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notesMasterIdLst>
    <p:notesMasterId r:id="rId23"/>
  </p:notesMasterIdLst>
  <p:sldIdLst>
    <p:sldId id="256" r:id="rId2"/>
    <p:sldId id="285" r:id="rId3"/>
    <p:sldId id="296" r:id="rId4"/>
    <p:sldId id="272" r:id="rId5"/>
    <p:sldId id="290" r:id="rId6"/>
    <p:sldId id="257" r:id="rId7"/>
    <p:sldId id="287" r:id="rId8"/>
    <p:sldId id="288" r:id="rId9"/>
    <p:sldId id="277" r:id="rId10"/>
    <p:sldId id="291" r:id="rId11"/>
    <p:sldId id="292" r:id="rId12"/>
    <p:sldId id="293" r:id="rId13"/>
    <p:sldId id="282" r:id="rId14"/>
    <p:sldId id="283" r:id="rId15"/>
    <p:sldId id="280" r:id="rId16"/>
    <p:sldId id="301" r:id="rId17"/>
    <p:sldId id="302" r:id="rId18"/>
    <p:sldId id="289" r:id="rId19"/>
    <p:sldId id="284" r:id="rId20"/>
    <p:sldId id="294" r:id="rId21"/>
    <p:sldId id="29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597" autoAdjust="0"/>
  </p:normalViewPr>
  <p:slideViewPr>
    <p:cSldViewPr>
      <p:cViewPr varScale="1">
        <p:scale>
          <a:sx n="42" d="100"/>
          <a:sy n="42" d="100"/>
        </p:scale>
        <p:origin x="-1618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3F5C14-D69E-4F8A-94E7-839BDC386D14}" type="datetimeFigureOut">
              <a:rPr lang="ru-RU" smtClean="0"/>
              <a:pPr/>
              <a:t>06.10.2025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D9916-3178-4422-A291-3618098E5A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13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D9916-3178-4422-A291-3618098E5A3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209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D9916-3178-4422-A291-3618098E5A3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683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DA07-79C5-43AD-AF97-CD41AB2AD187}" type="datetimeFigureOut">
              <a:rPr lang="ru-RU" smtClean="0"/>
              <a:pPr/>
              <a:t>06.10.2025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C92E3-587B-42A4-984A-E208A06855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DA07-79C5-43AD-AF97-CD41AB2AD187}" type="datetimeFigureOut">
              <a:rPr lang="ru-RU" smtClean="0"/>
              <a:pPr/>
              <a:t>06.10.2025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C92E3-587B-42A4-984A-E208A06855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DA07-79C5-43AD-AF97-CD41AB2AD187}" type="datetimeFigureOut">
              <a:rPr lang="ru-RU" smtClean="0"/>
              <a:pPr/>
              <a:t>06.10.2025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C92E3-587B-42A4-984A-E208A068557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DA07-79C5-43AD-AF97-CD41AB2AD187}" type="datetimeFigureOut">
              <a:rPr lang="ru-RU" smtClean="0"/>
              <a:pPr/>
              <a:t>06.10.2025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C92E3-587B-42A4-984A-E208A068557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DA07-79C5-43AD-AF97-CD41AB2AD187}" type="datetimeFigureOut">
              <a:rPr lang="ru-RU" smtClean="0"/>
              <a:pPr/>
              <a:t>06.10.2025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C92E3-587B-42A4-984A-E208A06855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DA07-79C5-43AD-AF97-CD41AB2AD187}" type="datetimeFigureOut">
              <a:rPr lang="ru-RU" smtClean="0"/>
              <a:pPr/>
              <a:t>06.10.2025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C92E3-587B-42A4-984A-E208A068557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DA07-79C5-43AD-AF97-CD41AB2AD187}" type="datetimeFigureOut">
              <a:rPr lang="ru-RU" smtClean="0"/>
              <a:pPr/>
              <a:t>06.10.2025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C92E3-587B-42A4-984A-E208A06855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DA07-79C5-43AD-AF97-CD41AB2AD187}" type="datetimeFigureOut">
              <a:rPr lang="ru-RU" smtClean="0"/>
              <a:pPr/>
              <a:t>06.10.2025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C92E3-587B-42A4-984A-E208A06855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DA07-79C5-43AD-AF97-CD41AB2AD187}" type="datetimeFigureOut">
              <a:rPr lang="ru-RU" smtClean="0"/>
              <a:pPr/>
              <a:t>06.10.2025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C92E3-587B-42A4-984A-E208A06855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DA07-79C5-43AD-AF97-CD41AB2AD187}" type="datetimeFigureOut">
              <a:rPr lang="ru-RU" smtClean="0"/>
              <a:pPr/>
              <a:t>06.10.2025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C92E3-587B-42A4-984A-E208A068557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4DA07-79C5-43AD-AF97-CD41AB2AD187}" type="datetimeFigureOut">
              <a:rPr lang="ru-RU" smtClean="0"/>
              <a:pPr/>
              <a:t>06.10.2025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1C92E3-587B-42A4-984A-E208A068557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B94DA07-79C5-43AD-AF97-CD41AB2AD187}" type="datetimeFigureOut">
              <a:rPr lang="ru-RU" smtClean="0"/>
              <a:pPr/>
              <a:t>06.10.2025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51C92E3-587B-42A4-984A-E208A068557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3512" cy="6768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980728"/>
            <a:ext cx="8856984" cy="1224136"/>
          </a:xfrm>
        </p:spPr>
        <p:txBody>
          <a:bodyPr>
            <a:normAutofit fontScale="90000"/>
          </a:bodyPr>
          <a:lstStyle/>
          <a:p>
            <a:pPr indent="450850" algn="r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accent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</a:t>
            </a:r>
            <a:br>
              <a:rPr lang="ru-RU" sz="1400" dirty="0">
                <a:solidFill>
                  <a:schemeClr val="accent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 pitchFamily="18" charset="0"/>
              </a:rPr>
              <a:t>Д</a:t>
            </a: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ля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побуждения интереса к чтению детей необходимо удивить самим процессом </a:t>
            </a: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чтения»                        И.И. Тихомирова</a:t>
            </a:r>
            <a:r>
              <a:rPr lang="ru-RU" sz="2000" b="1" dirty="0">
                <a:solidFill>
                  <a:schemeClr val="accent2"/>
                </a:solidFill>
                <a:ea typeface="Calibri"/>
                <a:cs typeface="Times New Roman"/>
              </a:rPr>
              <a:t/>
            </a:r>
            <a:br>
              <a:rPr lang="ru-RU" sz="2000" b="1" dirty="0">
                <a:solidFill>
                  <a:schemeClr val="accent2"/>
                </a:solidFill>
                <a:ea typeface="Calibri"/>
                <a:cs typeface="Times New Roman"/>
              </a:rPr>
            </a:br>
            <a:r>
              <a:rPr lang="ru-RU" sz="2000" b="1" dirty="0">
                <a:solidFill>
                  <a:schemeClr val="accent2"/>
                </a:solidFill>
                <a:latin typeface="Bookman Old Style" panose="02050604050505020204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chemeClr val="accent2"/>
                </a:solidFill>
                <a:latin typeface="Bookman Old Style" panose="02050604050505020204" pitchFamily="18" charset="0"/>
                <a:cs typeface="Times New Roman" pitchFamily="18" charset="0"/>
              </a:rPr>
            </a:br>
            <a:endParaRPr lang="ru-RU" sz="5300" b="1" dirty="0">
              <a:solidFill>
                <a:schemeClr val="accent2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1844824"/>
            <a:ext cx="8064896" cy="4680520"/>
          </a:xfrm>
        </p:spPr>
        <p:txBody>
          <a:bodyPr>
            <a:norm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</a:pPr>
            <a:endParaRPr lang="ru-RU" sz="2400" b="1" dirty="0" smtClean="0">
              <a:solidFill>
                <a:schemeClr val="accent2"/>
              </a:solidFill>
              <a:latin typeface="Bookman Old Style" panose="02050604050505020204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</a:pPr>
            <a:endParaRPr lang="ru-RU" sz="1400" b="1" dirty="0">
              <a:solidFill>
                <a:schemeClr val="accent2"/>
              </a:solidFill>
              <a:latin typeface="Bookman Old Style" panose="02050604050505020204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</a:pPr>
            <a:endParaRPr lang="ru-RU" sz="1400" b="1" dirty="0" smtClean="0">
              <a:solidFill>
                <a:schemeClr val="accent2"/>
              </a:solidFill>
              <a:latin typeface="Bookman Old Style" panose="02050604050505020204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</a:pPr>
            <a:endParaRPr lang="ru-RU" sz="1400" b="1" dirty="0" smtClean="0">
              <a:solidFill>
                <a:schemeClr val="accent2"/>
              </a:solidFill>
              <a:latin typeface="Bookman Old Style" panose="02050604050505020204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</a:pPr>
            <a:r>
              <a:rPr lang="ru-RU" sz="2400" b="1" dirty="0" smtClean="0">
                <a:solidFill>
                  <a:schemeClr val="tx1"/>
                </a:solidFill>
                <a:latin typeface="Bookman Old Style" panose="02050604050505020204" pitchFamily="18" charset="0"/>
                <a:ea typeface="Times New Roman" pitchFamily="18" charset="0"/>
                <a:cs typeface="Times New Roman" pitchFamily="18" charset="0"/>
              </a:rPr>
              <a:t>«Как потрогать сказку» или метод «</a:t>
            </a:r>
            <a:r>
              <a:rPr lang="ru-RU" sz="2400" b="1" dirty="0" err="1" smtClean="0">
                <a:solidFill>
                  <a:schemeClr val="tx1"/>
                </a:solidFill>
                <a:latin typeface="Bookman Old Style" panose="02050604050505020204" pitchFamily="18" charset="0"/>
                <a:ea typeface="Times New Roman" pitchFamily="18" charset="0"/>
                <a:cs typeface="Times New Roman" pitchFamily="18" charset="0"/>
              </a:rPr>
              <a:t>Сторисек</a:t>
            </a:r>
            <a:r>
              <a:rPr lang="ru-RU" sz="2400" b="1" dirty="0" smtClean="0">
                <a:solidFill>
                  <a:schemeClr val="tx1"/>
                </a:solidFill>
                <a:latin typeface="Bookman Old Style" panose="02050604050505020204" pitchFamily="18" charset="0"/>
                <a:ea typeface="Times New Roman" pitchFamily="18" charset="0"/>
                <a:cs typeface="Times New Roman" pitchFamily="18" charset="0"/>
              </a:rPr>
              <a:t>» в формировании интереса к книге у детей младшего дошкольного возраста</a:t>
            </a:r>
            <a:r>
              <a:rPr lang="ru-RU" sz="1400" b="1" dirty="0" smtClean="0">
                <a:solidFill>
                  <a:schemeClr val="accent2"/>
                </a:solidFill>
                <a:latin typeface="Bookman Old Style" panose="02050604050505020204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1400" b="1" dirty="0" smtClean="0">
              <a:solidFill>
                <a:srgbClr val="C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</a:pPr>
            <a:endParaRPr lang="ru-RU" sz="1400" b="1" dirty="0" smtClean="0">
              <a:solidFill>
                <a:srgbClr val="C00000"/>
              </a:solidFill>
              <a:latin typeface="Bookman Old Style" panose="02050604050505020204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</a:pPr>
            <a:r>
              <a:rPr lang="ru-RU" sz="1400" b="1" dirty="0" smtClean="0">
                <a:solidFill>
                  <a:schemeClr val="tx1"/>
                </a:solidFill>
                <a:latin typeface="Bookman Old Style" panose="02050604050505020204" pitchFamily="18" charset="0"/>
                <a:ea typeface="Times New Roman" pitchFamily="18" charset="0"/>
                <a:cs typeface="Times New Roman" pitchFamily="18" charset="0"/>
              </a:rPr>
              <a:t>Воспитатель МАДОУ-д/с №414</a:t>
            </a:r>
          </a:p>
          <a:p>
            <a:pPr lvl="4" algn="r"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</a:pPr>
            <a:r>
              <a:rPr lang="ru-RU" sz="200" b="1" dirty="0" err="1" smtClean="0">
                <a:solidFill>
                  <a:schemeClr val="tx1"/>
                </a:solidFill>
                <a:latin typeface="Bookman Old Style" panose="02050604050505020204" pitchFamily="18" charset="0"/>
                <a:ea typeface="Times New Roman" pitchFamily="18" charset="0"/>
                <a:cs typeface="Times New Roman" pitchFamily="18" charset="0"/>
              </a:rPr>
              <a:t>Файзуллина</a:t>
            </a:r>
            <a:r>
              <a:rPr lang="ru-RU" sz="200" b="1" dirty="0" smtClean="0">
                <a:solidFill>
                  <a:schemeClr val="tx1"/>
                </a:solidFill>
                <a:latin typeface="Bookman Old Style" panose="02050604050505020204" pitchFamily="18" charset="0"/>
                <a:ea typeface="Times New Roman" pitchFamily="18" charset="0"/>
                <a:cs typeface="Times New Roman" pitchFamily="18" charset="0"/>
              </a:rPr>
              <a:t> Д.Р.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</a:pPr>
            <a:r>
              <a:rPr lang="ru-RU" sz="1400" b="1" dirty="0" smtClean="0">
                <a:solidFill>
                  <a:schemeClr val="tx1"/>
                </a:solidFill>
                <a:latin typeface="Bookman Old Style" panose="02050604050505020204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</a:t>
            </a:r>
            <a:r>
              <a:rPr lang="ru-RU" sz="1400" b="1" dirty="0" err="1" smtClean="0">
                <a:solidFill>
                  <a:schemeClr val="tx1"/>
                </a:solidFill>
                <a:latin typeface="Bookman Old Style" panose="02050604050505020204" pitchFamily="18" charset="0"/>
                <a:ea typeface="Times New Roman" pitchFamily="18" charset="0"/>
                <a:cs typeface="Times New Roman" pitchFamily="18" charset="0"/>
              </a:rPr>
              <a:t>Файзуллина</a:t>
            </a:r>
            <a:r>
              <a:rPr lang="ru-RU" sz="1400" b="1" dirty="0" smtClean="0">
                <a:solidFill>
                  <a:schemeClr val="tx1"/>
                </a:solidFill>
                <a:latin typeface="Bookman Old Style" panose="02050604050505020204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chemeClr val="tx1"/>
                </a:solidFill>
                <a:latin typeface="Bookman Old Style" panose="02050604050505020204" pitchFamily="18" charset="0"/>
                <a:ea typeface="Times New Roman" pitchFamily="18" charset="0"/>
                <a:cs typeface="Times New Roman" pitchFamily="18" charset="0"/>
              </a:rPr>
              <a:t>Диля</a:t>
            </a:r>
            <a:r>
              <a:rPr lang="ru-RU" sz="1400" b="1" dirty="0" smtClean="0">
                <a:solidFill>
                  <a:schemeClr val="tx1"/>
                </a:solidFill>
                <a:latin typeface="Bookman Old Style" panose="02050604050505020204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chemeClr val="tx1"/>
                </a:solidFill>
                <a:latin typeface="Bookman Old Style" panose="02050604050505020204" pitchFamily="18" charset="0"/>
                <a:ea typeface="Times New Roman" pitchFamily="18" charset="0"/>
                <a:cs typeface="Times New Roman" pitchFamily="18" charset="0"/>
              </a:rPr>
              <a:t>Рамиковна</a:t>
            </a:r>
            <a:endParaRPr lang="ru-RU" sz="1400" b="1" dirty="0" smtClean="0">
              <a:solidFill>
                <a:schemeClr val="tx1"/>
              </a:solidFill>
              <a:latin typeface="Bookman Old Style" panose="02050604050505020204" pitchFamily="18" charset="0"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</a:pPr>
            <a:endParaRPr lang="ru-RU" sz="1400" b="1" dirty="0">
              <a:solidFill>
                <a:schemeClr val="tx1"/>
              </a:solidFill>
              <a:latin typeface="Bookman Old Style" panose="02050604050505020204" pitchFamily="18" charset="0"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</a:pPr>
            <a:endParaRPr lang="ru-RU" sz="1400" b="1" dirty="0" smtClean="0">
              <a:solidFill>
                <a:schemeClr val="tx1"/>
              </a:solidFill>
              <a:latin typeface="Bookman Old Style" panose="02050604050505020204" pitchFamily="18" charset="0"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</a:pPr>
            <a:endParaRPr lang="ru-RU" sz="1400" b="1" dirty="0">
              <a:solidFill>
                <a:schemeClr val="tx1"/>
              </a:solidFill>
              <a:latin typeface="Bookman Old Style" panose="02050604050505020204" pitchFamily="18" charset="0"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</a:pPr>
            <a:endParaRPr lang="ru-RU" sz="1400" b="1" dirty="0" smtClean="0">
              <a:solidFill>
                <a:schemeClr val="tx1"/>
              </a:solidFill>
              <a:latin typeface="Bookman Old Style" panose="02050604050505020204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</a:pPr>
            <a:r>
              <a:rPr lang="ru-RU" sz="1400" b="1" dirty="0" smtClean="0">
                <a:solidFill>
                  <a:schemeClr val="tx1"/>
                </a:solidFill>
                <a:latin typeface="Bookman Old Style" panose="02050604050505020204" pitchFamily="18" charset="0"/>
                <a:ea typeface="Times New Roman" pitchFamily="18" charset="0"/>
                <a:cs typeface="Times New Roman" pitchFamily="18" charset="0"/>
              </a:rPr>
              <a:t>Город Казань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2024г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</a:pPr>
            <a:endParaRPr lang="ru-RU" sz="1400" b="1" dirty="0">
              <a:solidFill>
                <a:srgbClr val="C00000"/>
              </a:solidFill>
              <a:latin typeface="Bookman Old Style" panose="02050604050505020204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</a:pPr>
            <a:endParaRPr lang="ru-RU" sz="1400" b="1" dirty="0">
              <a:solidFill>
                <a:srgbClr val="4F81BD">
                  <a:lumMod val="50000"/>
                </a:srgb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1282700" algn="l"/>
              </a:tabLst>
            </a:pPr>
            <a:endParaRPr lang="ru-RU" sz="1400" b="1" dirty="0">
              <a:solidFill>
                <a:srgbClr val="4F81BD">
                  <a:lumMod val="50000"/>
                </a:srgb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008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76872"/>
            <a:ext cx="4320480" cy="324036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Заранее подобрала необходимые для сказки «Мешок яблок» атрибуты, костюмы и шапочки-маски.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76872"/>
            <a:ext cx="3888432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51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62077"/>
            <a:ext cx="3888431" cy="345122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Если это другие сказки, то подбираются в мешочек атрибуты соответствующие данной сказке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484784"/>
            <a:ext cx="3168352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Сказка «Теремок»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556793"/>
            <a:ext cx="4499992" cy="352839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04048" y="1556793"/>
            <a:ext cx="3168352" cy="396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Сказка « Айболит»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725144"/>
            <a:ext cx="4482244" cy="249289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203848" y="4581128"/>
            <a:ext cx="2952328" cy="504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Сказка «</a:t>
            </a:r>
            <a:r>
              <a:rPr lang="ru-RU" b="1" dirty="0" err="1" smtClean="0"/>
              <a:t>Федорино</a:t>
            </a:r>
            <a:r>
              <a:rPr lang="ru-RU" b="1" dirty="0" smtClean="0"/>
              <a:t> Горе»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5744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628800"/>
            <a:ext cx="7408333" cy="4497363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pPr marL="342900" lvl="0" indent="-342900" fontAlgn="base">
              <a:lnSpc>
                <a:spcPct val="115000"/>
              </a:lnSpc>
              <a:buClrTx/>
              <a:buSzTx/>
              <a:buFont typeface="Arial" pitchFamily="34" charset="0"/>
              <a:buChar char="•"/>
              <a:tabLst>
                <a:tab pos="457200" algn="l"/>
              </a:tabLst>
            </a:pPr>
            <a:r>
              <a:rPr lang="ru-RU" sz="1500" dirty="0" smtClean="0">
                <a:solidFill>
                  <a:srgbClr val="606060"/>
                </a:solidFill>
                <a:latin typeface="inherit"/>
                <a:ea typeface="Times New Roman"/>
                <a:cs typeface="Helvetica"/>
              </a:rPr>
              <a:t>  Громкое </a:t>
            </a:r>
            <a:r>
              <a:rPr lang="ru-RU" sz="1500" dirty="0">
                <a:solidFill>
                  <a:srgbClr val="606060"/>
                </a:solidFill>
                <a:latin typeface="inherit"/>
                <a:ea typeface="Times New Roman"/>
                <a:cs typeface="Helvetica"/>
              </a:rPr>
              <a:t>чтение </a:t>
            </a:r>
            <a:r>
              <a:rPr lang="ru-RU" sz="1500" dirty="0" smtClean="0">
                <a:solidFill>
                  <a:srgbClr val="606060"/>
                </a:solidFill>
                <a:latin typeface="inherit"/>
                <a:ea typeface="Times New Roman"/>
                <a:cs typeface="Helvetica"/>
              </a:rPr>
              <a:t>сказки</a:t>
            </a:r>
            <a:r>
              <a:rPr lang="ru-RU" sz="1600" dirty="0">
                <a:solidFill>
                  <a:srgbClr val="606060"/>
                </a:solidFill>
                <a:latin typeface="inherit"/>
                <a:ea typeface="Times New Roman"/>
                <a:cs typeface="Helvetica"/>
              </a:rPr>
              <a:t>(обратите внимание на изменения скорости чтения, интонации тембра голоса).</a:t>
            </a:r>
            <a:endParaRPr lang="ru-RU" sz="16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endParaRPr lang="ru-RU" sz="1500" dirty="0">
              <a:solidFill>
                <a:srgbClr val="606060"/>
              </a:solidFill>
              <a:latin typeface="inherit"/>
              <a:ea typeface="Times New Roman"/>
              <a:cs typeface="Helvetica"/>
            </a:endParaRPr>
          </a:p>
          <a:p>
            <a:endParaRPr lang="ru-RU" sz="1500" dirty="0" smtClean="0">
              <a:solidFill>
                <a:srgbClr val="606060"/>
              </a:solidFill>
              <a:latin typeface="inherit"/>
              <a:cs typeface="Helvetica"/>
            </a:endParaRPr>
          </a:p>
          <a:p>
            <a:endParaRPr lang="ru-RU" sz="1500" dirty="0">
              <a:solidFill>
                <a:srgbClr val="606060"/>
              </a:solidFill>
              <a:latin typeface="inherit"/>
              <a:cs typeface="Helvetica"/>
            </a:endParaRPr>
          </a:p>
          <a:p>
            <a:pPr marL="0" indent="0">
              <a:buNone/>
            </a:pPr>
            <a:endParaRPr lang="ru-RU" sz="1500" dirty="0">
              <a:solidFill>
                <a:srgbClr val="606060"/>
              </a:solidFill>
              <a:latin typeface="inherit"/>
              <a:cs typeface="Helvetica"/>
            </a:endParaRPr>
          </a:p>
          <a:p>
            <a:pPr marL="0" indent="0">
              <a:buNone/>
            </a:pPr>
            <a:endParaRPr lang="ru-RU" sz="1500" dirty="0">
              <a:solidFill>
                <a:srgbClr val="606060"/>
              </a:solidFill>
              <a:latin typeface="inherit"/>
              <a:cs typeface="Helvetica"/>
            </a:endParaRPr>
          </a:p>
          <a:p>
            <a:pPr lvl="0" fontAlgn="base">
              <a:lnSpc>
                <a:spcPct val="115000"/>
              </a:lnSpc>
              <a:buClr>
                <a:srgbClr val="31B6FD"/>
              </a:buClr>
              <a:tabLst>
                <a:tab pos="457200" algn="l"/>
              </a:tabLst>
            </a:pPr>
            <a:endParaRPr lang="ru-RU" sz="1500" dirty="0" smtClean="0">
              <a:solidFill>
                <a:srgbClr val="606060"/>
              </a:solidFill>
              <a:latin typeface="inherit"/>
              <a:ea typeface="Times New Roman"/>
              <a:cs typeface="Helvetica"/>
            </a:endParaRPr>
          </a:p>
          <a:p>
            <a:pPr marL="0" lvl="0" indent="0" fontAlgn="base">
              <a:lnSpc>
                <a:spcPct val="115000"/>
              </a:lnSpc>
              <a:buClr>
                <a:srgbClr val="31B6FD"/>
              </a:buClr>
              <a:buNone/>
              <a:tabLst>
                <a:tab pos="457200" algn="l"/>
              </a:tabLst>
            </a:pPr>
            <a:r>
              <a:rPr lang="ru-RU" sz="1500" dirty="0" smtClean="0">
                <a:solidFill>
                  <a:srgbClr val="606060"/>
                </a:solidFill>
                <a:latin typeface="inherit"/>
                <a:ea typeface="Times New Roman"/>
                <a:cs typeface="Helvetica"/>
              </a:rPr>
              <a:t>       Разыгрывание </a:t>
            </a:r>
            <a:r>
              <a:rPr lang="ru-RU" sz="1500" dirty="0">
                <a:solidFill>
                  <a:srgbClr val="606060"/>
                </a:solidFill>
                <a:latin typeface="inherit"/>
                <a:ea typeface="Times New Roman"/>
                <a:cs typeface="Helvetica"/>
              </a:rPr>
              <a:t>при помощи игрушек (эпизодов сказки) самостоятельно или </a:t>
            </a:r>
            <a:r>
              <a:rPr lang="ru-RU" sz="1500" dirty="0" smtClean="0">
                <a:solidFill>
                  <a:srgbClr val="606060"/>
                </a:solidFill>
                <a:latin typeface="inherit"/>
                <a:ea typeface="Times New Roman"/>
                <a:cs typeface="Helvetica"/>
              </a:rPr>
              <a:t>       вместе </a:t>
            </a:r>
            <a:r>
              <a:rPr lang="ru-RU" sz="1500" dirty="0">
                <a:solidFill>
                  <a:srgbClr val="606060"/>
                </a:solidFill>
                <a:latin typeface="inherit"/>
                <a:ea typeface="Times New Roman"/>
                <a:cs typeface="Helvetica"/>
              </a:rPr>
              <a:t>с детьми) во время чтения книги (попросите детей подавать вам нужные реквизиты</a:t>
            </a:r>
            <a:r>
              <a:rPr lang="ru-RU" sz="1500" dirty="0" smtClean="0">
                <a:solidFill>
                  <a:srgbClr val="606060"/>
                </a:solidFill>
                <a:latin typeface="inherit"/>
                <a:ea typeface="Times New Roman"/>
                <a:cs typeface="Helvetica"/>
              </a:rPr>
              <a:t>).</a:t>
            </a:r>
          </a:p>
          <a:p>
            <a:pPr lvl="0" fontAlgn="base">
              <a:lnSpc>
                <a:spcPct val="115000"/>
              </a:lnSpc>
              <a:buClr>
                <a:srgbClr val="31B6FD"/>
              </a:buClr>
              <a:tabLst>
                <a:tab pos="457200" algn="l"/>
              </a:tabLst>
            </a:pPr>
            <a:endParaRPr lang="ru-RU" sz="1500" dirty="0">
              <a:solidFill>
                <a:srgbClr val="606060"/>
              </a:solidFill>
              <a:latin typeface="inherit"/>
              <a:ea typeface="Times New Roman"/>
              <a:cs typeface="Helvetica"/>
            </a:endParaRPr>
          </a:p>
          <a:p>
            <a:pPr marL="0" lvl="0" indent="0" fontAlgn="base">
              <a:lnSpc>
                <a:spcPct val="115000"/>
              </a:lnSpc>
              <a:buClr>
                <a:srgbClr val="31B6FD"/>
              </a:buClr>
              <a:buNone/>
              <a:tabLst>
                <a:tab pos="457200" algn="l"/>
              </a:tabLst>
            </a:pPr>
            <a:r>
              <a:rPr lang="ru-RU" sz="1500" dirty="0" smtClean="0">
                <a:solidFill>
                  <a:srgbClr val="606060"/>
                </a:solidFill>
                <a:latin typeface="inherit"/>
                <a:ea typeface="Times New Roman"/>
                <a:cs typeface="Helvetica"/>
              </a:rPr>
              <a:t>       Проведение </a:t>
            </a:r>
            <a:r>
              <a:rPr lang="ru-RU" sz="1500" dirty="0">
                <a:solidFill>
                  <a:srgbClr val="606060"/>
                </a:solidFill>
                <a:latin typeface="inherit"/>
                <a:ea typeface="Times New Roman"/>
                <a:cs typeface="Helvetica"/>
              </a:rPr>
              <a:t>игры «Крокодил» (с помощью мимики и пантомимики изображение героев сказки), игры «Найди хвост животного».</a:t>
            </a:r>
            <a:endParaRPr lang="ru-RU" sz="1500" dirty="0">
              <a:solidFill>
                <a:srgbClr val="073E87"/>
              </a:solidFill>
              <a:ea typeface="Calibri"/>
              <a:cs typeface="Times New Roman"/>
            </a:endParaRPr>
          </a:p>
          <a:p>
            <a:pPr marL="0" lvl="0" indent="0" fontAlgn="base">
              <a:lnSpc>
                <a:spcPct val="115000"/>
              </a:lnSpc>
              <a:buClr>
                <a:srgbClr val="31B6FD"/>
              </a:buClr>
              <a:buNone/>
              <a:tabLst>
                <a:tab pos="457200" algn="l"/>
              </a:tabLst>
            </a:pPr>
            <a:r>
              <a:rPr lang="ru-RU" sz="1500" dirty="0">
                <a:solidFill>
                  <a:srgbClr val="606060"/>
                </a:solidFill>
                <a:latin typeface="inherit"/>
                <a:ea typeface="Times New Roman"/>
                <a:cs typeface="Helvetica"/>
              </a:rPr>
              <a:t>Проведение игры «Кто это?» (отгадывание загадок), игры «Угадай кто я</a:t>
            </a:r>
            <a:r>
              <a:rPr lang="ru-RU" sz="1500" dirty="0" smtClean="0">
                <a:solidFill>
                  <a:srgbClr val="606060"/>
                </a:solidFill>
                <a:latin typeface="inherit"/>
                <a:ea typeface="Times New Roman"/>
                <a:cs typeface="Helvetica"/>
              </a:rPr>
              <a:t>»</a:t>
            </a:r>
            <a:endParaRPr lang="ru-RU" sz="1500" dirty="0">
              <a:solidFill>
                <a:srgbClr val="073E87"/>
              </a:solidFill>
              <a:ea typeface="Calibri"/>
              <a:cs typeface="Times New Roman"/>
            </a:endParaRPr>
          </a:p>
          <a:p>
            <a:pPr marL="0" lvl="0" indent="0" fontAlgn="base">
              <a:lnSpc>
                <a:spcPct val="115000"/>
              </a:lnSpc>
              <a:buClr>
                <a:srgbClr val="31B6FD"/>
              </a:buClr>
              <a:buNone/>
              <a:tabLst>
                <a:tab pos="457200" algn="l"/>
              </a:tabLst>
            </a:pPr>
            <a:endParaRPr lang="ru-RU" sz="1500" dirty="0" smtClean="0">
              <a:solidFill>
                <a:srgbClr val="606060"/>
              </a:solidFill>
              <a:latin typeface="inherit"/>
              <a:ea typeface="Times New Roman"/>
              <a:cs typeface="Helvetica"/>
            </a:endParaRPr>
          </a:p>
          <a:p>
            <a:pPr marL="0" lvl="0" indent="0" fontAlgn="base">
              <a:lnSpc>
                <a:spcPct val="115000"/>
              </a:lnSpc>
              <a:buClr>
                <a:srgbClr val="31B6FD"/>
              </a:buClr>
              <a:buNone/>
              <a:tabLst>
                <a:tab pos="457200" algn="l"/>
              </a:tabLst>
            </a:pPr>
            <a:endParaRPr lang="ru-RU" sz="1500" dirty="0">
              <a:solidFill>
                <a:srgbClr val="606060"/>
              </a:solidFill>
              <a:latin typeface="inherit"/>
              <a:ea typeface="Calibri"/>
              <a:cs typeface="Helvetica"/>
            </a:endParaRPr>
          </a:p>
          <a:p>
            <a:pPr marL="0" lvl="0" indent="0" fontAlgn="base">
              <a:lnSpc>
                <a:spcPct val="115000"/>
              </a:lnSpc>
              <a:buClr>
                <a:srgbClr val="31B6FD"/>
              </a:buClr>
              <a:buNone/>
              <a:tabLst>
                <a:tab pos="457200" algn="l"/>
              </a:tabLst>
            </a:pPr>
            <a:endParaRPr lang="ru-RU" sz="1500" dirty="0">
              <a:solidFill>
                <a:srgbClr val="073E87"/>
              </a:solidFill>
              <a:ea typeface="Calibri"/>
              <a:cs typeface="Times New Roman"/>
            </a:endParaRPr>
          </a:p>
          <a:p>
            <a:endParaRPr lang="ru-RU" sz="1500" dirty="0" smtClean="0">
              <a:solidFill>
                <a:srgbClr val="606060"/>
              </a:solidFill>
              <a:latin typeface="inherit"/>
              <a:cs typeface="Helvetica"/>
            </a:endParaRPr>
          </a:p>
          <a:p>
            <a:endParaRPr lang="ru-RU" sz="1500" dirty="0" smtClean="0">
              <a:solidFill>
                <a:srgbClr val="606060"/>
              </a:solidFill>
              <a:latin typeface="inherit"/>
              <a:cs typeface="Helvetica"/>
            </a:endParaRPr>
          </a:p>
          <a:p>
            <a:endParaRPr lang="ru-RU" sz="1500" dirty="0">
              <a:solidFill>
                <a:srgbClr val="606060"/>
              </a:solidFill>
              <a:latin typeface="inherit"/>
              <a:cs typeface="Helvetica"/>
            </a:endParaRPr>
          </a:p>
          <a:p>
            <a:endParaRPr lang="ru-RU" sz="1500" dirty="0" smtClean="0">
              <a:solidFill>
                <a:srgbClr val="606060"/>
              </a:solidFill>
              <a:latin typeface="inherit"/>
              <a:cs typeface="Helvetica"/>
            </a:endParaRPr>
          </a:p>
          <a:p>
            <a:endParaRPr lang="ru-RU" sz="1500" dirty="0">
              <a:solidFill>
                <a:srgbClr val="606060"/>
              </a:solidFill>
              <a:latin typeface="inherit"/>
              <a:cs typeface="Helvetica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i="1" dirty="0">
                <a:solidFill>
                  <a:srgbClr val="606060"/>
                </a:solidFill>
                <a:latin typeface="inherit"/>
                <a:ea typeface="Times New Roman"/>
                <a:cs typeface="Helvetica"/>
              </a:rPr>
              <a:t>Основной этап по сказке «Мешок яблок»</a:t>
            </a:r>
            <a:endParaRPr lang="ru-RU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109841" y="19826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122201" y="3068422"/>
            <a:ext cx="978408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259632" y="3099679"/>
            <a:ext cx="5598368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15000"/>
              </a:lnSpc>
              <a:spcBef>
                <a:spcPct val="20000"/>
              </a:spcBef>
              <a:buClr>
                <a:srgbClr val="31B6FD"/>
              </a:buClr>
              <a:buSzPct val="100000"/>
              <a:tabLst>
                <a:tab pos="457200" algn="l"/>
              </a:tabLst>
            </a:pPr>
            <a:r>
              <a:rPr lang="ru-RU" sz="1600" dirty="0">
                <a:solidFill>
                  <a:srgbClr val="606060"/>
                </a:solidFill>
                <a:latin typeface="inherit"/>
                <a:ea typeface="Times New Roman"/>
                <a:cs typeface="Helvetica"/>
              </a:rPr>
              <a:t>Беседа на основе первичного восприятия </a:t>
            </a:r>
            <a:r>
              <a:rPr lang="ru-RU" sz="1600" dirty="0" smtClean="0">
                <a:solidFill>
                  <a:srgbClr val="606060"/>
                </a:solidFill>
                <a:latin typeface="inherit"/>
                <a:ea typeface="Times New Roman"/>
                <a:cs typeface="Helvetica"/>
              </a:rPr>
              <a:t>текста</a:t>
            </a:r>
            <a:endParaRPr lang="ru-RU" sz="1600" dirty="0">
              <a:solidFill>
                <a:srgbClr val="073E87"/>
              </a:solidFill>
              <a:ea typeface="Calibri"/>
              <a:cs typeface="Times New Roman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5792" y="386104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5792" y="4797152"/>
            <a:ext cx="98696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55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Игра «Угадай, кто я</a:t>
            </a:r>
            <a:r>
              <a:rPr lang="en-US" sz="3200" dirty="0" smtClean="0"/>
              <a:t>?</a:t>
            </a:r>
            <a:r>
              <a:rPr lang="ru-RU" sz="3200" dirty="0" smtClean="0"/>
              <a:t>»</a:t>
            </a:r>
            <a:r>
              <a:rPr lang="en-US" sz="3200" dirty="0" smtClean="0"/>
              <a:t> </a:t>
            </a:r>
            <a:r>
              <a:rPr lang="ru-RU" sz="3200" dirty="0" smtClean="0"/>
              <a:t>, « Отгадай загадку».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27" y="2679700"/>
            <a:ext cx="3649195" cy="3446463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777" y="2679700"/>
            <a:ext cx="3649195" cy="3446463"/>
          </a:xfrm>
        </p:spPr>
      </p:pic>
    </p:spTree>
    <p:extLst>
      <p:ext uri="{BB962C8B-B14F-4D97-AF65-F5344CB8AC3E}">
        <p14:creationId xmlns:p14="http://schemas.microsoft.com/office/powerpoint/2010/main" val="322590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Раскрашивание раскрасок по сказке под </a:t>
            </a:r>
            <a:r>
              <a:rPr lang="ru-RU" sz="2400" dirty="0" err="1" smtClean="0"/>
              <a:t>аудиосказку</a:t>
            </a:r>
            <a:r>
              <a:rPr lang="ru-RU" sz="2400" dirty="0" smtClean="0"/>
              <a:t> «Мешок яблок»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6275" y="2969419"/>
            <a:ext cx="3822700" cy="28670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969419"/>
            <a:ext cx="3822700" cy="28670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2958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Настольные игры: «ЛОТО», «Подбери хвост животному»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2969419"/>
            <a:ext cx="3822700" cy="286702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969419"/>
            <a:ext cx="3822700" cy="2867025"/>
          </a:xfrm>
        </p:spPr>
      </p:pic>
    </p:spTree>
    <p:extLst>
      <p:ext uri="{BB962C8B-B14F-4D97-AF65-F5344CB8AC3E}">
        <p14:creationId xmlns:p14="http://schemas.microsoft.com/office/powerpoint/2010/main" val="298574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Узнали новые научные знания о лесных животных из энциклопедий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93" y="2679700"/>
            <a:ext cx="3446463" cy="34464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6912"/>
            <a:ext cx="3822700" cy="3384376"/>
          </a:xfrm>
        </p:spPr>
      </p:pic>
    </p:spTree>
    <p:extLst>
      <p:ext uri="{BB962C8B-B14F-4D97-AF65-F5344CB8AC3E}">
        <p14:creationId xmlns:p14="http://schemas.microsoft.com/office/powerpoint/2010/main" val="342089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/>
              <a:t>Подвижная игра «У медведя во бору грибы и ягоды беру» на прогулке и в группе </a:t>
            </a:r>
            <a:endParaRPr lang="ru-RU" sz="24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2969419"/>
            <a:ext cx="3822700" cy="286702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969419"/>
            <a:ext cx="3822700" cy="2867025"/>
          </a:xfrm>
        </p:spPr>
      </p:pic>
    </p:spTree>
    <p:extLst>
      <p:ext uri="{BB962C8B-B14F-4D97-AF65-F5344CB8AC3E}">
        <p14:creationId xmlns:p14="http://schemas.microsoft.com/office/powerpoint/2010/main" val="1796434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04248"/>
            <a:ext cx="4041676" cy="254483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b="1" dirty="0" smtClean="0"/>
              <a:t>Выразительное чтение сказки «Мешок яблок», лепка яблочка для зайчат, рисование яблочка , которое принес ежик для заячьей семьи и лакомство в виде яблока для детей от ежика.</a:t>
            </a:r>
            <a:endParaRPr lang="ru-RU" sz="1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628800"/>
            <a:ext cx="4176464" cy="2520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365104"/>
            <a:ext cx="3960440" cy="23487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65104"/>
            <a:ext cx="4104456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3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Заключительный этап: </a:t>
            </a:r>
            <a:r>
              <a:rPr lang="ru-RU" sz="2400" dirty="0" smtClean="0"/>
              <a:t>театрализация сказки : «Мешок яблок» и выявление главной мысли сказки.</a:t>
            </a:r>
            <a:endParaRPr lang="ru-RU" sz="2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969419"/>
            <a:ext cx="3822700" cy="2867025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2969419"/>
            <a:ext cx="3822700" cy="2867025"/>
          </a:xfrm>
        </p:spPr>
      </p:pic>
    </p:spTree>
    <p:extLst>
      <p:ext uri="{BB962C8B-B14F-4D97-AF65-F5344CB8AC3E}">
        <p14:creationId xmlns:p14="http://schemas.microsoft.com/office/powerpoint/2010/main" val="143060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accent2"/>
                </a:solidFill>
                <a:effectLst/>
                <a:latin typeface="Times New Roman"/>
                <a:ea typeface="Times New Roman"/>
                <a:cs typeface="Times New Roman"/>
              </a:rPr>
              <a:t>     Задачи:</a:t>
            </a:r>
            <a:endParaRPr lang="ru-RU" sz="2800" dirty="0">
              <a:solidFill>
                <a:schemeClr val="accent2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Образовательные: </a:t>
            </a:r>
            <a:endParaRPr lang="ru-RU" sz="2800" b="1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 Формировать навык обсуждения художественного произведения.</a:t>
            </a:r>
            <a:endParaRPr lang="ru-RU" sz="28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 Совершенствовать звуковую культуру речи, обогащать словарь.</a:t>
            </a:r>
            <a:endParaRPr lang="ru-RU" sz="28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 Вызвать у детей эмоциональный отклик от художественного произведения</a:t>
            </a:r>
            <a:endParaRPr lang="ru-RU" sz="28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Развивающие:</a:t>
            </a:r>
            <a:endParaRPr lang="ru-RU" sz="2800" b="1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 Развивать у детей умения объяснять, рассуждать, делать выводы.</a:t>
            </a:r>
            <a:endParaRPr lang="ru-RU" sz="28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 Развивать интонационную выразительность, выразительность мимики и жестов.</a:t>
            </a:r>
            <a:endParaRPr lang="ru-RU" sz="28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 Развивать мышление и воображение.</a:t>
            </a:r>
            <a:endParaRPr lang="ru-RU" sz="28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Воспитательные:</a:t>
            </a:r>
            <a:endParaRPr lang="ru-RU" sz="2800" b="1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- Воспитывать потребность общения с книгой, культуру чтения, бережное отношение к книге.</a:t>
            </a:r>
            <a:endParaRPr lang="ru-RU" sz="2800" dirty="0"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650512"/>
          </a:xfrm>
        </p:spPr>
        <p:txBody>
          <a:bodyPr>
            <a:noAutofit/>
          </a:bodyPr>
          <a:lstStyle/>
          <a:p>
            <a:pPr indent="45085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Цель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использования технологии «</a:t>
            </a:r>
            <a:r>
              <a:rPr lang="ru-RU" sz="2400" dirty="0" err="1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Сторисек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» с детьми дошкольного возраста:</a:t>
            </a:r>
            <a:r>
              <a:rPr lang="ru-RU" sz="2400" b="1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24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</a:rPr>
              <a:t>развитие у детей любви к литературе, к чтению, книгам в игровой нетрадиционной, креативной форме.</a:t>
            </a:r>
            <a:endParaRPr lang="ru-RU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930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25871"/>
            <a:ext cx="3168352" cy="259228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364088" y="2132856"/>
            <a:ext cx="3312368" cy="288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Была проведена работа с родителями, предложила им прочитать сказку детям и придумать обложку к сказке «Мешок яблок».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4118159"/>
            <a:ext cx="3528392" cy="2713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966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2267913"/>
            <a:ext cx="6840760" cy="3600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Использование 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инновационной образовательной технологии </a:t>
            </a:r>
            <a:r>
              <a:rPr lang="ru-RU" b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сторисек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или «как потрогать сказку», позволило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достичь хороших результатов 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приобщении детей к 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чтению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</a:t>
            </a:r>
            <a:endParaRPr lang="ru-RU" b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у детей расширился словарный запас;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у детей улучшилась диалогическая речь;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дети пересказывают сказку с помощью воспитателя;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просят своих родителей читать сказки;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инсценируют сказку самостоятельно с атрибутами и костюмами с большим удовольствием;</a:t>
            </a:r>
            <a:endParaRPr lang="ru-RU" sz="16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4639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276872"/>
            <a:ext cx="7408333" cy="384929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Сегодня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в меняющейся социально-культурной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ситуации, я веду поиск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эффективных путей приобщения дошкольников к книге, воспитания будущего юного читателя с учетом современных требований </a:t>
            </a:r>
            <a:endParaRPr lang="ru-RU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          ФГОС ДО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            ФОП ДО</a:t>
            </a: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</a:rPr>
              <a:t>В соответствии с Федеральными государственными образовательными стандартами в дошкольных образовательных учреждениях идет модернизация дошкольного образования. В связи с этим определяются новые цели, задачи и направления в работе ДОУ. Одной из образовательных областей является «Чтение художественной литературы».</a:t>
            </a:r>
            <a:r>
              <a:rPr lang="ru-RU" sz="1600" dirty="0">
                <a:latin typeface="Times New Roman"/>
                <a:ea typeface="Times New Roman"/>
              </a:rPr>
              <a:t/>
            </a:r>
            <a:br>
              <a:rPr lang="ru-RU" sz="1600" dirty="0">
                <a:latin typeface="Times New Roman"/>
                <a:ea typeface="Times New Roman"/>
              </a:rPr>
            </a:br>
            <a:endParaRPr lang="ru-RU" sz="1600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1115616" y="462298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1138053" y="530120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4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00808"/>
            <a:ext cx="3975832" cy="446449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Aft>
                <a:spcPts val="750"/>
              </a:spcAft>
            </a:pPr>
            <a:r>
              <a:rPr lang="ru-RU" dirty="0">
                <a:solidFill>
                  <a:srgbClr val="000000"/>
                </a:solidFill>
                <a:latin typeface="Arial"/>
                <a:ea typeface="Times New Roman"/>
              </a:rPr>
              <a:t> </a:t>
            </a:r>
            <a:r>
              <a:rPr lang="ru-RU" sz="2200" dirty="0">
                <a:solidFill>
                  <a:srgbClr val="000000"/>
                </a:solidFill>
                <a:latin typeface="Arial"/>
                <a:ea typeface="Times New Roman"/>
              </a:rPr>
              <a:t>Я познакомлю вас с </a:t>
            </a:r>
            <a:r>
              <a:rPr lang="ru-RU" sz="2200" dirty="0" smtClean="0">
                <a:solidFill>
                  <a:srgbClr val="000000"/>
                </a:solidFill>
                <a:latin typeface="Arial"/>
                <a:ea typeface="Times New Roman"/>
              </a:rPr>
              <a:t>методом </a:t>
            </a:r>
            <a:r>
              <a:rPr lang="ru-RU" sz="2200" dirty="0">
                <a:solidFill>
                  <a:srgbClr val="000000"/>
                </a:solidFill>
                <a:latin typeface="Arial"/>
                <a:ea typeface="Times New Roman"/>
              </a:rPr>
              <a:t>работы «</a:t>
            </a:r>
            <a:r>
              <a:rPr lang="ru-RU" sz="2200" dirty="0" err="1">
                <a:solidFill>
                  <a:srgbClr val="000000"/>
                </a:solidFill>
                <a:latin typeface="Arial"/>
                <a:ea typeface="Times New Roman"/>
              </a:rPr>
              <a:t>Сторисек</a:t>
            </a:r>
            <a:r>
              <a:rPr lang="ru-RU" sz="2200" dirty="0">
                <a:solidFill>
                  <a:srgbClr val="000000"/>
                </a:solidFill>
                <a:latin typeface="Arial"/>
                <a:ea typeface="Times New Roman"/>
              </a:rPr>
              <a:t>» </a:t>
            </a:r>
            <a:r>
              <a:rPr lang="ru-RU" sz="2200" dirty="0" smtClean="0">
                <a:solidFill>
                  <a:srgbClr val="000000"/>
                </a:solidFill>
                <a:latin typeface="Arial"/>
                <a:ea typeface="Times New Roman"/>
              </a:rPr>
              <a:t>на примере сказки </a:t>
            </a:r>
            <a:r>
              <a:rPr lang="ru-RU" sz="2200" dirty="0">
                <a:solidFill>
                  <a:srgbClr val="000000"/>
                </a:solidFill>
                <a:latin typeface="Arial"/>
                <a:ea typeface="Times New Roman"/>
              </a:rPr>
              <a:t>В.Г. </a:t>
            </a:r>
            <a:r>
              <a:rPr lang="ru-RU" sz="2200" dirty="0" err="1">
                <a:solidFill>
                  <a:srgbClr val="000000"/>
                </a:solidFill>
                <a:latin typeface="Arial"/>
                <a:ea typeface="Times New Roman"/>
              </a:rPr>
              <a:t>Сутеева</a:t>
            </a:r>
            <a:r>
              <a:rPr lang="ru-RU" sz="2200" dirty="0">
                <a:solidFill>
                  <a:srgbClr val="000000"/>
                </a:solidFill>
                <a:latin typeface="Arial"/>
                <a:ea typeface="Times New Roman"/>
              </a:rPr>
              <a:t> «Мешок яблок»</a:t>
            </a:r>
            <a:r>
              <a:rPr lang="ru-RU" sz="2200" dirty="0">
                <a:latin typeface="Times New Roman"/>
                <a:ea typeface="Times New Roman"/>
              </a:rPr>
              <a:t/>
            </a:r>
            <a:br>
              <a:rPr lang="ru-RU" sz="2200" dirty="0">
                <a:latin typeface="Times New Roman"/>
                <a:ea typeface="Times New Roman"/>
              </a:rPr>
            </a:br>
            <a:r>
              <a:rPr lang="ru-RU" sz="2200" dirty="0">
                <a:latin typeface="Times New Roman"/>
                <a:ea typeface="Times New Roman"/>
              </a:rPr>
              <a:t/>
            </a:r>
            <a:br>
              <a:rPr lang="ru-RU" sz="2200" dirty="0">
                <a:latin typeface="Times New Roman"/>
                <a:ea typeface="Times New Roman"/>
              </a:rPr>
            </a:br>
            <a:endParaRPr lang="ru-RU" sz="2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66320" y="2326568"/>
            <a:ext cx="4320480" cy="30689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18720" y="2478968"/>
            <a:ext cx="4320480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1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2771800" y="1628800"/>
            <a:ext cx="3384376" cy="33843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606060"/>
                </a:solidFill>
                <a:latin typeface="inherit"/>
                <a:ea typeface="Times New Roman"/>
                <a:cs typeface="Helvetica"/>
              </a:rPr>
              <a:t>Работа по внедрению технологии «</a:t>
            </a:r>
            <a:r>
              <a:rPr lang="ru-RU" sz="2000" b="1" dirty="0" err="1">
                <a:solidFill>
                  <a:srgbClr val="606060"/>
                </a:solidFill>
                <a:latin typeface="inherit"/>
                <a:ea typeface="Times New Roman"/>
                <a:cs typeface="Helvetica"/>
              </a:rPr>
              <a:t>Сторисек</a:t>
            </a:r>
            <a:r>
              <a:rPr lang="ru-RU" sz="2000" b="1" dirty="0">
                <a:solidFill>
                  <a:srgbClr val="606060"/>
                </a:solidFill>
                <a:latin typeface="inherit"/>
                <a:ea typeface="Times New Roman"/>
                <a:cs typeface="Helvetica"/>
              </a:rPr>
              <a:t>» проводится в несколько этапов:</a:t>
            </a:r>
            <a:br>
              <a:rPr lang="ru-RU" sz="2000" b="1" dirty="0">
                <a:solidFill>
                  <a:srgbClr val="606060"/>
                </a:solidFill>
                <a:latin typeface="inherit"/>
                <a:ea typeface="Times New Roman"/>
                <a:cs typeface="Helvetica"/>
              </a:rPr>
            </a:b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151820"/>
            <a:ext cx="230425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1.Подготовительный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300192" y="3151820"/>
            <a:ext cx="230425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2.Основной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84976" y="5157192"/>
            <a:ext cx="3672408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3.Заключительный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0402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269" y="3338513"/>
            <a:ext cx="2819400" cy="2124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136" y="404664"/>
            <a:ext cx="8380328" cy="9361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0" dirty="0">
                <a:latin typeface="Bookman Old Style" panose="02050604050505020204" pitchFamily="18" charset="0"/>
              </a:rPr>
              <a:t>Для успешного приобщения дошкольников к книге и чтению </a:t>
            </a:r>
            <a:br>
              <a:rPr lang="ru-RU" sz="1800" b="0" dirty="0">
                <a:latin typeface="Bookman Old Style" panose="02050604050505020204" pitchFamily="18" charset="0"/>
              </a:rPr>
            </a:br>
            <a:r>
              <a:rPr lang="ru-RU" sz="1800" dirty="0" smtClean="0">
                <a:latin typeface="Bookman Old Style" panose="02050604050505020204" pitchFamily="18" charset="0"/>
              </a:rPr>
              <a:t>в своей группе </a:t>
            </a:r>
            <a:r>
              <a:rPr lang="ru-RU" sz="1800" b="0" dirty="0" smtClean="0">
                <a:latin typeface="Bookman Old Style" panose="02050604050505020204" pitchFamily="18" charset="0"/>
              </a:rPr>
              <a:t>я создала </a:t>
            </a:r>
            <a:r>
              <a:rPr lang="ru-RU" sz="1800" b="0" dirty="0">
                <a:latin typeface="Bookman Old Style" panose="02050604050505020204" pitchFamily="18" charset="0"/>
              </a:rPr>
              <a:t/>
            </a:r>
            <a:br>
              <a:rPr lang="ru-RU" sz="1800" b="0" dirty="0">
                <a:latin typeface="Bookman Old Style" panose="02050604050505020204" pitchFamily="18" charset="0"/>
              </a:rPr>
            </a:br>
            <a:r>
              <a:rPr lang="ru-RU" sz="1800" b="0" dirty="0" smtClean="0">
                <a:latin typeface="Bookman Old Style" panose="02050604050505020204" pitchFamily="18" charset="0"/>
              </a:rPr>
              <a:t>предметно-пространственную развивающую среду</a:t>
            </a:r>
            <a:endParaRPr lang="ru-RU" sz="1800" b="0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68294"/>
            <a:ext cx="3312368" cy="2448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15" y="4321562"/>
            <a:ext cx="3312368" cy="27089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84784"/>
            <a:ext cx="3888432" cy="25476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65103"/>
            <a:ext cx="4067944" cy="258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4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3816424" cy="29523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10001"/>
            <a:ext cx="4608512" cy="29469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573016"/>
            <a:ext cx="3960440" cy="3024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645024"/>
            <a:ext cx="4608512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0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75856" y="1412776"/>
            <a:ext cx="2808312" cy="3319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Работа по использованию данного метода строится с учётом принципа интеграции всех образовательных областей в соответствии с возрастными возможностями и особенностями воспитанников. Образовательные области:</a:t>
            </a:r>
          </a:p>
        </p:txBody>
      </p:sp>
      <p:sp>
        <p:nvSpPr>
          <p:cNvPr id="4" name="Овал 3"/>
          <p:cNvSpPr/>
          <p:nvPr/>
        </p:nvSpPr>
        <p:spPr>
          <a:xfrm>
            <a:off x="395536" y="1052736"/>
            <a:ext cx="2448272" cy="13681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Социально-коммуникативное развитие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251520" y="3429000"/>
            <a:ext cx="2592288" cy="13681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Художественно-эстетическое</a:t>
            </a:r>
          </a:p>
          <a:p>
            <a:pPr algn="ctr"/>
            <a:r>
              <a:rPr lang="ru-RU" dirty="0" smtClean="0"/>
              <a:t>развитие 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6516216" y="1268760"/>
            <a:ext cx="2232248" cy="1152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Речевое развитие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6300192" y="3493858"/>
            <a:ext cx="2592288" cy="12384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Познавательное развитие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3419872" y="5085184"/>
            <a:ext cx="2736304" cy="13681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Физическое развитие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420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65355" y="2483520"/>
            <a:ext cx="4104456" cy="383518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866536"/>
          </a:xfrm>
        </p:spPr>
        <p:txBody>
          <a:bodyPr>
            <a:noAutofit/>
          </a:bodyPr>
          <a:lstStyle/>
          <a:p>
            <a:pPr marL="342900" lvl="0" indent="-342900" fontAlgn="base">
              <a:lnSpc>
                <a:spcPct val="115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ru-RU" sz="1800" dirty="0" smtClean="0">
                <a:solidFill>
                  <a:srgbClr val="606060"/>
                </a:solidFill>
                <a:latin typeface="inherit"/>
                <a:ea typeface="Times New Roman"/>
                <a:cs typeface="Helvetica"/>
              </a:rPr>
              <a:t/>
            </a:r>
            <a:br>
              <a:rPr lang="ru-RU" sz="1800" dirty="0" smtClean="0">
                <a:solidFill>
                  <a:srgbClr val="606060"/>
                </a:solidFill>
                <a:latin typeface="inherit"/>
                <a:ea typeface="Times New Roman"/>
                <a:cs typeface="Helvetica"/>
              </a:rPr>
            </a:br>
            <a:r>
              <a:rPr lang="ru-RU" sz="1800" b="1" dirty="0" smtClean="0">
                <a:solidFill>
                  <a:srgbClr val="606060"/>
                </a:solidFill>
                <a:latin typeface="inherit"/>
                <a:ea typeface="Times New Roman"/>
                <a:cs typeface="Helvetica"/>
              </a:rPr>
              <a:t>ПОДГОТОВИТЕЛЬНЫЙ ЭТАП</a:t>
            </a:r>
            <a:r>
              <a:rPr lang="ru-RU" sz="1800" dirty="0">
                <a:solidFill>
                  <a:srgbClr val="606060"/>
                </a:solidFill>
                <a:latin typeface="inherit"/>
                <a:ea typeface="Times New Roman"/>
                <a:cs typeface="Helvetica"/>
              </a:rPr>
              <a:t/>
            </a:r>
            <a:br>
              <a:rPr lang="ru-RU" sz="1800" dirty="0">
                <a:solidFill>
                  <a:srgbClr val="606060"/>
                </a:solidFill>
                <a:latin typeface="inherit"/>
                <a:ea typeface="Times New Roman"/>
                <a:cs typeface="Helvetica"/>
              </a:rPr>
            </a:br>
            <a:r>
              <a:rPr lang="ru-RU" sz="1800" dirty="0" smtClean="0">
                <a:solidFill>
                  <a:srgbClr val="606060"/>
                </a:solidFill>
                <a:latin typeface="inherit"/>
                <a:ea typeface="Times New Roman"/>
                <a:cs typeface="Helvetica"/>
              </a:rPr>
              <a:t>Определяется </a:t>
            </a:r>
            <a:r>
              <a:rPr lang="ru-RU" sz="1800" dirty="0">
                <a:solidFill>
                  <a:srgbClr val="606060"/>
                </a:solidFill>
                <a:latin typeface="inherit"/>
                <a:ea typeface="Times New Roman"/>
                <a:cs typeface="Helvetica"/>
              </a:rPr>
              <a:t>произведение детской художественной литературы которому посвящается «</a:t>
            </a:r>
            <a:r>
              <a:rPr lang="ru-RU" sz="1800" dirty="0" err="1">
                <a:solidFill>
                  <a:srgbClr val="606060"/>
                </a:solidFill>
                <a:latin typeface="inherit"/>
                <a:ea typeface="Times New Roman"/>
                <a:cs typeface="Helvetica"/>
              </a:rPr>
              <a:t>Сторисек</a:t>
            </a:r>
            <a:r>
              <a:rPr lang="ru-RU" sz="1800" dirty="0">
                <a:solidFill>
                  <a:srgbClr val="606060"/>
                </a:solidFill>
                <a:latin typeface="inherit"/>
                <a:ea typeface="Times New Roman"/>
                <a:cs typeface="Helvetica"/>
              </a:rPr>
              <a:t>»-например «Мешок яблок».</a:t>
            </a:r>
            <a:r>
              <a:rPr lang="ru-RU" sz="1800" dirty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1800" dirty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ru-RU" sz="1800" dirty="0" smtClean="0">
                <a:solidFill>
                  <a:srgbClr val="606060"/>
                </a:solidFill>
                <a:latin typeface="inherit"/>
                <a:ea typeface="Calibri"/>
                <a:cs typeface="Helvetica"/>
              </a:rPr>
              <a:t>Я подготовила</a:t>
            </a:r>
            <a:r>
              <a:rPr lang="ru-RU" sz="1800" dirty="0" smtClean="0">
                <a:solidFill>
                  <a:srgbClr val="606060"/>
                </a:solidFill>
                <a:effectLst/>
                <a:latin typeface="inherit"/>
                <a:ea typeface="Times New Roman"/>
                <a:cs typeface="Helvetica"/>
              </a:rPr>
              <a:t> мешок для комплекта материалов (его можно украсить вместе с детьми)</a:t>
            </a:r>
            <a:r>
              <a:rPr lang="ru-RU" sz="2400" dirty="0">
                <a:ea typeface="Calibri"/>
                <a:cs typeface="Times New Roman"/>
              </a:rPr>
              <a:t/>
            </a:r>
            <a:br>
              <a:rPr lang="ru-RU" sz="2400" dirty="0">
                <a:ea typeface="Calibri"/>
                <a:cs typeface="Times New Roman"/>
              </a:rPr>
            </a:br>
            <a:endParaRPr lang="ru-RU" sz="2400" dirty="0"/>
          </a:p>
        </p:txBody>
      </p:sp>
      <p:sp>
        <p:nvSpPr>
          <p:cNvPr id="3" name="AutoShape 2" descr="C:\Users\2874~1\AppData\Local\Temp\{F9B993CA-3DB5-4925-8C2B-7FEA9067ED7A}.tmp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3173338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045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2744</TotalTime>
  <Words>509</Words>
  <Application>Microsoft Office PowerPoint</Application>
  <PresentationFormat>Экран (4:3)</PresentationFormat>
  <Paragraphs>90</Paragraphs>
  <Slides>21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Волна</vt:lpstr>
      <vt:lpstr>                     «Для побуждения интереса к чтению детей необходимо удивить самим процессом чтения»                        И.И. Тихомирова  </vt:lpstr>
      <vt:lpstr> Цель использования технологии «Сторисек» с детьми дошкольного возраста: развитие у детей любви к литературе, к чтению, книгам в игровой нетрадиционной, креативной форме.</vt:lpstr>
      <vt:lpstr>В соответствии с Федеральными государственными образовательными стандартами в дошкольных образовательных учреждениях идет модернизация дошкольного образования. В связи с этим определяются новые цели, задачи и направления в работе ДОУ. Одной из образовательных областей является «Чтение художественной литературы». </vt:lpstr>
      <vt:lpstr> Я познакомлю вас с методом работы «Сторисек» на примере сказки В.Г. Сутеева «Мешок яблок»  </vt:lpstr>
      <vt:lpstr>Презентация PowerPoint</vt:lpstr>
      <vt:lpstr>Для успешного приобщения дошкольников к книге и чтению  в своей группе я создала  предметно-пространственную развивающую среду</vt:lpstr>
      <vt:lpstr>Презентация PowerPoint</vt:lpstr>
      <vt:lpstr>Презентация PowerPoint</vt:lpstr>
      <vt:lpstr> ПОДГОТОВИТЕЛЬНЫЙ ЭТАП Определяется произведение детской художественной литературы которому посвящается «Сторисек»-например «Мешок яблок». Я подготовила мешок для комплекта материалов (его можно украсить вместе с детьми) </vt:lpstr>
      <vt:lpstr>Заранее подобрала необходимые для сказки «Мешок яблок» атрибуты, костюмы и шапочки-маски.</vt:lpstr>
      <vt:lpstr>Если это другие сказки, то подбираются в мешочек атрибуты соответствующие данной сказке</vt:lpstr>
      <vt:lpstr>Основной этап по сказке «Мешок яблок»</vt:lpstr>
      <vt:lpstr>Игра «Угадай, кто я?» , « Отгадай загадку».</vt:lpstr>
      <vt:lpstr>Раскрашивание раскрасок по сказке под аудиосказку «Мешок яблок» </vt:lpstr>
      <vt:lpstr>Настольные игры: «ЛОТО», «Подбери хвост животному»</vt:lpstr>
      <vt:lpstr>Узнали новые научные знания о лесных животных из энциклопедий</vt:lpstr>
      <vt:lpstr>Подвижная игра «У медведя во бору грибы и ягоды беру» на прогулке и в группе </vt:lpstr>
      <vt:lpstr>Выразительное чтение сказки «Мешок яблок», лепка яблочка для зайчат, рисование яблочка , которое принес ежик для заячьей семьи и лакомство в виде яблока для детей от ежика.</vt:lpstr>
      <vt:lpstr>Заключительный этап: театрализация сказки : «Мешок яблок» и выявление главной мысли сказки.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Е</cp:lastModifiedBy>
  <cp:revision>94</cp:revision>
  <dcterms:created xsi:type="dcterms:W3CDTF">2023-03-16T10:14:10Z</dcterms:created>
  <dcterms:modified xsi:type="dcterms:W3CDTF">2025-10-06T17:54:36Z</dcterms:modified>
</cp:coreProperties>
</file>