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"/>
  </p:notesMasterIdLst>
  <p:sldIdLst>
    <p:sldId id="270" r:id="rId3"/>
    <p:sldId id="256" r:id="rId4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4630400" cy="8229600"/>
  <p:notesSz cx="8229600" cy="14630400"/>
  <p:embeddedFontLst>
    <p:embeddedFont>
      <p:font typeface="SimSun" panose="02010600030101010101" pitchFamily="2" charset="-122"/>
      <p:regular r:id="rId22"/>
    </p:embeddedFont>
    <p:embeddedFont>
      <p:font typeface="Raleway" pitchFamily="34" charset="-122"/>
      <p:regular r:id="rId23"/>
    </p:embeddedFont>
    <p:embeddedFont>
      <p:font typeface="Roboto" panose="02000000000000000000" pitchFamily="34" charset="-122"/>
      <p:regular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3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50720" cy="822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49301" y="1436370"/>
            <a:ext cx="13131800" cy="129921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51840" y="2907030"/>
            <a:ext cx="13139421" cy="210312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" y="7494270"/>
            <a:ext cx="341376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8720" y="7494270"/>
            <a:ext cx="463296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120" y="7494270"/>
            <a:ext cx="341376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46FDEA9-29B0-4000-9A8A-EA5137E778F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228600"/>
            <a:ext cx="3291840" cy="7124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228600"/>
            <a:ext cx="9631680" cy="7124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1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1" y="5507356"/>
            <a:ext cx="12618720" cy="1800224"/>
          </a:xfrm>
        </p:spPr>
        <p:txBody>
          <a:bodyPr/>
          <a:lstStyle>
            <a:lvl1pPr marL="0" indent="0">
              <a:buNone/>
              <a:defRPr sz="2880"/>
            </a:lvl1pPr>
            <a:lvl2pPr marL="548640" indent="0">
              <a:buNone/>
              <a:defRPr sz="2400"/>
            </a:lvl2pPr>
            <a:lvl3pPr marL="1097280" indent="0">
              <a:buNone/>
              <a:defRPr sz="216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409700"/>
            <a:ext cx="646176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409700"/>
            <a:ext cx="646176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381" y="438150"/>
            <a:ext cx="12618720" cy="15906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381" y="2017396"/>
            <a:ext cx="6189979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8381" y="3006090"/>
            <a:ext cx="6189979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20461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20461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381" y="548640"/>
            <a:ext cx="4719320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0461" y="1184910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381" y="2468880"/>
            <a:ext cx="4719320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381" y="548640"/>
            <a:ext cx="4719320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20461" y="1184910"/>
            <a:ext cx="7406640" cy="58483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381" y="2468880"/>
            <a:ext cx="4719320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8" Type="http://schemas.openxmlformats.org/officeDocument/2006/relationships/theme" Target="../theme/theme1.xml"/><Relationship Id="rId27" Type="http://schemas.openxmlformats.org/officeDocument/2006/relationships/image" Target="../media/image2.jpeg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0"/>
            <a:ext cx="14650720" cy="822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731520" y="228600"/>
            <a:ext cx="13167360" cy="699136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731520" y="1409700"/>
            <a:ext cx="13167360" cy="59436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" y="7494270"/>
            <a:ext cx="341376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68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8720" y="7494270"/>
            <a:ext cx="463296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68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120" y="7494270"/>
            <a:ext cx="341376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68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32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11480" indent="-411480" algn="l" rtl="0" fontAlgn="base">
        <a:spcBef>
          <a:spcPct val="24000"/>
        </a:spcBef>
        <a:spcAft>
          <a:spcPct val="0"/>
        </a:spcAft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rtl="0" fontAlgn="base">
        <a:spcBef>
          <a:spcPct val="24000"/>
        </a:spcBef>
        <a:spcAft>
          <a:spcPct val="0"/>
        </a:spcAft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rtl="0" fontAlgn="base">
        <a:spcBef>
          <a:spcPct val="24000"/>
        </a:spcBef>
        <a:spcAft>
          <a:spcPct val="0"/>
        </a:spcAft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rtl="0" fontAlgn="base">
        <a:spcBef>
          <a:spcPct val="24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rtl="0" fontAlgn="base">
        <a:spcBef>
          <a:spcPct val="24000"/>
        </a:spcBef>
        <a:spcAft>
          <a:spcPct val="0"/>
        </a:spcAft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hyperlink" Target="http://www.inpearls.ru/pearls/tag/id/4485/value/fotografi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hyperlink" Target="http://www.fcior.edu.ru/card/28449/v-p-astafev-biografiya-bazovoe-izuchenie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8.png"/><Relationship Id="rId1" Type="http://schemas.openxmlformats.org/officeDocument/2006/relationships/hyperlink" Target="http://www.fcior.edu.ru/card/28449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2915920" y="1557020"/>
            <a:ext cx="8443595" cy="4664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4800"/>
              <a:t>Урок-выставка</a:t>
            </a:r>
            <a:endParaRPr lang="ru-RU" altLang="en-US" sz="4800"/>
          </a:p>
          <a:p>
            <a:pPr algn="ctr"/>
            <a:r>
              <a:rPr lang="ru-RU" altLang="en-US" sz="4800"/>
              <a:t>«Память сильнее времени»</a:t>
            </a:r>
            <a:endParaRPr lang="ru-RU" altLang="en-US" sz="4800"/>
          </a:p>
          <a:p>
            <a:pPr algn="ctr"/>
            <a:endParaRPr lang="ru-RU" altLang="en-US" sz="4800"/>
          </a:p>
          <a:p>
            <a:pPr algn="ctr"/>
            <a:endParaRPr lang="ru-RU" altLang="en-US" sz="4800"/>
          </a:p>
          <a:p>
            <a:pPr algn="ctr"/>
            <a:endParaRPr lang="ru-RU" altLang="en-US" sz="4800"/>
          </a:p>
          <a:p>
            <a:pPr algn="l"/>
            <a:r>
              <a:rPr lang="ru-RU" altLang="en-US" sz="3600"/>
              <a:t>Подготовила:</a:t>
            </a:r>
            <a:endParaRPr lang="ru-RU" altLang="en-US" sz="3600"/>
          </a:p>
          <a:p>
            <a:pPr algn="l"/>
            <a:r>
              <a:rPr lang="ru-RU" altLang="en-US" sz="3600"/>
              <a:t>учитель русского языка и литературы МБОУСОШ№5</a:t>
            </a:r>
            <a:endParaRPr lang="ru-RU" altLang="en-US" sz="3600"/>
          </a:p>
          <a:p>
            <a:pPr algn="l"/>
            <a:r>
              <a:rPr lang="ru-RU" altLang="en-US" sz="3600"/>
              <a:t>Н.В.Волошина</a:t>
            </a:r>
            <a:endParaRPr lang="ru-RU" altLang="en-US" sz="3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2019657"/>
            <a:ext cx="75564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604955" y="7452852"/>
            <a:ext cx="1936955" cy="65876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165860" y="700218"/>
            <a:ext cx="7785080" cy="73911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ts val="555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Семейные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архивы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как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связь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времён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59455" y="2019657"/>
            <a:ext cx="81902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архивы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не прошлое, это всегда завтрашнее. Семья должна иметь свой архив – почётные грамоты дедов, отцов, историю их заслуг, их труда, историю рода, фамилии. Когда – то нашей жизнью заинтересуются внуки точно так же, как к нам подступает интерес к облику наших предков, к тому, как они жили, как любили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(Д. Гранин)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918" y="206513"/>
            <a:ext cx="5583606" cy="41187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609" y="5004077"/>
            <a:ext cx="2213693" cy="28764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70" y="5004077"/>
            <a:ext cx="2297596" cy="28810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435" y="5004077"/>
            <a:ext cx="2152875" cy="288485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605672" y="4850599"/>
            <a:ext cx="55331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много жёлтых снимков на Руси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такой простой и бережной оправе!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вдруг открылся мне и поразил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Сиротский смысл семейных фотографий: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Огнём, враждой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 полным - полна,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близких всех душа не позабудет…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Рубцов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04955" y="7452852"/>
            <a:ext cx="1936955" cy="65876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7" descr="C:\Users\User\Desktop\IMG_286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5648">
            <a:off x="9375085" y="3153122"/>
            <a:ext cx="2368817" cy="2654709"/>
          </a:xfrm>
          <a:prstGeom prst="rect">
            <a:avLst/>
          </a:prstGeom>
          <a:noFill/>
        </p:spPr>
      </p:pic>
      <p:pic>
        <p:nvPicPr>
          <p:cNvPr id="4" name="Picture 8" descr="C:\Users\User\Desktop\IMG_28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84662">
            <a:off x="12047132" y="3187330"/>
            <a:ext cx="2352368" cy="268252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851923" y="545515"/>
            <a:ext cx="4414684" cy="224676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alt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старый, милый мне альбом!</a:t>
            </a:r>
            <a:br>
              <a:rPr lang="ru-RU" alt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Поблёкли фотографии.</a:t>
            </a:r>
            <a:br>
              <a:rPr lang="ru-RU" alt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Воспоминанья о былом</a:t>
            </a:r>
            <a:br>
              <a:rPr lang="ru-RU" alt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вехи биографии.…</a:t>
            </a:r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2196" y="567501"/>
            <a:ext cx="8401724" cy="83099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прошлого нет будущего…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User\Desktop\IMG_28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286409">
            <a:off x="471948" y="2189412"/>
            <a:ext cx="4452938" cy="4678363"/>
          </a:xfrm>
          <a:prstGeom prst="rect">
            <a:avLst/>
          </a:prstGeom>
          <a:noFill/>
        </p:spPr>
      </p:pic>
      <p:pic>
        <p:nvPicPr>
          <p:cNvPr id="8" name="Picture 3" descr="C:\Users\User\Desktop\IMG_28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132">
            <a:off x="4470148" y="2610466"/>
            <a:ext cx="4648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User\Desktop\файлы\фото планшет 2\IMG_20150714_1443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815">
            <a:off x="10699321" y="4568851"/>
            <a:ext cx="2719886" cy="344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3837" y="390521"/>
            <a:ext cx="6920997" cy="70788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 моих размышлений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604955" y="7452852"/>
            <a:ext cx="1936955" cy="65876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53837" y="2393417"/>
            <a:ext cx="13686503" cy="369331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уже несколько поколений хранится в нашем доме фотоальбом со старыми пожелтевшими фотографиями нескольких поколений нашей семьи. И чем больше ему лет, тем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трепетнее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мы относимся  к этой семейной реликвии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альбоме хранил мой прадед, дед, мои родители, буду хранить я и передам своим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детям. Среди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фотографий моего деда я случайно обнаружила «Письмо передовых механизаторов Кубани всем участникам жатвы 1983 года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многих предстоящая жатва  будет первой в жизни, - говорится в том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предстрадном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письме. -  В ней примут участие тысячи выпускников и учащихся сельских профтехучилищ, молодых специалистов, представителей рабочего класса из города, служащих. И каждого из них необходимо окружить заботой и вниманием, каждому в трудную минуту помочь словом и делом. Растить себе настоящую смену – святой долг хлеборобов старшего поколения!..»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3837" y="390521"/>
            <a:ext cx="6920997" cy="70788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 моих размышлений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604955" y="7452852"/>
            <a:ext cx="1936955" cy="65876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1582" y="2629391"/>
            <a:ext cx="13686503" cy="40010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часто рассматриваю фотографии в нашем старом альбоме,  и  уж не знаю, по законам каких таких своенравных ассоциаций однажды подумалось мне,  что фотографии эти  память о земле , той самой , на которой предки наши жили и триста, и два раза по триста лет назад. И за  которую  умирали. И которую – отстояли. И разве не та самая это земля, которую несут высокие делегации к подножию высоких </a:t>
            </a:r>
            <a:r>
              <a:rPr lang="ru-RU" alt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обелисков?</a:t>
            </a:r>
            <a:endParaRPr lang="ru-RU" alt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alt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кто знает: не передается ли емкая эта память вместе с жизнетворными соками земли тем зернам, которых для нас,  людей,  и нет, кажется ничего дороже? А передать можно и через фотографии тоже..</a:t>
            </a:r>
            <a:endParaRPr lang="ru-RU" alt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подумалось мне , что пусть и мои дети знают, пусть знают про стрелы каленые, которыми во тьме веков тучи грозные проливались… И про сечу горячую, кровавую, память о которой хранит  наш альбоме  еще с гражданской… И про старый окоп – тот, что остается рваным, незатягивающимся шрамом на теле от Великой Отечественной…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alt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то пусть знает, что хлеб на этой земле растил мой дед, растит мой отец, а я буду бережно к нему относиться!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5070" y="1057802"/>
            <a:ext cx="73152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Хлеба -  мало.  Комнаты -  мало. 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 обеда с квартирой – мало.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Надо, чтоб было куда пойти,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Надо, чтоб было с кем не стесняться, 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кем на семейной карточке сняться,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 телеграмму отбить в пути.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не мало. Надо – много.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Плохо, если живем неплохо.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будем жить блестяще.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Логика хлеба и воды,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Логика беды и еды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настойчивее, все чаще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Вытесняется логикой памяти и счастья.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измученная земля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Заработала у вечности,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счастье отсчитывалось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бесконечности,</a:t>
            </a:r>
            <a:endParaRPr lang="ru-RU" alt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не от абсолютного нуля</a:t>
            </a:r>
            <a:r>
              <a:rPr lang="ru-RU" alt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604955" y="7452852"/>
            <a:ext cx="1936955" cy="65876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315200" y="5744514"/>
            <a:ext cx="73152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 взяла  альбом, полистала страницы давно ушедших лет,</a:t>
            </a:r>
            <a:b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Пожелтевшие фото, молодые лица, «модный» жакет.</a:t>
            </a:r>
            <a:b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 немного грустно, пролетело время, годы шлют привет</a:t>
            </a:r>
            <a:b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 фотографий старых, с рваными краями, потерявших цвет…</a:t>
            </a:r>
            <a:br>
              <a:rPr lang="ru-RU" altLang="ru-RU" i="1" dirty="0">
                <a:solidFill>
                  <a:srgbClr val="002060"/>
                </a:solidFill>
              </a:rPr>
            </a:br>
            <a:endParaRPr lang="ru-RU" altLang="ru-RU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0503" y="780011"/>
            <a:ext cx="5348748" cy="433541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4611" y="518340"/>
            <a:ext cx="4750596" cy="70788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источников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604955" y="7452852"/>
            <a:ext cx="1936955" cy="65876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04567" y="2411728"/>
            <a:ext cx="136373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из семейного архива 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Н.Коноплева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«Как  относиться к себе и  быту», «</a:t>
            </a:r>
            <a:r>
              <a:rPr lang="ru-RU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-Пресс», </a:t>
            </a: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 г.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–ресурсы: </a:t>
            </a: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"/>
              </a:rPr>
              <a:t>http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1"/>
              </a:rPr>
              <a:t>://www.inpearls.ru/pearls/tag/id/4485/value/fotografii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Д.Лихачев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«Письма о добром и прекрасном»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Д.Гранин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«Ленинградский каталог»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0095" y="770572"/>
            <a:ext cx="7623810" cy="27146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endParaRPr lang="ru-RU" sz="4250" dirty="0" smtClean="0">
              <a:solidFill>
                <a:srgbClr val="1B1B27"/>
              </a:solidFill>
              <a:latin typeface="Times New Roman" panose="02020603050405020304" pitchFamily="18" charset="0"/>
              <a:ea typeface="Raleway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19031" y="2498988"/>
            <a:ext cx="7623810" cy="173712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Валентин Петрович Астафьев </a:t>
            </a:r>
            <a:r>
              <a:rPr lang="en-US" sz="170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– выдающийся русский писатель, чьи произведения пронизаны </a:t>
            </a:r>
            <a:r>
              <a:rPr lang="en-US" sz="1700" i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любовью к родной земле </a:t>
            </a:r>
            <a:r>
              <a:rPr lang="en-US" sz="170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и </a:t>
            </a:r>
            <a:r>
              <a:rPr lang="en-US" sz="1700" i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глубокой памятью о прошлом</a:t>
            </a:r>
            <a:r>
              <a:rPr lang="en-US" sz="170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. 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19031" y="5617318"/>
            <a:ext cx="7623810" cy="10422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i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Мы познакомимся с творчеством Астафьева через призму этого рассказа, погружаясь в атмосферу семейных реликвий и исторической памяти, которая формирует наше гражданское самосознание.</a:t>
            </a:r>
            <a:endParaRPr lang="en-US" sz="17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74752" y="7220188"/>
            <a:ext cx="118110" cy="9751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VE</a:t>
            </a:r>
            <a:endParaRPr lang="en-US" sz="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6874" y="409415"/>
            <a:ext cx="8028095" cy="72231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ts val="5300"/>
              </a:lnSpc>
            </a:pP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«Ф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отография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на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которой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меня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нет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»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5640" y="1272819"/>
            <a:ext cx="4600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накомство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творчеством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В.П.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Астафьева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6105" y="3846354"/>
            <a:ext cx="7315201" cy="11310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700"/>
              </a:lnSpc>
            </a:pP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Рассказ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«</a:t>
            </a: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Фотография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на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которой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меня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нет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» </a:t>
            </a: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ярко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отражает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тему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памяти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и </a:t>
            </a: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родственных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связей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что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особенно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важно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в </a:t>
            </a: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преддверии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80-летия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Победы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.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05696"/>
            <a:ext cx="7556421" cy="13468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126754"/>
            <a:ext cx="7556421" cy="1946196"/>
          </a:xfrm>
          <a:prstGeom prst="roundRect">
            <a:avLst>
              <a:gd name="adj" fmla="val 465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16793" y="2249416"/>
            <a:ext cx="2693551" cy="3365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Цель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16793" y="2682891"/>
            <a:ext cx="7110412" cy="1034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ru-RU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знакомство </a:t>
            </a:r>
            <a:r>
              <a:rPr lang="en-US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учащихся</a:t>
            </a:r>
            <a:r>
              <a:rPr lang="en-US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с </a:t>
            </a:r>
            <a:r>
              <a:rPr lang="en-US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творчеством</a:t>
            </a:r>
            <a:r>
              <a:rPr lang="en-US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В.П. </a:t>
            </a:r>
            <a:r>
              <a:rPr lang="en-US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Астафьева</a:t>
            </a:r>
            <a:r>
              <a:rPr lang="en-US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через</a:t>
            </a:r>
            <a:r>
              <a:rPr lang="en-US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рассказ</a:t>
            </a:r>
            <a:r>
              <a:rPr lang="en-US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«</a:t>
            </a:r>
            <a:r>
              <a:rPr lang="en-US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Фотография</a:t>
            </a:r>
            <a:r>
              <a:rPr lang="en-US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на</a:t>
            </a:r>
            <a:r>
              <a:rPr lang="en-US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которой</a:t>
            </a:r>
            <a:r>
              <a:rPr lang="en-US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меня</a:t>
            </a:r>
            <a:r>
              <a:rPr lang="en-US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нет</a:t>
            </a:r>
            <a:r>
              <a:rPr lang="en-US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», </a:t>
            </a:r>
            <a:r>
              <a:rPr lang="en-US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поддержать</a:t>
            </a:r>
            <a:r>
              <a:rPr lang="en-US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мероприятия</a:t>
            </a:r>
            <a:r>
              <a:rPr lang="en-US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посвящённые</a:t>
            </a:r>
            <a:r>
              <a:rPr lang="en-US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80-летию </a:t>
            </a:r>
            <a:r>
              <a:rPr lang="en-US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Победы</a:t>
            </a:r>
            <a:r>
              <a:rPr lang="en-US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.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93790" y="4277558"/>
            <a:ext cx="7556421" cy="2786539"/>
          </a:xfrm>
          <a:prstGeom prst="roundRect">
            <a:avLst>
              <a:gd name="adj" fmla="val 324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16792" y="4523660"/>
            <a:ext cx="2693551" cy="3365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Задачи: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37281" y="5013539"/>
            <a:ext cx="7110412" cy="3448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ru-RU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сф</a:t>
            </a:r>
            <a:r>
              <a:rPr lang="en-US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ормировать</a:t>
            </a:r>
            <a:r>
              <a:rPr lang="en-US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165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нравственность и </a:t>
            </a:r>
            <a:r>
              <a:rPr lang="en-US" sz="165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гражданскую</a:t>
            </a:r>
            <a:r>
              <a:rPr lang="en-US" sz="165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ответственность</a:t>
            </a:r>
            <a:r>
              <a:rPr lang="ru-RU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;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37281" y="5406092"/>
            <a:ext cx="7110412" cy="689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ru-RU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в</a:t>
            </a:r>
            <a:r>
              <a:rPr lang="en-US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оспи</a:t>
            </a:r>
            <a:r>
              <a:rPr lang="ru-RU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тать </a:t>
            </a:r>
            <a:r>
              <a:rPr lang="en-US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бережное</a:t>
            </a:r>
            <a:r>
              <a:rPr lang="en-US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165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отношение к семейным реликвиям и </a:t>
            </a:r>
            <a:r>
              <a:rPr lang="en-US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традициям</a:t>
            </a:r>
            <a:r>
              <a:rPr lang="ru-RU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;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937281" y="5821561"/>
            <a:ext cx="7110412" cy="689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ru-RU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р</a:t>
            </a:r>
            <a:r>
              <a:rPr lang="en-US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азв</a:t>
            </a:r>
            <a:r>
              <a:rPr lang="ru-RU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ить</a:t>
            </a:r>
            <a:r>
              <a:rPr lang="ru-RU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творческое</a:t>
            </a:r>
            <a:r>
              <a:rPr lang="en-US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165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воображение и умение выражать </a:t>
            </a:r>
            <a:r>
              <a:rPr lang="en-US" sz="165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собственное</a:t>
            </a:r>
            <a:r>
              <a:rPr lang="en-US" sz="165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мнение</a:t>
            </a:r>
            <a:r>
              <a:rPr lang="ru-RU" sz="16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.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5787" y="140120"/>
            <a:ext cx="5788829" cy="77200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ts val="5300"/>
              </a:lnSpc>
            </a:pP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Право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на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память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: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ea typeface="Raleway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5787" y="855937"/>
            <a:ext cx="2544351" cy="686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3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задачи: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656438" y="312738"/>
            <a:ext cx="7413523" cy="212633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Биография и </a:t>
            </a:r>
            <a:r>
              <a:rPr lang="en-US" sz="4450" b="1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творчество</a:t>
            </a:r>
            <a:r>
              <a:rPr lang="en-US" sz="445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endParaRPr lang="ru-RU" sz="4450" b="1" dirty="0" smtClean="0">
              <a:solidFill>
                <a:srgbClr val="002060"/>
              </a:solidFill>
              <a:latin typeface="Times New Roman" panose="02020603050405020304" pitchFamily="18" charset="0"/>
              <a:ea typeface="Raleway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ru-RU" sz="445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Виктора</a:t>
            </a:r>
            <a:r>
              <a:rPr lang="en-US" sz="445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r>
              <a:rPr lang="en-US" sz="445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Петровича Астафьева</a:t>
            </a:r>
            <a:endParaRPr lang="en-US" sz="44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718258" y="3221247"/>
            <a:ext cx="682621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В.П. Астафьев – один из ярких представителей русской литературы XX века. Его произведения часто посвящены исторической памяти, природе и судьбам простых людей.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56438" y="4898965"/>
            <a:ext cx="7325033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Подробный материал о его биографии и ключевых произведениях можно найти на сайте </a:t>
            </a:r>
            <a:r>
              <a:rPr lang="en-US" sz="1750" u="sng" dirty="0">
                <a:solidFill>
                  <a:srgbClr val="1B1B27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  <a:hlinkClick r:id="rId1"/>
              </a:rPr>
              <a:t>fcior.edu.ru</a:t>
            </a:r>
            <a:r>
              <a:rPr lang="en-US" sz="175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604955" y="7452852"/>
            <a:ext cx="1936955" cy="65876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AutoShape 2" descr="К 95 - летию со дня рождения Виктора Петровича Астафьева - Красноярский  автотранспортный технику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9" name="AutoShape 4" descr="Астафьев Виктор Петрович — биография писателя, личная жизнь, фото,  портреты, книг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76"/>
            <a:ext cx="6426117" cy="80515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7336" y="5988794"/>
            <a:ext cx="1959773" cy="1959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543405" y="900235"/>
            <a:ext cx="7788987" cy="7087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Величие памяти в человеке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182997" y="2306825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Цитаты о памяти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182997" y="3133457"/>
            <a:ext cx="6819305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i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В. </a:t>
            </a:r>
            <a:r>
              <a:rPr lang="en-US" sz="175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Распутин</a:t>
            </a:r>
            <a:r>
              <a:rPr lang="en-US" sz="175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:</a:t>
            </a:r>
            <a:endParaRPr lang="ru-RU" sz="1750" b="1" i="1" dirty="0" smtClean="0">
              <a:solidFill>
                <a:srgbClr val="002060"/>
              </a:solidFill>
              <a:latin typeface="Times New Roman" panose="02020603050405020304" pitchFamily="18" charset="0"/>
              <a:ea typeface="Roboto" panose="02000000000000000000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«</a:t>
            </a:r>
            <a:r>
              <a:rPr lang="en-US" sz="175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Сколько в человеке памяти, столько в нём человека».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182997" y="4191551"/>
            <a:ext cx="7479484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i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В.П. Астафьев: </a:t>
            </a:r>
            <a:endParaRPr lang="ru-RU" sz="1750" b="1" i="1" dirty="0" smtClean="0">
              <a:solidFill>
                <a:srgbClr val="002060"/>
              </a:solidFill>
              <a:latin typeface="Times New Roman" panose="02020603050405020304" pitchFamily="18" charset="0"/>
              <a:ea typeface="Roboto" panose="02000000000000000000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«</a:t>
            </a:r>
            <a:r>
              <a:rPr lang="en-US" sz="175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Как прекрасно устроен человек! Какой великий дар ему дан — Память».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324991" y="6025257"/>
            <a:ext cx="14007401" cy="80926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Память – это основа самосознания, она связывает человека с его корнями и прошлым. Через память мы храним свою идентичность и передаём её будущим поколениям</a:t>
            </a:r>
            <a:r>
              <a:rPr lang="en-US" sz="175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604955" y="7452852"/>
            <a:ext cx="1936955" cy="65876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Фигура, имеющая форму буквы L 9"/>
          <p:cNvSpPr/>
          <p:nvPr/>
        </p:nvSpPr>
        <p:spPr>
          <a:xfrm rot="18727345">
            <a:off x="6589037" y="3235091"/>
            <a:ext cx="255151" cy="283626"/>
          </a:xfrm>
          <a:prstGeom prst="corner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AutoShape 2" descr="III.РАЗЛАД. Виктор АСТАФЬЕВ и Валентин РАСПУТИ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991" y="817551"/>
            <a:ext cx="5961195" cy="4240795"/>
          </a:xfrm>
          <a:prstGeom prst="rect">
            <a:avLst/>
          </a:prstGeom>
        </p:spPr>
      </p:pic>
      <p:sp>
        <p:nvSpPr>
          <p:cNvPr id="13" name="Фигура, имеющая форму буквы L 12"/>
          <p:cNvSpPr/>
          <p:nvPr/>
        </p:nvSpPr>
        <p:spPr>
          <a:xfrm rot="18727345">
            <a:off x="6589038" y="4115554"/>
            <a:ext cx="255151" cy="283626"/>
          </a:xfrm>
          <a:prstGeom prst="corner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1556" y="5108691"/>
            <a:ext cx="130428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307975" y="6287082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Этот легендарный фильм тесно связан с темой памяти и исторической ответственности. Прослушивание отрывка помогает окунуться в атмосферу эпохи, понять важность сохранения исторической правды и героизма.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307974" y="7271400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Более подробно об этом можно узнать на сайте </a:t>
            </a:r>
            <a:r>
              <a:rPr lang="en-US" sz="1750" u="sng" dirty="0">
                <a:solidFill>
                  <a:srgbClr val="1B1B27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  <a:hlinkClick r:id="rId1"/>
              </a:rPr>
              <a:t>fcior.edu.ru</a:t>
            </a:r>
            <a:r>
              <a:rPr lang="en-US" sz="175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604955" y="7452852"/>
            <a:ext cx="1936955" cy="65876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AutoShape 2" descr="50 лет назад вышла первая серия многосерийного фильма «Семнадцать мгновений  весны» - Российское историческое обще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4541913" cy="49849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07975" y="5292506"/>
            <a:ext cx="12590498" cy="75116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ts val="5550"/>
              </a:lnSpc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Отрывок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из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фильма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«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Семнадцать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мгновений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весны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»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158555" y="1194417"/>
            <a:ext cx="8559311" cy="7087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30611" y="4154567"/>
            <a:ext cx="13042821" cy="7258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Слово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«память» </a:t>
            </a:r>
            <a:r>
              <a:rPr lang="en-US" sz="175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не только обозначает способность человеческого мозга хранить информацию, но и символизирует историческую и культурную память народа.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30611" y="5633857"/>
            <a:ext cx="13042821" cy="7258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По словарю,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память</a:t>
            </a:r>
            <a:r>
              <a:rPr lang="en-US" sz="175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— это способность воспринимать, сохранять и воспроизводить прошлый опыт, что является фундаментальной основой для формирования личности и общества.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604955" y="7452852"/>
            <a:ext cx="1936955" cy="65876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107" y="300433"/>
            <a:ext cx="4632511" cy="347739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38429" y="1134174"/>
            <a:ext cx="7999562" cy="739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550"/>
              </a:lnSpc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Значение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слова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«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память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»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по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словарю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86912" y="325289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35341" y="2098527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Ключевые мысли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017305" y="3145147"/>
            <a:ext cx="6819305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В. Распутин: </a:t>
            </a:r>
            <a:endParaRPr lang="ru-RU" sz="1750" b="1" dirty="0" smtClean="0">
              <a:solidFill>
                <a:srgbClr val="002060"/>
              </a:solidFill>
              <a:latin typeface="Times New Roman" panose="02020603050405020304" pitchFamily="18" charset="0"/>
              <a:ea typeface="Roboto" panose="02000000000000000000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«</a:t>
            </a:r>
            <a:r>
              <a:rPr lang="en-US" sz="175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Сколько в человеке памяти, столько в нём человека».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017306" y="4196317"/>
            <a:ext cx="6819305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В.П. Астафьев: </a:t>
            </a:r>
            <a:endParaRPr lang="ru-RU" sz="1750" dirty="0" smtClean="0">
              <a:solidFill>
                <a:srgbClr val="002060"/>
              </a:solidFill>
              <a:latin typeface="Times New Roman" panose="02020603050405020304" pitchFamily="18" charset="0"/>
              <a:ea typeface="Roboto" panose="02000000000000000000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smtClean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«</a:t>
            </a:r>
            <a:r>
              <a:rPr lang="en-US" sz="175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Какой великий дар ему дан — Память».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280189" y="5812712"/>
            <a:ext cx="75564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Память формирует наш внутренний мир и влияет на восприятие реальности. Она ценна тем, что связывает нас с предками и помогает понять настоящее.</a:t>
            </a:r>
            <a:endParaRPr lang="en-US" sz="175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604955" y="7452852"/>
            <a:ext cx="1936955" cy="65876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437203" y="298413"/>
            <a:ext cx="6572633" cy="101566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Важность памяти </a:t>
            </a:r>
            <a:endParaRPr lang="ru-RU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1"/>
          <p:cNvSpPr/>
          <p:nvPr/>
        </p:nvSpPr>
        <p:spPr>
          <a:xfrm>
            <a:off x="6319532" y="42472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Фигура, имеющая форму буквы L 11"/>
          <p:cNvSpPr/>
          <p:nvPr/>
        </p:nvSpPr>
        <p:spPr>
          <a:xfrm rot="18727345">
            <a:off x="6420969" y="3364232"/>
            <a:ext cx="255151" cy="283626"/>
          </a:xfrm>
          <a:prstGeom prst="corner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Фигура, имеющая форму буквы L 12"/>
          <p:cNvSpPr/>
          <p:nvPr/>
        </p:nvSpPr>
        <p:spPr>
          <a:xfrm rot="18727345">
            <a:off x="6447107" y="4360557"/>
            <a:ext cx="255151" cy="283626"/>
          </a:xfrm>
          <a:prstGeom prst="corner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604955" y="7452852"/>
            <a:ext cx="1936955" cy="65876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 0"/>
          <p:cNvSpPr/>
          <p:nvPr/>
        </p:nvSpPr>
        <p:spPr>
          <a:xfrm>
            <a:off x="793790" y="2201108"/>
            <a:ext cx="75564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39829" y="3074312"/>
            <a:ext cx="6511290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Дом</a:t>
            </a:r>
            <a:r>
              <a:rPr lang="en-US" sz="175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— это не просто место жительства, это источник тепла, уюта и памяти. В нём хранятся семейные реликвии и традиции, которые передаются из поколения в поколение.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39827" y="4630418"/>
            <a:ext cx="6590238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Дом</a:t>
            </a:r>
            <a:r>
              <a:rPr lang="en-US" sz="1750" dirty="0">
                <a:solidFill>
                  <a:srgbClr val="3C3939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 — это семейный храм и крепость духа, где рождается и поддерживается наша идентичность и чувство принадлежности.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4271" y="593247"/>
            <a:ext cx="6556847" cy="146931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ts val="5550"/>
              </a:lnSpc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Дом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—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хранитель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памяти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ea typeface="Raleway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5550"/>
              </a:lnSpc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и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семейных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традиций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68374" y="593247"/>
            <a:ext cx="7092167" cy="49926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13" y="5762030"/>
            <a:ext cx="3593706" cy="22610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374" y="5709276"/>
            <a:ext cx="3379961" cy="2366601"/>
          </a:xfrm>
          <a:prstGeom prst="rect">
            <a:avLst/>
          </a:prstGeom>
        </p:spPr>
      </p:pic>
      <p:sp>
        <p:nvSpPr>
          <p:cNvPr id="11" name="AutoShape 2" descr="Мемориальный комплекс Виктора Астафьева, Красноярск, Овсянка. Режим работы,  сайт, цены, фото, отели рядом, как добраться на Туристер.Р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910228" y="6991187"/>
            <a:ext cx="30971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50" i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Мемориальный комплекс Виктора </a:t>
            </a:r>
            <a:r>
              <a:rPr lang="ru-RU" sz="1750" i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Астафьева, г. Красноярск</a:t>
            </a:r>
            <a:endParaRPr lang="ru-RU" sz="1750" i="1" dirty="0">
              <a:solidFill>
                <a:srgbClr val="002060"/>
              </a:solidFill>
              <a:latin typeface="Times New Roman" panose="02020603050405020304" pitchFamily="18" charset="0"/>
              <a:ea typeface="Roboto" panose="020000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35989" y="7023835"/>
            <a:ext cx="2138669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50" i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34" charset="-122"/>
                <a:cs typeface="Times New Roman" panose="02020603050405020304" pitchFamily="18" charset="0"/>
              </a:rPr>
              <a:t>Усадьба писателя В.П. Астафьева в поселке Овсянка</a:t>
            </a:r>
            <a:endParaRPr lang="ru-RU" sz="1750" i="1" dirty="0">
              <a:solidFill>
                <a:srgbClr val="002060"/>
              </a:solidFill>
              <a:latin typeface="Times New Roman" panose="02020603050405020304" pitchFamily="18" charset="0"/>
              <a:ea typeface="Roboto" panose="020000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6622</Words>
  <Application>WPS Presentation</Application>
  <PresentationFormat>Произвольный</PresentationFormat>
  <Paragraphs>164</Paragraphs>
  <Slides>15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Arial</vt:lpstr>
      <vt:lpstr>SimSun</vt:lpstr>
      <vt:lpstr>Wingdings</vt:lpstr>
      <vt:lpstr>Times New Roman</vt:lpstr>
      <vt:lpstr>Raleway</vt:lpstr>
      <vt:lpstr>Roboto</vt:lpstr>
      <vt:lpstr>Roboto Medium</vt:lpstr>
      <vt:lpstr>Arial Unicode MS</vt:lpstr>
      <vt:lpstr>Microsoft YaHei</vt:lpstr>
      <vt:lpstr>Calibri</vt:lpstr>
      <vt:lpstr>Blue Waves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IRBIS</cp:lastModifiedBy>
  <cp:revision>15</cp:revision>
  <dcterms:created xsi:type="dcterms:W3CDTF">2025-04-23T06:02:00Z</dcterms:created>
  <dcterms:modified xsi:type="dcterms:W3CDTF">2025-10-17T08:25:49Z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B22A775B5ED444429EADB55D8309E1FC_12</vt:lpwstr>
  </property>
  <property fmtid="{D5CDD505-2E9C-101B-9397-08002B2CF9AE}" pid="3" name="KSOProductBuildVer">
    <vt:lpwstr>1049-12.2.0.23131</vt:lpwstr>
  </property>
</Properties>
</file>