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309" r:id="rId5"/>
    <p:sldId id="312" r:id="rId6"/>
    <p:sldId id="315" r:id="rId7"/>
    <p:sldId id="316" r:id="rId8"/>
    <p:sldId id="317" r:id="rId9"/>
    <p:sldId id="319" r:id="rId10"/>
    <p:sldId id="321" r:id="rId11"/>
    <p:sldId id="322" r:id="rId12"/>
    <p:sldId id="326" r:id="rId13"/>
    <p:sldId id="323" r:id="rId14"/>
    <p:sldId id="324" r:id="rId15"/>
    <p:sldId id="318" r:id="rId16"/>
    <p:sldId id="325" r:id="rId17"/>
    <p:sldId id="306" r:id="rId18"/>
    <p:sldId id="294" r:id="rId19"/>
    <p:sldId id="302" r:id="rId20"/>
    <p:sldId id="303" r:id="rId21"/>
    <p:sldId id="284" r:id="rId22"/>
    <p:sldId id="285" r:id="rId23"/>
    <p:sldId id="29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02C82-1952-4771-9AEE-971635F7CA39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CCAA-9F4D-43D2-AC3C-2D7DDF15E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3FBC3-274C-4C86-BAD5-A095DAF0B1AE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1C37-ABA3-4872-8987-6C93B2AC6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F802-AACB-4A18-9BFB-174E23D3E6D4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EC3A-4719-421D-A702-988478E62A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6B834-88F9-4C91-8B7F-AC55E19E67BC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F981-A969-488C-8205-531BBC71DA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14E3-E93D-4CAF-9890-82E9979CB5C5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B050-58FE-4F5F-B0CF-1A8681C28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B45A-F388-46DF-A3FB-7F2BE9534CFE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5CE2-858E-4E6E-9B11-AFCB320CAE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9674-F45E-4C61-9BBF-27920BECA36F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FD2C-EC20-4C19-B936-FBBDF3E96C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116F-A031-451C-8DDD-1B7F31F6FB00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83AB-9879-432D-8BD2-612DE72100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D7DF-7FD6-443D-BFB2-A5A6F2FE9650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F34A-9F59-4A74-9652-2F660FA099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5157-2B01-4DD2-ABBE-362F8721C13D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842B-CDBD-44CB-B31F-023DA1AD7E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8D4F-A4D3-4F60-ACB8-1C26FF93C835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A805-F5B4-47F0-B41B-CFB6B4E6E7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45475-2D15-4EEF-A664-7C72C8627805}" type="datetimeFigureOut">
              <a:rPr lang="ru-RU"/>
              <a:pPr>
                <a:defRPr/>
              </a:pPr>
              <a:t>15.02.2026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BFD17F-7889-4875-89FD-48A3425E05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Мария\Desktop\ОВЗ АУТИЗМ\фото аутизм\iECKG8W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4575" y="0"/>
            <a:ext cx="1094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4283968" cy="5400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«Разработка поэтапной системы логопедической помощи для создания благоприятного коммуникативного развития обучающихся с РАС».</a:t>
            </a:r>
            <a:r>
              <a:rPr lang="ru-RU" sz="5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575" y="5589588"/>
            <a:ext cx="6697663" cy="126841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ru-RU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учитель – логопед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ru-RU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«СШ № 23»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ru-RU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Егорова М.В.</a:t>
            </a:r>
          </a:p>
          <a:p>
            <a:pPr>
              <a:lnSpc>
                <a:spcPct val="80000"/>
              </a:lnSpc>
            </a:pPr>
            <a:endParaRPr lang="ru-RU" sz="30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150" cy="836613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этап. Обучение чтению.</a:t>
            </a:r>
            <a:endParaRPr lang="ru-RU" sz="4000" smtClean="0"/>
          </a:p>
        </p:txBody>
      </p:sp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1412875"/>
            <a:ext cx="3887788" cy="525621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Обучение чтению ведётся по трём направлениям: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Аналитико-синтетическое (побуквенное) чтение;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Послоговое чтение;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Глобальное чтение или осмысленное с опорой на картинку.</a:t>
            </a:r>
          </a:p>
          <a:p>
            <a:endParaRPr lang="ru-RU" smtClean="0"/>
          </a:p>
        </p:txBody>
      </p:sp>
      <p:pic>
        <p:nvPicPr>
          <p:cNvPr id="22532" name="Picture 2" descr="C:\Users\Мария\Desktop\5\P_20181224_1346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4437063"/>
            <a:ext cx="1390650" cy="2168525"/>
          </a:xfrm>
        </p:spPr>
      </p:pic>
      <p:pic>
        <p:nvPicPr>
          <p:cNvPr id="22533" name="Picture 4" descr="C:\Users\Мария\Desktop\5\P_20181224_1345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365625"/>
            <a:ext cx="1439862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Users\Мария\Desktop\5\P_20181227_0917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765175"/>
            <a:ext cx="4397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5688012" cy="765175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Глобальное чтение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836613"/>
            <a:ext cx="3286125" cy="4105275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работ: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чтение очень знакомых слов, которые в обиходе всегда на слуху;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чтение слов с опорой на картинки по всем лексическим темам;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понимание письменных инструкций;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чтение предложений.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7" name="Picture 3" descr="C:\Users\Мария\Desktop\5\P_20181225_162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013" y="0"/>
            <a:ext cx="2566987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Мария\Desktop\5\P_20181225_1641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941888"/>
            <a:ext cx="43561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ария\Desktop\5\P_20181225_162414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0"/>
            <a:ext cx="2522538" cy="4368800"/>
          </a:xfrm>
        </p:spPr>
      </p:pic>
      <p:pic>
        <p:nvPicPr>
          <p:cNvPr id="8" name="Picture 3" descr="C:\Users\Мария\Desktop\5\P_20181228_1400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152900"/>
            <a:ext cx="44275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Мария\Desktop\5\P_20181225_1628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0"/>
            <a:ext cx="44275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Мария\Desktop\5\P_20181225_1623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4975" y="1557338"/>
            <a:ext cx="489902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Наглядный материал по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методике Л.Г.Нуриевой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рия\Desktop\картин\Рисунок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08026">
            <a:off x="1085850" y="1593850"/>
            <a:ext cx="2276475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Мария\Desktop\картин\Рисунок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77625">
            <a:off x="5441950" y="1920875"/>
            <a:ext cx="23669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Мария\Desktop\картин\Рисунок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2225" y="1846263"/>
            <a:ext cx="239236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Мария\Desktop\картин\Рисунок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32440">
            <a:off x="1098550" y="1749425"/>
            <a:ext cx="23431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Мария\Desktop\картин\Рисунок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81178">
            <a:off x="5518150" y="1460500"/>
            <a:ext cx="2678113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Мария\Desktop\картин\Рисунок (7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1557338"/>
            <a:ext cx="2957513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Мария\Desktop\картин\Рисунок (5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109377">
            <a:off x="5203825" y="1793875"/>
            <a:ext cx="313213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Мария\Desktop\картин\Рисунок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236276">
            <a:off x="768350" y="1585913"/>
            <a:ext cx="297338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Послоговое чтение.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176712" cy="5689600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работ: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слоговых таблиц из открытых слогов;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слоговых таблиц из слогов закрытого типа;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слоговых таблиц, где буквы написаны на значительном расстоянии друг от друга.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4" name="Picture 2" descr="C:\Users\Мария\Desktop\5\P_20190101_213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908050"/>
            <a:ext cx="4537075" cy="2725738"/>
          </a:xfrm>
        </p:spPr>
      </p:pic>
      <p:pic>
        <p:nvPicPr>
          <p:cNvPr id="25605" name="Picture 2" descr="C:\Users\Мария\Desktop\картин\15453607902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716338"/>
            <a:ext cx="4321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Аналитико-синтетическое чтение.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3924300" cy="57324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работ: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Соотнесение начальной буквы слова с картинкой и наоборот (логопедическое лото);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Фиксация взора ребёнка и расширение спектра произвольных движений.</a:t>
            </a:r>
          </a:p>
          <a:p>
            <a:pPr>
              <a:buFont typeface="Wingdings" pitchFamily="2" charset="2"/>
              <a:buChar char="§"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C:\Users\Мария\Desktop\5\P_20190101_220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19925" y="3716338"/>
            <a:ext cx="1873250" cy="2822575"/>
          </a:xfrm>
        </p:spPr>
      </p:pic>
      <p:pic>
        <p:nvPicPr>
          <p:cNvPr id="26629" name="Picture 2" descr="C:\Users\Мария\Desktop\картин\Рисунок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9450" y="1052513"/>
            <a:ext cx="17383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C:\Users\Мария\Desktop\картин\Рисунок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700213"/>
            <a:ext cx="26400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артикуляционного праксиса.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0" y="1773238"/>
            <a:ext cx="4859338" cy="48244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картинок символов по методике М.Ф.Фомичевой: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Соотнесение символа с артикуляцией звука визуально;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Соотнесение символа и звука с сюжетной картинкой.</a:t>
            </a:r>
          </a:p>
          <a:p>
            <a:pPr>
              <a:buFont typeface="Wingdings" pitchFamily="2" charset="2"/>
              <a:buChar char="§"/>
            </a:pPr>
            <a:endParaRPr lang="ru-RU" smtClean="0"/>
          </a:p>
          <a:p>
            <a:endParaRPr lang="ru-RU" smtClean="0"/>
          </a:p>
        </p:txBody>
      </p:sp>
      <p:pic>
        <p:nvPicPr>
          <p:cNvPr id="27652" name="Picture 2" descr="C:\Users\Мария\Desktop\15453641458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716338"/>
            <a:ext cx="2592388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9974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4" name="Picture 3" descr="C:\Users\Мария\Desktop\15453606854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976313"/>
            <a:ext cx="280828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логопедических занятиях с детьми с РАС решаются следующие 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8569325" cy="511333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целенаправленного поведения и понимания речи;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комплексное развитие речи и предметной деятельности, а также обучение адекватным жестам;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артикуляционной моторики, речевого дыхания;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вызывание вокализации, стимуляция звукоподражания и речи;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активного и пассивного словарного запаса;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мелкой моторики.</a:t>
            </a:r>
          </a:p>
        </p:txBody>
      </p:sp>
      <p:pic>
        <p:nvPicPr>
          <p:cNvPr id="28676" name="Picture 2" descr="C:\Users\Мария\Desktop\5\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589588"/>
            <a:ext cx="1774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системы коррекционно-развивающей работы при РАС.</a:t>
            </a:r>
          </a:p>
        </p:txBody>
      </p:sp>
      <p:pic>
        <p:nvPicPr>
          <p:cNvPr id="3" name="Picture 2" descr="C:\Users\Елена\Desktop\Школа 29\к выступлению на ШМО\5345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349500"/>
            <a:ext cx="3413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 rot="829033">
            <a:off x="92075" y="2520950"/>
            <a:ext cx="3440113" cy="9255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</a:p>
        </p:txBody>
      </p:sp>
      <p:sp>
        <p:nvSpPr>
          <p:cNvPr id="5" name="Овал 4"/>
          <p:cNvSpPr/>
          <p:nvPr/>
        </p:nvSpPr>
        <p:spPr>
          <a:xfrm rot="1036758">
            <a:off x="395288" y="1484313"/>
            <a:ext cx="3455987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ОМ и ММР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3716338"/>
            <a:ext cx="3276600" cy="10080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СОЦИАЛЬНЫЕ ОТНОШЕНИЯ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2411413" y="5516563"/>
            <a:ext cx="4681537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</a:p>
        </p:txBody>
      </p:sp>
      <p:sp>
        <p:nvSpPr>
          <p:cNvPr id="8" name="Овал 7"/>
          <p:cNvSpPr/>
          <p:nvPr/>
        </p:nvSpPr>
        <p:spPr>
          <a:xfrm rot="20710306">
            <a:off x="5792788" y="2795588"/>
            <a:ext cx="3424237" cy="8207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</a:p>
        </p:txBody>
      </p:sp>
      <p:sp>
        <p:nvSpPr>
          <p:cNvPr id="9" name="Овал 8"/>
          <p:cNvSpPr/>
          <p:nvPr/>
        </p:nvSpPr>
        <p:spPr>
          <a:xfrm rot="20899171">
            <a:off x="5357813" y="1839913"/>
            <a:ext cx="3457575" cy="8905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ИМИТАЦИЯ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203575" y="1125538"/>
            <a:ext cx="3455988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КООРДИНАЦИЯ РУКИ И ГЛАЗА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6156325" y="3789363"/>
            <a:ext cx="2987675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Мария\Desktop\ОВЗ АУТИЗМ\фото аутизм\5736d3784c0402c5218cd365bbc002e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7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692150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по работе с детьми с РАС: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49275"/>
            <a:ext cx="6659563" cy="7940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развитию речи проводится с опорой на значимые для ребенка объекты.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чтению начинается до появления спонтанной речи.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развития диалогической речи много разговаривать развёрнутыми фразами на многие темы.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Учитывать наличие страхов, используя метод наблюдения.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Смягчение общего эмоционального дискомфорта, тревоги.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учебного 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стереотипов поведения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Уделять личное внимание ребенку.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Давать ему почувствовать принадлежность к классному коллективу.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ария\Desktop\ОВЗ АУТИЗМ\фото аутизм\iY2462NH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557338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Елена\Desktop\Школа 29\к выступлению на ШМО\K._Gilbert_T._Piters__Autizm._Meditsinskoe_i_pedagogicheskoe_vozdejstvie._Kniga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09455">
            <a:off x="5654675" y="1630363"/>
            <a:ext cx="2982913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Елена\Desktop\Школа 29\к выступлению на ШМО\_—_Emotsionalnolichnostnoe_razvitie_detej_s_autizmom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21000">
            <a:off x="5472113" y="633413"/>
            <a:ext cx="288131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Елена\Desktop\Школа 29\к выступлению на ШМО\Anna_Vislouh_—_Gromkaya_tishi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43952">
            <a:off x="574675" y="554038"/>
            <a:ext cx="3109913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 об аутизме:</a:t>
            </a:r>
          </a:p>
        </p:txBody>
      </p:sp>
      <p:pic>
        <p:nvPicPr>
          <p:cNvPr id="4" name="Picture 6" descr="C:\Users\Елена\Desktop\Школа 29\к выступлению на ШМО\O._S._Nikolskaya_E._R._Baenskaya_M._M._Libling_I._A._Kostin_M._Yu._Vedenina_A._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443789">
            <a:off x="731838" y="1976438"/>
            <a:ext cx="288131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Мария\Desktop\картин\книг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922851">
            <a:off x="2051050" y="1196975"/>
            <a:ext cx="30289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Мария\Desktop\картин\книга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2671">
            <a:off x="4911725" y="1385888"/>
            <a:ext cx="2954338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Мария\Desktop\картин\книга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74473">
            <a:off x="4905375" y="1212850"/>
            <a:ext cx="31607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Мария\Desktop\картин\книга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32138" y="1484313"/>
            <a:ext cx="31210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Мария\Desktop\ОВЗ АУТИЗМ\фото аутизм\5736d3784c0402c5218cd365bbc002e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Елена\Desktop\Школа 29\к выступлению на ШМО\T_Ju1Z_Acck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489585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Users\Мария\Desktop\ОВЗ АУТИЗМ\фото аутизм\iY2462NH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557338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Елена\Desktop\Школа 29\к выступлению на ШМО\0e87709c44bfbf6ce6ca10068dc389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285875"/>
            <a:ext cx="7929562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Елена\Desktop\Школа 29\к выступлению на ШМО\рис\5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36299">
            <a:off x="671513" y="871538"/>
            <a:ext cx="40576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Елена\Desktop\Школа 29\к выступлению на ШМО\kWFpo_WPKH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89204">
            <a:off x="4175125" y="838200"/>
            <a:ext cx="4452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Известные фильмы об аутистах:</a:t>
            </a:r>
          </a:p>
        </p:txBody>
      </p:sp>
      <p:pic>
        <p:nvPicPr>
          <p:cNvPr id="6" name="Picture 4" descr="C:\Users\Елена\Desktop\Школа 29\к выступлению на ШМО\perfume-the-story-of-a-murderer-movie-pos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1052513"/>
            <a:ext cx="37115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Елена\Desktop\Школа 29\к выступлению на ШМО\1387117880118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7929563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Users\Елена\Desktop\Школа 29\к выступлению на ШМО\рис\1b3f00299d4c5c55e012a441efff2e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8"/>
            <a:ext cx="8001000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Мария\Desktop\ОВЗ АУТИЗМ\фото аутизм\iBG8QM0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175"/>
            <a:ext cx="7772400" cy="2592388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6925"/>
            <a:ext cx="6400800" cy="79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УДАЧИ И ТЕРПЕНИЯ!!!!!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Елена\Desktop\Школа 29\к выступлению на ШМО\10432507_695630567226898_790161902526726814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18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/>
                  </a:extLst>
                </a:gridCol>
                <a:gridCol w="4572000">
                  <a:extLst>
                    <a:ext uri="{9D8B030D-6E8A-4147-A177-3AD203B41FA5}"/>
                  </a:extLst>
                </a:gridCol>
              </a:tblGrid>
              <a:tr h="8136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АЛАЛИЯ</a:t>
                      </a:r>
                      <a:r>
                        <a:rPr lang="ru-RU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(СЕНСОРНАЯ, СЕНСОМОТОРНАЯ).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1366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Нарушен эмоционально-личностный контакт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с окружающим миром.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Указанное нарушение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не наблюдается 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1366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 используется «язык» жестов и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мимики.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Мимика и жестикуляция очень развиты и используются вместо речи.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1366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Поведение и реакции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непредсказуемы и непонятны.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Дети учитывают изменения в ситуации.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1366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Характерны нарушения «моторного» поведения.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Своеобразные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неадекватные стереотипичные движения отсутствуют.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1366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Различные варианты интеллектуального развития.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ЗПР связана с речевой деятельностью.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1366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Речь используется не как самоцель,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а как «игра», «стереотипы».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Речевой негативизм, нет полного отказа от речи.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6237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Истерики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без повода. Выходят из этого состояния после полного выплеска эмоций.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Истерики вызваны непониманием их  со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стороны окружающих.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Мария\Desktop\5\5720b0ff7a647_shutterstock_165696095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438" y="0"/>
            <a:ext cx="9469438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439862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О.С.Никольская выделила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группы по степени тяжести и вторичности нарушений речевого развития.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700213"/>
            <a:ext cx="3455988" cy="1944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Коммуникация недоступна, манипуляции отдельными звуками (аутоэхолалии).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875" y="3716338"/>
            <a:ext cx="3744913" cy="1800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«Фонографичная» речь, «попугайности» (затруднения в свободном оперировании речью).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5600" y="1773238"/>
            <a:ext cx="3529013" cy="18716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Речевое развитие менее затруднено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(аутоэхолалии и эхолалии).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Мария\Desktop\ОВЗ АУТИЗМ\фото аутизм\5736d3784c0402c5218cd365bbc002e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Восстановление речи или создание потребности в речевой коммуникации детей с РАС: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412875"/>
            <a:ext cx="4105275" cy="647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3789363"/>
            <a:ext cx="4105275" cy="792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речевого дыхания, голоса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4652963"/>
            <a:ext cx="4105275" cy="115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мимики, артикуляционного аппарата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3068638"/>
            <a:ext cx="4105275" cy="647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Растормаживание речи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133600"/>
            <a:ext cx="4105275" cy="86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 смысловой комментарий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5876925"/>
            <a:ext cx="4105275" cy="792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слухового внимания, речевого слуха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Этапы работы с учащимися РАС по развитию коммуникации:</a:t>
            </a:r>
            <a:endParaRPr lang="ru-RU" dirty="0"/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>
          <a:xfrm>
            <a:off x="0" y="1196975"/>
            <a:ext cx="4427538" cy="4929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этап. 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Первичный контакт.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ситуациа «неопасности»;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привлечение внимания (что интересно, определение поля интересов);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выбор механизмов поощрения и порицания.</a:t>
            </a:r>
            <a:endParaRPr lang="ru-RU" smtClean="0"/>
          </a:p>
        </p:txBody>
      </p:sp>
      <p:pic>
        <p:nvPicPr>
          <p:cNvPr id="19460" name="Picture 2" descr="C:\Users\Мария\Desktop\5\P_20181225_154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484313"/>
            <a:ext cx="4208462" cy="2368550"/>
          </a:xfrm>
        </p:spPr>
      </p:pic>
      <p:pic>
        <p:nvPicPr>
          <p:cNvPr id="19461" name="Picture 3" descr="C:\Users\Мария\Desktop\5\P_20181225_154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21163"/>
            <a:ext cx="4224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этап. Первичные учебные навыки.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716463" cy="4537075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занятий и учебного места: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выработка учебных стереотипов;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развитие умений пользоваться визуальной «подсказкой»;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чёткое визуальное определения всех этапов урока (занятия);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работа над опорными коммуникативными навыками.</a:t>
            </a:r>
          </a:p>
        </p:txBody>
      </p:sp>
      <p:pic>
        <p:nvPicPr>
          <p:cNvPr id="20484" name="Picture 2" descr="C:\Users\Мария\Desktop\5\P_20181224_1346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5157788"/>
            <a:ext cx="4038600" cy="1473200"/>
          </a:xfrm>
        </p:spPr>
      </p:pic>
      <p:pic>
        <p:nvPicPr>
          <p:cNvPr id="20485" name="Picture 3" descr="C:\Users\Мария\Desktop\5\P_20181225_1542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96975"/>
            <a:ext cx="4224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Users\Мария\Desktop\5\P_20181227_0918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71900"/>
            <a:ext cx="4284662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Мария\Desktop\картин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этап. Работа над указательным жестом и жестами «да», «нет».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679950" cy="54006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Научить выражать простые ответные реакции на обучение: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жеста «нет»;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жеста «да»;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жесты «да», «нет»+ речевой ответ на вопрос;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указательных жестов, выполнение словесных инструкций «возьми», «положи»+ «покажи».</a:t>
            </a:r>
          </a:p>
        </p:txBody>
      </p:sp>
      <p:pic>
        <p:nvPicPr>
          <p:cNvPr id="21508" name="Picture 3" descr="C:\Users\Мария\Desktop\5\P_20181228_140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438" y="1268413"/>
            <a:ext cx="39957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Мария\Desktop\картин\15453596761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97438" y="3860800"/>
            <a:ext cx="4030662" cy="2376488"/>
          </a:xfr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2437</TotalTime>
  <Words>540</Words>
  <Application>Microsoft Office PowerPoint</Application>
  <PresentationFormat>Экран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.</vt:lpstr>
      <vt:lpstr>О.С.Никольская выделила III группы по степени тяжести и вторичности нарушений речевого развития.</vt:lpstr>
      <vt:lpstr>Восстановление речи или создание потребности в речевой коммуникации детей с РАС:</vt:lpstr>
      <vt:lpstr>Этапы работы с учащимися РАС по развитию коммуникации:</vt:lpstr>
      <vt:lpstr>II этап. Первичные учебные навыки.</vt:lpstr>
      <vt:lpstr>III этап. Работа над указательным жестом и жестами «да», «нет».</vt:lpstr>
      <vt:lpstr>IV этап. Обучение чтению.</vt:lpstr>
      <vt:lpstr>Глобальное чтение</vt:lpstr>
      <vt:lpstr>Наглядный материал по методике Л.Г.Нуриевой</vt:lpstr>
      <vt:lpstr>Послоговое чтение.</vt:lpstr>
      <vt:lpstr>Аналитико-синтетическое чтение.</vt:lpstr>
      <vt:lpstr>Развитие артикуляционного праксиса.</vt:lpstr>
      <vt:lpstr>На логопедических занятиях с детьми с РАС решаются следующие задачи:</vt:lpstr>
      <vt:lpstr>Схема системы коррекционно-развивающей работы при РАС.</vt:lpstr>
      <vt:lpstr>Рекомендации по работе с детьми с РАС:</vt:lpstr>
      <vt:lpstr>Литература об аутизме:</vt:lpstr>
      <vt:lpstr>Известные фильмы об аутистах: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Егоров</cp:lastModifiedBy>
  <cp:revision>200</cp:revision>
  <dcterms:created xsi:type="dcterms:W3CDTF">2016-05-03T04:53:32Z</dcterms:created>
  <dcterms:modified xsi:type="dcterms:W3CDTF">2026-02-15T13:22:58Z</dcterms:modified>
</cp:coreProperties>
</file>