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774706085" val="763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SorterView">
  <p:slideViewPr>
    <p:cSldViewPr snapToGrid="0">
      <p:cViewPr varScale="1">
        <p:scale>
          <a:sx n="106" d="100"/>
          <a:sy n="106" d="100"/>
        </p:scale>
        <p:origin x="746" y="209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106" d="100"/>
          <a:sy n="106" d="100"/>
        </p:scale>
        <p:origin x="746" y="209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BIZN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gBQAAHg0AAGBFAACkFQAAEAAAAA=="/>
              </a:ext>
            </a:extLst>
          </p:cNvSpPr>
          <p:nvPr>
            <p:ph type="ctrTitle"/>
          </p:nvPr>
        </p:nvSpPr>
        <p:spPr>
          <a:xfrm>
            <a:off x="914400" y="2132330"/>
            <a:ext cx="10363200" cy="1385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ACwAA4BcAAMA/AAC4IgAAEAAAAA=="/>
              </a:ext>
            </a:extLst>
          </p:cNvSpPr>
          <p:nvPr>
            <p:ph type="subTitle" idx="1"/>
          </p:nvPr>
        </p:nvSpPr>
        <p:spPr>
          <a:xfrm>
            <a:off x="1828800" y="3881120"/>
            <a:ext cx="8534400" cy="17627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/>
            </a:pPr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9C47-09EA-386A-A4D5-FF3FD29B52AA}" type="slidenum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BFA1-EFEA-3849-A4D5-191CF19B524C}" type="datetime1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JwkAAC5FwAAEAAAAA=="/>
              </a:ext>
            </a:extLst>
          </p:cNvSpPr>
          <p:nvPr>
            <p:ph type="obj" sz="quarter" idx="1"/>
          </p:nvPr>
        </p:nvSpPr>
        <p:spPr>
          <a:xfrm>
            <a:off x="838200" y="1825625"/>
            <a:ext cx="5113020" cy="20307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RkAAJwkAAAAJgAAEAAAAA=="/>
              </a:ext>
            </a:extLst>
          </p:cNvSpPr>
          <p:nvPr>
            <p:ph type="obj" sz="quarter" idx="2"/>
          </p:nvPr>
        </p:nvSpPr>
        <p:spPr>
          <a:xfrm>
            <a:off x="838200" y="4145915"/>
            <a:ext cx="5113020" cy="20313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kJgAAOwsAANhFAAAAJgAAEAAAAA=="/>
              </a:ext>
            </a:extLst>
          </p:cNvSpPr>
          <p:nvPr>
            <p:ph type="obj" sz="half" idx="3"/>
          </p:nvPr>
        </p:nvSpPr>
        <p:spPr>
          <a:xfrm>
            <a:off x="6240780" y="1825625"/>
            <a:ext cx="5113020" cy="43516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9623-6DEA-3860-A4D5-9B35D89B52CE}" type="slidenum">
              <a:t/>
            </a:fld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EAQQ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909A-D4EA-3866-A4D5-2233DE9B5277}" type="datetime1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C5FwAAEAAAAA=="/>
              </a:ext>
            </a:extLst>
          </p:cNvSpPr>
          <p:nvPr>
            <p:ph type="obj" sz="half" idx="1"/>
          </p:nvPr>
        </p:nvSpPr>
        <p:spPr>
          <a:xfrm>
            <a:off x="838200" y="1825625"/>
            <a:ext cx="10515600" cy="20307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RkAAJwkAAAAJgAAEAAAAA=="/>
              </a:ext>
            </a:extLst>
          </p:cNvSpPr>
          <p:nvPr>
            <p:ph type="obj" sz="quarter" idx="2"/>
          </p:nvPr>
        </p:nvSpPr>
        <p:spPr>
          <a:xfrm>
            <a:off x="838200" y="4145915"/>
            <a:ext cx="5113020" cy="20313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kJgAAgRkAANhFAAAAJgAAEAAAAA=="/>
              </a:ext>
            </a:extLst>
          </p:cNvSpPr>
          <p:nvPr>
            <p:ph type="obj" sz="quarter" idx="3"/>
          </p:nvPr>
        </p:nvSpPr>
        <p:spPr>
          <a:xfrm>
            <a:off x="6240780" y="4145915"/>
            <a:ext cx="5113020" cy="20313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D9F0-BEEA-382F-A4D5-487A979B521D}" type="slidenum">
              <a:t/>
            </a:fld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CC14-5AEA-383A-A4D5-AC6F829B52F9}" type="datetime1">
              <a:t/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JwkAAC5FwAAEAAAAA=="/>
              </a:ext>
            </a:extLst>
          </p:cNvSpPr>
          <p:nvPr>
            <p:ph type="obj" sz="quarter" idx="1"/>
          </p:nvPr>
        </p:nvSpPr>
        <p:spPr>
          <a:xfrm>
            <a:off x="838200" y="1825625"/>
            <a:ext cx="5113020" cy="20307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cAa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kJgAAOwsAANhFAAC5FwAAEAAAAA=="/>
              </a:ext>
            </a:extLst>
          </p:cNvSpPr>
          <p:nvPr>
            <p:ph type="obj" sz="quarter" idx="2"/>
          </p:nvPr>
        </p:nvSpPr>
        <p:spPr>
          <a:xfrm>
            <a:off x="6240780" y="1825625"/>
            <a:ext cx="5113020" cy="20307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RkAANhFAAAAJgAAEAAAAA=="/>
              </a:ext>
            </a:extLst>
          </p:cNvSpPr>
          <p:nvPr>
            <p:ph type="obj" sz="half" idx="3"/>
          </p:nvPr>
        </p:nvSpPr>
        <p:spPr>
          <a:xfrm>
            <a:off x="838200" y="4145915"/>
            <a:ext cx="10515600" cy="20313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A477-39EA-3852-A4D5-CF07EA9B529A}" type="slidenum">
              <a:t/>
            </a:fld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A636-78EA-3850-A4D5-8E05E89B52DB}" type="datetime1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A=="/>
              </a:ext>
            </a:extLst>
          </p:cNvSpPr>
          <p:nvPr>
            <p:ph type="obj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C881-CFEA-383E-A4D5-396B869B526C}" type="slidenum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C97A-34EA-383F-A4D5-C26A879B5297}" type="datetime1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JwkAAAAJgAAEAAAAA=="/>
              </a:ext>
            </a:extLst>
          </p:cNvSpPr>
          <p:nvPr>
            <p:ph type="obj" sz="half" idx="1"/>
          </p:nvPr>
        </p:nvSpPr>
        <p:spPr>
          <a:xfrm>
            <a:off x="838200" y="1825625"/>
            <a:ext cx="5113020" cy="43516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kJgAAOwsAANhFAAAAJgAAEAAAAA=="/>
              </a:ext>
            </a:extLst>
          </p:cNvSpPr>
          <p:nvPr>
            <p:ph type="obj" sz="half" idx="2"/>
          </p:nvPr>
        </p:nvSpPr>
        <p:spPr>
          <a:xfrm>
            <a:off x="6240780" y="1825625"/>
            <a:ext cx="5113020" cy="43516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D263-2DEA-3824-A4D5-DB719C9B528E}" type="slidenum">
              <a:t/>
            </a:fld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D398-D6EA-3825-A4D5-20709D9B5275}" type="datetime1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BC2B-65EA-384A-A4D5-931FF29B52C6}" type="slidenum">
              <a:t/>
            </a:fld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EE10-5EEA-3818-A4D5-A84DA09B52FD}" type="datetime1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9F3B-75EA-3869-A4D5-833CD19B52D6}" type="slidenum">
              <a:t/>
            </a:fld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ECBA-F4EA-381A-A4D5-024FA29B5257}" type="datetime1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r="http://schemas.openxmlformats.org/officeDocument/2006/relationships" xmlns:a="http://schemas.openxmlformats.org/drawing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AAJgAAEAAAAA=="/>
              </a:ext>
            </a:extLst>
          </p:cNvSpPr>
          <p:nvPr>
            <p:ph type="obj"/>
          </p:nvPr>
        </p:nvSpPr>
        <p:spPr>
          <a:xfrm>
            <a:off x="838200" y="365125"/>
            <a:ext cx="10515600" cy="58121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C665-2BEA-3830-A4D5-DD65889B5288}" type="slidenum">
              <a:t/>
            </a:fld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C3AE-E0EA-3835-A4D5-16608D9B5243}" type="datetime1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r="http://schemas.openxmlformats.org/officeDocument/2006/relationships" xmlns:a="http://schemas.openxmlformats.org/drawing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C5FwAAEAAAAA=="/>
              </a:ext>
            </a:extLst>
          </p:cNvSpPr>
          <p:nvPr>
            <p:ph type="obj" sz="half" idx="1"/>
          </p:nvPr>
        </p:nvSpPr>
        <p:spPr>
          <a:xfrm>
            <a:off x="838200" y="1825625"/>
            <a:ext cx="10515600" cy="20307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RkAANhFAAAAJgAAEAAAAA=="/>
              </a:ext>
            </a:extLst>
          </p:cNvSpPr>
          <p:nvPr>
            <p:ph type="obj" sz="half" idx="2"/>
          </p:nvPr>
        </p:nvSpPr>
        <p:spPr>
          <a:xfrm>
            <a:off x="838200" y="4145915"/>
            <a:ext cx="10515600" cy="20313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D52D-63EA-3823-A4D5-95769B9B52C0}" type="slidenum">
              <a:t/>
            </a:fld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E9EE-A0EA-381F-A4D5-564AA79B5203}" type="datetime1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r="http://schemas.openxmlformats.org/officeDocument/2006/relationships" xmlns:a="http://schemas.openxmlformats.org/drawing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JwkAAC5FwAAEAAAAA=="/>
              </a:ext>
            </a:extLst>
          </p:cNvSpPr>
          <p:nvPr>
            <p:ph type="obj" sz="quarter" idx="1"/>
          </p:nvPr>
        </p:nvSpPr>
        <p:spPr>
          <a:xfrm>
            <a:off x="838200" y="1825625"/>
            <a:ext cx="5113020" cy="20307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kJgAAOwsAANhFAAC5FwAAEAAAAA=="/>
              </a:ext>
            </a:extLst>
          </p:cNvSpPr>
          <p:nvPr>
            <p:ph type="obj" sz="quarter" idx="2"/>
          </p:nvPr>
        </p:nvSpPr>
        <p:spPr>
          <a:xfrm>
            <a:off x="6240780" y="1825625"/>
            <a:ext cx="5113020" cy="20307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RkAAJwkAAAAJgAAEAAAAA=="/>
              </a:ext>
            </a:extLst>
          </p:cNvSpPr>
          <p:nvPr>
            <p:ph type="obj" sz="quarter" idx="3"/>
          </p:nvPr>
        </p:nvSpPr>
        <p:spPr>
          <a:xfrm>
            <a:off x="838200" y="4145915"/>
            <a:ext cx="5113020" cy="20313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kJgAAgRkAANhFAAAAJgAAEAAAAA=="/>
              </a:ext>
            </a:extLst>
          </p:cNvSpPr>
          <p:nvPr>
            <p:ph type="obj" sz="quarter" idx="4"/>
          </p:nvPr>
        </p:nvSpPr>
        <p:spPr>
          <a:xfrm>
            <a:off x="6240780" y="4145915"/>
            <a:ext cx="5113020" cy="20313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F798-D6EA-3801-A4D5-2054B99B5275}" type="slidenum">
              <a:t/>
            </a:fld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9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924D-03EA-3864-A4D5-F531DC9B52A0}" type="datetime1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r="http://schemas.openxmlformats.org/officeDocument/2006/relationships" xmlns:a="http://schemas.openxmlformats.org/drawing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JwkAAAAJgAAEAAAAA=="/>
              </a:ext>
            </a:extLst>
          </p:cNvSpPr>
          <p:nvPr>
            <p:ph type="obj" sz="half" idx="1"/>
          </p:nvPr>
        </p:nvSpPr>
        <p:spPr>
          <a:xfrm>
            <a:off x="838200" y="1825625"/>
            <a:ext cx="5113020" cy="43516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kJgAAOwsAANhFAAC5FwAAEAAAAA=="/>
              </a:ext>
            </a:extLst>
          </p:cNvSpPr>
          <p:nvPr>
            <p:ph type="obj" sz="quarter" idx="2"/>
          </p:nvPr>
        </p:nvSpPr>
        <p:spPr>
          <a:xfrm>
            <a:off x="6240780" y="1825625"/>
            <a:ext cx="5113020" cy="20307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kJgAAgRkAANhFAAAAJgAAEAAAAA=="/>
              </a:ext>
            </a:extLst>
          </p:cNvSpPr>
          <p:nvPr>
            <p:ph type="obj" sz="quarter" idx="3"/>
          </p:nvPr>
        </p:nvSpPr>
        <p:spPr>
          <a:xfrm>
            <a:off x="6240780" y="4145915"/>
            <a:ext cx="5113020" cy="20313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pitchFamily="0" charset="0"/>
                <a:cs typeface="Times New Roman" pitchFamily="1" charset="-52"/>
              </a:defRPr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ru-ru" sz="1200">
                <a:solidFill>
                  <a:srgbClr val="8C8C8C"/>
                </a:solidFill>
              </a:defRPr>
            </a:pPr>
            <a:fld id="{076DBD80-CEEA-384B-A4D5-381EF39B526D}" type="slidenum">
              <a:t/>
            </a:fld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ru-ru" sz="1200">
                <a:solidFill>
                  <a:srgbClr val="8C8C8C"/>
                </a:solidFill>
              </a:defRPr>
            </a:pPr>
            <a:fld id="{076DADB4-FAEA-385B-A4D5-0C0EE39B5259}" type="datetime1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MUco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-52"/>
                <a:ea typeface="Calibri Light" pitchFamily="2" charset="-52"/>
                <a:cs typeface="Calibri Light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val="SMDATA_12_pd3Ha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A=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228600" marR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6858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VueG0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AoBQAAGicAAAgWAABZKQAAE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l">
              <a:defRPr lang="ru-ru" sz="1200">
                <a:solidFill>
                  <a:srgbClr val="8C8C8C"/>
                </a:solidFill>
              </a:defRPr>
            </a:pPr>
            <a:fld id="{076DF77F-31EA-3801-A4D5-C754B99B5292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YGAAAGicAACgyAABZKQAAE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ctr">
              <a:defRPr lang="ru-ru" sz="1200">
                <a:solidFill>
                  <a:srgbClr val="8C8C8C"/>
                </a:solidFill>
              </a:defRPr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2_pd3HaR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D4NAAAGicAANhFAABZKQAAE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algn="r">
              <a:defRPr lang="ru-ru" sz="1200">
                <a:solidFill>
                  <a:srgbClr val="8C8C8C"/>
                </a:solidFill>
              </a:defRPr>
            </a:pPr>
            <a:fld id="{076DD78A-C4EA-3821-A4D5-3274999B5267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1"/>
          </a:solidFill>
          <a:effectLst/>
          <a:latin typeface="Calibri Light" pitchFamily="2" charset="-52"/>
          <a:ea typeface="Calibri Light" pitchFamily="2" charset="-52"/>
          <a:cs typeface="Calibri Light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body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 noChangeArrowheads="1"/>
            <a:extLst>
              <a:ext uri="smNativeData">
                <pr:smNativeData xmlns:pr="smNativeData" val="SMDATA_12_pd3HaRMAAAAlAAAAEg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hBwAA9AEAAOE/AACkEAAAEAAAAA=="/>
              </a:ext>
            </a:extLst>
          </p:cNvSpPr>
          <p:nvPr>
            <p:ph type="ctrTitle"/>
          </p:nvPr>
        </p:nvSpPr>
        <p:spPr>
          <a:xfrm>
            <a:off x="1240155" y="317500"/>
            <a:ext cx="9144000" cy="23876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rPr lang="ru-ru">
                <a:latin typeface="Arial" pitchFamily="2" charset="-52"/>
                <a:ea typeface="Calibri Light" pitchFamily="2" charset="-52"/>
                <a:cs typeface="Calibri Light" pitchFamily="2" charset="-52"/>
              </a:rPr>
              <a:t>История антироссийской пропаганды</a:t>
            </a:r>
          </a:p>
        </p:txBody>
      </p:sp>
      <p:pic>
        <p:nvPicPr>
          <p:cNvPr id="3" name="Picture 2" descr="Picture background"/>
          <p:cNvPicPr>
            <a:picLocks noChangeAspect="1"/>
            <a:extLst>
              <a:ext uri="smNativeData">
                <pr:smNativeData xmlns:pr="smNativeData" val="SMDATA_14_pd3HaR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B/f38A5+bmA8zMzADAwP8Af39/AAAAAAAAAAAAAAAAAP///wAAAAAAIQAAABgAAAAUAAAAvwwAABUPAABhPQAApSQ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072005" y="2451735"/>
            <a:ext cx="7905750" cy="35052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NGQAAMQAAAMo+AAArBAAAECAAAA=="/>
              </a:ext>
            </a:extLst>
          </p:cNvSpPr>
          <p:nvPr/>
        </p:nvSpPr>
        <p:spPr>
          <a:xfrm>
            <a:off x="4112895" y="31115"/>
            <a:ext cx="6094095" cy="646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«Московство»</a:t>
            </a:r>
            <a:endParaRPr lang="ru-ru" sz="36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3" name="TextBox 4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AAAAAKwQAAABLAAAAIAAAECAAAA=="/>
              </a:ext>
            </a:extLst>
          </p:cNvSpPr>
          <p:nvPr/>
        </p:nvSpPr>
        <p:spPr>
          <a:xfrm>
            <a:off x="0" y="677545"/>
            <a:ext cx="12192000" cy="452437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В период Холодной войны русофобская пропаганда достигла нового уровня, что было связано с идеями Джорджа Фроста Кеннан, который в своей «Длинной телеграмме» призывал Запад к «сдерживанию» СССР. Пропаганда направлялась как на формирование прозападных настроений среди советской интеллигенции, так и на провокацию национализма в союзных республиках.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В 1959 году Конгресс США принял «Закон о порабощенных народах», который поддерживал «борьбу за свободу» народов, находившихся под советским влиянием. Русофобия начала активно распространяться внутри СССР, во многом наследуя дореволюционные и раннесоветские идеи. Академик Игорь Шафаревич в своей работе «Русофобия» привел примеры типичных русофобских высказываний, подчеркивающих негативное восприятие России.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Также особое внимание уделялось украинскому сепаратизму, где украинские нацистские идеологи стали главными носителями русофобии. Книга Павло Штепы «Московство» 1968 года стала символом украинской русофобии, содержащей уничижительные характеристики русских.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Общим мотивом русофобии является отрицание самобытности русской цивилизации и её значительных культурных достижений.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QFQAAxAAAAM46AAC+BAAAECAAAA=="/>
              </a:ext>
            </a:extLst>
          </p:cNvSpPr>
          <p:nvPr/>
        </p:nvSpPr>
        <p:spPr>
          <a:xfrm>
            <a:off x="3464560" y="124460"/>
            <a:ext cx="6094730" cy="646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«Мы не дали себя обобрать»</a:t>
            </a:r>
            <a:endParaRPr lang="ru-ru" sz="36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3" name="TextBox 4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B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yAAAA2wMAAHBLAADfGAAAECAAAA=="/>
              </a:ext>
            </a:extLst>
          </p:cNvSpPr>
          <p:nvPr/>
        </p:nvSpPr>
        <p:spPr>
          <a:xfrm>
            <a:off x="72390" y="626745"/>
            <a:ext cx="12190730" cy="34163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После окончания коммунистической власти в России русофобская пропаганда на Западе не только не исчезла, но и приобрела новый презрительный оттенок. Россию стали воспринимать как «проигравшую» Холодную войну и призывать к её окончательному подавлению. Особенно агрессивной риторика стала после воссоединения Крыма с Россией в 2014 году и введения западных санкций. Президент США Барак Обама заявлял о разрушении российской экономики, а сенатор Джон Маккейн назвал Россию «бензоколонкой, притворяющейся страной». Несмотря на тяжёлые санкции, русофобская пропаганда продолжается, включая фейки о «российских военных преступлениях» и призывы к отмене русской культуры. Русофобия имеет многовековую историю, основанную на страхе перед могуществом России и неприязни к её цивилизационной самобытности. Владимир Путин отметил, что одной из причин этой русофобии является то, что Россия не позволила себя обобрать в период колониальных захватов и создала сильное централизованное государство. Западная русофобия, как правило, не наносила России серьёзного ущерба, за исключением случаев, когда ей удавалось проникнуть в саму Россию и подорвать внутренние ценности. Именно этому виду русофобии следует противостоять в первую очередь.</a:t>
            </a:r>
            <a:endParaRPr lang="ru-ru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4" name="Picture 2" descr="Picture background"/>
          <p:cNvPicPr>
            <a:picLocks noChangeAspect="1"/>
            <a:extLst>
              <a:ext uri="smNativeData">
                <pr:smNativeData xmlns:pr="smNativeData" val="SMDATA_14_pd3HaR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B/f38A5+bmA8zMzADAwP8Af39/AAAAAAAAAAAAAAAAAP///wAAAAAAIQAAABgAAAAUAAAAKgsAALwWAAB2KAAAMCo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814830" y="3695700"/>
            <a:ext cx="4762500" cy="31623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background"/>
          <p:cNvPicPr>
            <a:picLocks noChangeAspect="1"/>
            <a:extLst>
              <a:ext uri="smNativeData">
                <pr:smNativeData xmlns:pr="smNativeData" val="SMDATA_14_pd3HaR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B/f38A5+bmA8zMzADAwP8Af39/AAAAAAAAAAAAAAAAAP///wAAAAAAIQAAABgAAAAUAAAAAAAAAAAAAAAEKQAAMCo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6667500" cy="6858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pic>
        <p:nvPicPr>
          <p:cNvPr id="3" name="Picture 10" descr="Picture background"/>
          <p:cNvPicPr>
            <a:picLocks noChangeAspect="1"/>
            <a:extLst>
              <a:ext uri="smNativeData">
                <pr:smNativeData xmlns:pr="smNativeData" val="SMDATA_14_pd3HaR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BATWTDAAAABAAAAAAAAAAAAAAAAAAAAAAAAAAHgAAAGgAAAAAAAAAAAAAAAAAAAAAAAAAAAAAABAnAAAQJwAAAAAAAAAAAAAAAAAAAAAAAAAAAAAAAAAAAAAAAAAAAAAUAAAAAAAAAMDA/wAAAAAAZAAAADIAAAAAAAAAZAAAAAAAAAB/f38ACgAAAB8AAABUAAAARHLEBf///wEAAAAAAAAAAAAAAAAAAAAAAAAAAAAAAAAAAAAAAAAAAAAAAAB/f38A5+bmA8zMzADAwP8Af39/AAAAAAAAAAAAAAAAAP///wAAAAAAIQAAABgAAAAUAAAABCkAAAAAAAAASwAAMCoAAB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667500" y="0"/>
            <a:ext cx="5524500" cy="6858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uAwAAGwMAAKpDAABTBgAAECAAAA=="/>
              </a:ext>
            </a:extLst>
          </p:cNvSpPr>
          <p:nvPr/>
        </p:nvSpPr>
        <p:spPr>
          <a:xfrm>
            <a:off x="516890" y="504825"/>
            <a:ext cx="10482580" cy="52324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14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таким вопросом задался в 1867 году в своем</a:t>
            </a:r>
            <a:r>
              <a:rPr lang="en-us" sz="14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ru-ru" sz="14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труде «Россия и Европа» биолог и философ, замечательный русский мыслитель Николай</a:t>
            </a:r>
            <a:endParaRPr lang="ru-ru" sz="14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14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Данилевский.</a:t>
            </a:r>
            <a:endParaRPr lang="ru-ru" sz="14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3" name="TextBox 6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uAwAAUwYAABtHAADSEgAAECAAAA=="/>
              </a:ext>
            </a:extLst>
          </p:cNvSpPr>
          <p:nvPr/>
        </p:nvSpPr>
        <p:spPr>
          <a:xfrm>
            <a:off x="516890" y="1028065"/>
            <a:ext cx="11042015" cy="20313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14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 своем труде «Россия и Европа» Николай Данилевский поднимает вопрос о враждебности Европы к России, отмечая лицемерие западных политиков. Он указывает на двойные стандарты: когда Россия была обвинена в нарушении порядка во время Крымской войны, никто не осудил Пруссию и Австрию за нападение на Данию. Данилевский утверждает, что Европа воспринимает Россию как чужую, а все, что русское и славянское, вызывает презрение. Он выделяет, что Россия и Запад представляют собой две разные цивилизации. Эта идея множественности цивилизаций была позже принята и на Западе, однако русофобия не ослабела. Запад продолжает отрицать право России на самостоятельное развитие, видя в ней угрозу своей гегемонии. Русофобия начала развиваться с момента становления русского государства, когда Москва отвергла католическую унию и стала великой державой. Первоначально западные путешественники проявляли интерес к России, но с течением времени усилились антироссийские настроения, особенно со стороны соседних стран, таких как Польша и Литва, которые боялись возвращения потерянных земель</a:t>
            </a:r>
            <a:endParaRPr lang="ru-ru" sz="14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4" name="TextBox 8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pEQAALAAAAKc2AAAbAwAAECAAAA=="/>
              </a:ext>
            </a:extLst>
          </p:cNvSpPr>
          <p:nvPr/>
        </p:nvSpPr>
        <p:spPr>
          <a:xfrm>
            <a:off x="2789555" y="27940"/>
            <a:ext cx="6094730" cy="47688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2500" b="1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Почему Европа враждебна России? </a:t>
            </a:r>
            <a:endParaRPr lang="ru-ru" sz="2500" b="1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5" name="Рисунок 9"/>
          <p:cNvPicPr>
            <a:picLocks noChangeAspect="1"/>
            <a:extLst>
              <a:ext uri="smNativeData">
                <pr:smNativeData xmlns:pr="smNativeData" val="SMDATA_14_pd3HaR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5+bmA8zMzADAwP8Af39/AAAAAAAAAAAAAAAAAP///wAAAAAAIQAAABgAAAAUAAAA3AUAAGgSAAAkRQAAxik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52500" y="2992120"/>
            <a:ext cx="10287000" cy="3798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ChCAAAAAAAAGpEAABbBAAAECAAAA=="/>
              </a:ext>
            </a:extLst>
          </p:cNvSpPr>
          <p:nvPr/>
        </p:nvSpPr>
        <p:spPr>
          <a:xfrm>
            <a:off x="1402715" y="0"/>
            <a:ext cx="9718675" cy="7080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40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Неприятие России как иной цивилизации</a:t>
            </a:r>
            <a:endParaRPr lang="ru-ru" sz="40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3" name="TextBox 4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dAgAAgQQAAGBFAADuHAAAECAAAA=="/>
              </a:ext>
            </a:extLst>
          </p:cNvSpPr>
          <p:nvPr/>
        </p:nvSpPr>
        <p:spPr>
          <a:xfrm>
            <a:off x="384175" y="732155"/>
            <a:ext cx="10893425" cy="39706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Мысль о множественности вариантов исторического развития была принята и в западной исторической науке, однако русофобия Запада не ослабела. Запад, признав право на самостоятельное развитие других цивилизаций, продолжает отрицать это право для России. Это связано с тем, что Россия рассматривает себя как хранительницу священного миропорядка и наследницу Римской и Византийской Империй, что противоречит планам Запада сохранить мировую гегемонию.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Основной мотив антирусской пропаганды заключается в мнимом «недостоинстве» России и её угрозе миру. Запад не принимает Россию как самостоятельную цивилизацию и как угрозу своему господству. Русофобия начала развиваться с эпохи становления русского государства, когда Москва отвергла католическую унию и стала великой державой.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Первоначально западные путешественники высказывали заинтересованность и положительные отзывы о России, но со временем усилились антироссийские настроения, особенно со стороны соседних стран, таких как Польша и Литва, которые боялись возвращения утраченных земель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CFQAAlgAAAMA6AACPBAAAECAAAA=="/>
              </a:ext>
            </a:extLst>
          </p:cNvSpPr>
          <p:nvPr/>
        </p:nvSpPr>
        <p:spPr>
          <a:xfrm>
            <a:off x="3455670" y="95250"/>
            <a:ext cx="6094730" cy="64579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Изобретение «Московии»</a:t>
            </a:r>
            <a:endParaRPr lang="ru-ru" sz="36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3" name="TextBox 4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AAAAAjwQAAABLAACwHgAAECAAAA=="/>
              </a:ext>
            </a:extLst>
          </p:cNvSpPr>
          <p:nvPr/>
        </p:nvSpPr>
        <p:spPr>
          <a:xfrm>
            <a:off x="0" y="741045"/>
            <a:ext cx="12192000" cy="424751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После возвращения Смоленска в 1514 году польский король Сигизмунд I начал распространять в Европе пропаганду, утверждая, что Польша является защитником Европы от «московских варваров». Польские пропагандисты ввели термин «Московия», чтобы отделить Россию от Руси и заставить европейцев применять «Russia» только к Галиции.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Русофобия усилилась во время Ливонской войны Ивана Грозного, когда Россия ликвидировала Ливонский орден и освобождала белорусские земли. В это время против России объединились Речь Посполитая, Швеция и Дания, и в Европе начали распространяться листовки с изображением «московских варваров».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Тезис о «тирании» Ивана Грозного использовался для отрицания прав России на Ливонию, при этом российский народ объявлялся «рабами», недостойными свободы. Формировалась идея о том, что Россия — варварская страна с жестокой властью, не имеющая права на самостоятельную политику в Европе.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Однако попытки решить русский вопрос силой в эпоху смутного времени провалились. В XVII-XVIII веках русофобия в Европе не была ярко выраженной. Польша не смогла привлечь католическую Европу на свою сторону в борьбе за Украину, а пропаганда Карла XII во время Северной войны не имела успеха, несмотря на высокую русофобию в Швеции.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iFAAADwIAAOA5AAAJBgAAECAAAA=="/>
              </a:ext>
            </a:extLst>
          </p:cNvSpPr>
          <p:nvPr/>
        </p:nvSpPr>
        <p:spPr>
          <a:xfrm>
            <a:off x="3313430" y="334645"/>
            <a:ext cx="6094730" cy="646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«Завещание Петра Великого»</a:t>
            </a:r>
            <a:endParaRPr lang="ru-ru" sz="36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3" name="TextBox 4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zAgAA6wQAAABLAADvGQAAECAAAA=="/>
              </a:ext>
            </a:extLst>
          </p:cNvSpPr>
          <p:nvPr/>
        </p:nvSpPr>
        <p:spPr>
          <a:xfrm>
            <a:off x="357505" y="799465"/>
            <a:ext cx="11834495" cy="34163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Массированный всплеск русофобии в Европе в середине XVIII века был связан с политикой французского кабинета, стремившегося изолировать Россию от европейских дел. Король Людовик XV в своих депешах подчеркивал, что его цель — погрузить Россию в хаос. С началом французской революции и наполеоновских войн антироссийские настроения усилились, что проявилось в карикатурах на российских полководцев, таких как Александр Суворов.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В это время появилась фальшивка «Завещание Петра Великого», приписываемая французскому шпиону Шевалье де Эону и польскому идеологу Михаилу Сокольницкому. Этот документ содержал планы России по мировому господству и использовался Наполеоном для оправдания нашествия на Россию в 1812 году.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Французская армия, разграбившая Москву, столкнулась с жестким сопротивлением и потерпела сокрушительное поражение. После этого русские карикатуристы начали высмеивать французов, а французская пресса пыталась объяснить успехи русской армии жесткой дисциплиной и «Генералом Морозом».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XFgAAWQEAAFU8AABTBQAAECAAAA=="/>
              </a:ext>
            </a:extLst>
          </p:cNvSpPr>
          <p:nvPr/>
        </p:nvSpPr>
        <p:spPr>
          <a:xfrm>
            <a:off x="3712845" y="219075"/>
            <a:ext cx="6094730" cy="646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«Россия в 1839 году»</a:t>
            </a:r>
            <a:endParaRPr lang="ru-ru" sz="36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3" name="TextBox 4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+AAAA7gQAAJlKAABtEQAAECAAAA=="/>
              </a:ext>
            </a:extLst>
          </p:cNvSpPr>
          <p:nvPr/>
        </p:nvSpPr>
        <p:spPr>
          <a:xfrm>
            <a:off x="80010" y="801370"/>
            <a:ext cx="12046585" cy="20313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После Отечественной войны 1812 года русофобская пропаганда стремилась подорвать авторитет России в Европе. Одним из заметных произведений стал труд французского маркиза Астольфа де Кюстина «Россия в 1839 г.», который сочетает ненавистные русофобские декларации с восторженными наблюдениями. Кюстин описывал Москву и Кремль как уникальные и величественные, подчеркивая их красоту и самобытность, например, сравнивая стены Кремля с горным кряжом и называя его сердцем Российской империи. Несмотря на восхищение русской цивилизацией, его оценки были переполнены агрессивной русофобией. В XIX веке Лондон стал основным центром русофобии, в то время как Париж отошел на второй план.</a:t>
            </a:r>
          </a:p>
        </p:txBody>
      </p:sp>
      <p:pic>
        <p:nvPicPr>
          <p:cNvPr id="4" name="Picture 4" descr="Picture background"/>
          <p:cNvPicPr>
            <a:picLocks noChangeAspect="1"/>
            <a:extLst>
              <a:ext uri="smNativeData">
                <pr:smNativeData xmlns:pr="smNativeData" val="SMDATA_14_pd3HaR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B/f38A5+bmA8zMzADAwP8Af39/AAAAAAAAAAAAAAAAAP///wAAAAAAIQAAABgAAAAUAAAA1xYAAFoPAACdQQAAMCo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712845" y="2495550"/>
            <a:ext cx="6953250" cy="43624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CZAQAAMAYAABcnAABtJQAAECAAAA=="/>
              </a:ext>
            </a:extLst>
          </p:cNvSpPr>
          <p:nvPr/>
        </p:nvSpPr>
        <p:spPr>
          <a:xfrm>
            <a:off x="259715" y="1005840"/>
            <a:ext cx="6094730" cy="507809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Английская русофобия была тесно связана с расизмом и колониализмом, основанным на представлении о «бремени белых», что создавало чувство расового превосходства не только над цветными народами, но и над русскими. Поэт Редьярд Киплинг описывал русских как «милейших людей», но также подчеркивал их «этническое недоразумение» в контексте западной культуры. Англия воспринимала Российскую империю как главную угрозу своему геополитическому могуществу. Император Николай I отмечал, что «замыслам англичан против нас нет мер», указывая на их бессилие навредить России. Русофобская риторика доминировала в английской прессе, где преобладали страх и презрение к России. Премьер-министр Пальмерстон выражал опасения, что Россия может стать столь же могущественной, как Римская империя, и угрожать Британской империи. Русофобская пропаганда активно использовала революционеров из России для своих целей.</a:t>
            </a:r>
          </a:p>
        </p:txBody>
      </p:sp>
      <p:sp>
        <p:nvSpPr>
          <p:cNvPr id="3" name="TextBox 4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2DgAAuAAAAGBEAACyBAAAECAAAA=="/>
              </a:ext>
            </a:extLst>
          </p:cNvSpPr>
          <p:nvPr/>
        </p:nvSpPr>
        <p:spPr>
          <a:xfrm>
            <a:off x="2310130" y="116840"/>
            <a:ext cx="8804910" cy="646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«Замыслам англичан против нас нет мер»</a:t>
            </a:r>
            <a:endParaRPr lang="ru-ru" sz="36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4" name="Picture 2" descr="Picture background"/>
          <p:cNvPicPr>
            <a:picLocks noChangeAspect="1"/>
            <a:extLst>
              <a:ext uri="smNativeData">
                <pr:smNativeData xmlns:pr="smNativeData" val="SMDATA_14_pd3HaR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1o6q2DAAAABAAAAAAAAAAAAAAAAAAAAAAAAAAHgAAAGgAAAAAAAAAAAAAAAAAAAAAAAAAAAAAABAnAAAQJwAAAAAAAAAAAAAAAAAAAAAAAAAAAAAAAAAAAAAAAAAAAAAUAAAAAAAAAMDA/wAAAAAAZAAAADIAAAAAAAAAZAAAAAAAAAB/f38ACgAAAB8AAABUAAAARHLEBf///wEAAAAAAAAAAAAAAAAAAAAAAAAAAAAAAAAAAAAAAAAAAAAAAAB/f38A5+bmA8zMzADAwP8Af39/AAAAAAAAAAAAAAAAAP///wAAAAAAIQAAABgAAAAUAAAAACgAAFsJAACiSAAA1CE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02400" y="1520825"/>
            <a:ext cx="5304790" cy="397827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8CgAASwEAAMRNAABFBQAAECAAAA=="/>
              </a:ext>
            </a:extLst>
          </p:cNvSpPr>
          <p:nvPr/>
        </p:nvSpPr>
        <p:spPr>
          <a:xfrm>
            <a:off x="1704340" y="210185"/>
            <a:ext cx="10937240" cy="646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«Умная нация покорила бы весьма глупую-с»</a:t>
            </a:r>
            <a:endParaRPr lang="ru-ru" sz="36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3" name="TextBox 4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WAAAA4QcAAKpKAABOIAAAECAAAA=="/>
              </a:ext>
            </a:extLst>
          </p:cNvSpPr>
          <p:nvPr/>
        </p:nvSpPr>
        <p:spPr>
          <a:xfrm>
            <a:off x="54610" y="1280795"/>
            <a:ext cx="12082780" cy="397065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С начала деятельности Александра Герцена, издателя «Колокола», западная русофобская пропаганда начала активно проникать в Россию. Русофобия стала частью взглядов «прогрессивных» людей, которые враждебно относились к православию, самодержавию и народности. Федор Тютчев в 1867 году заметил, что русофобия среди некоторых уважаемых русских людей приобретает патологический характер. Он подчеркивал, что по мере того как Россия стремится к свободе, нелюбовь к ней только усиливается, а восхищение Европой остается, несмотря на ее недостатки.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Тютчев критиковал либеральных западников, отмечая их холопское отношение к Европе. Достоевский также отражал эту мысль через персонажа Смердякова, который мечтал о покорении России «умной нацией».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t>Важным элементом антироссийской пропаганды стало изменение общественного мнения в США. Американец Джордж Кеннан начал разоблачать условия царской ссылки революционеров, что способствовало росту русофобии. Он публиковал сенсационные статьи и проводил лекции, используя манипулятивные приемы. Его деятельность была поддержана нью-йоркскими олигархами, что привело к созданию «Обществ друзей русской свободы», которые координировали антироссийскую пропаганду и поддерживали терроризм против России в начале 20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ARDQAAkP///8Q9AACKAwAAECAAAA=="/>
              </a:ext>
            </a:extLst>
          </p:cNvSpPr>
          <p:nvPr/>
        </p:nvSpPr>
        <p:spPr>
          <a:xfrm>
            <a:off x="2124075" y="-71120"/>
            <a:ext cx="7916545" cy="64643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 sz="360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«Искоренение азиатского влияния»</a:t>
            </a:r>
            <a:endParaRPr lang="ru-ru" sz="360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3" name="TextBox 4"/>
          <p:cNvSpPr>
            <a:extLst>
              <a:ext uri="smNativeData">
                <pr:smNativeData xmlns:pr="smNativeData" val="SMDATA_12_pd3HaR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D/AAAAQQMAAPQiAADnJQAAECAAAA=="/>
              </a:ext>
            </a:extLst>
          </p:cNvSpPr>
          <p:nvPr/>
        </p:nvSpPr>
        <p:spPr>
          <a:xfrm>
            <a:off x="161925" y="528955"/>
            <a:ext cx="5520055" cy="563245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r>
              <a:rPr lang="ru-ru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Октябрьская революция 1917 года усилила русофобскую пропаганду, используя страх западных обывателей перед большевиками и Коминтерном. Гибель Российской империи стала основой для утверждений о неполноценности русских, неспособных к самоуправлению. В немецком учебнике 1925 года утверждалось, что «русский дух» не приспособлен к созидательной деятельности, что позже было повторено в «Моя борьба» Гитлера. Русофобия стала ключевым элементом гитлеровской пропаганды, особенно во время нападения на СССР. Цели войны включали разрушение любой государственной власти в России, уничтожение русской культуры и геноцид русского народа. Приказ фельдмаршала фон Рейхенау подчеркивал необходимость полного разгрома государственной мощи и игнорирования исторических ценностей. Для агитации среди немецких солдат выпускались брошюры с портретами советских пленных под названием «Недочеловек».</a:t>
            </a:r>
            <a:endParaRPr lang="ru-ru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pic>
        <p:nvPicPr>
          <p:cNvPr id="4" name="Picture 2" descr="Picture background"/>
          <p:cNvPicPr>
            <a:picLocks noChangeAspect="1"/>
            <a:extLst>
              <a:ext uri="smNativeData">
                <pr:smNativeData xmlns:pr="smNativeData" val="SMDATA_14_pd3HaR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RHLEBf///wEAAAAAAAAAAAAAAAAAAAAAAAAAAAAAAAAAAAAAAAAAAAAAAAB/f38A5+bmA8zMzADAwP8Af39/AAAAAAAAAAAAAAAAAP///wAAAAAAIQAAABgAAAAUAAAAbigAAEEDAAAHRQAAYyk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72250" y="528955"/>
            <a:ext cx="4648835" cy="61988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Alik</dc:creator>
  <cp:keywords/>
  <dc:description/>
  <cp:lastModifiedBy>Пятачек</cp:lastModifiedBy>
  <cp:revision>0</cp:revision>
  <dcterms:created xsi:type="dcterms:W3CDTF">2024-12-09T14:33:00Z</dcterms:created>
  <dcterms:modified xsi:type="dcterms:W3CDTF">2026-03-28T17:54:45Z</dcterms:modified>
</cp:coreProperties>
</file>