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82" r:id="rId4"/>
    <p:sldId id="283" r:id="rId5"/>
    <p:sldId id="284" r:id="rId6"/>
    <p:sldId id="257" r:id="rId7"/>
    <p:sldId id="267" r:id="rId8"/>
    <p:sldId id="281" r:id="rId9"/>
    <p:sldId id="261" r:id="rId10"/>
    <p:sldId id="263" r:id="rId11"/>
    <p:sldId id="264" r:id="rId12"/>
    <p:sldId id="276" r:id="rId13"/>
    <p:sldId id="275" r:id="rId14"/>
    <p:sldId id="277" r:id="rId15"/>
    <p:sldId id="278" r:id="rId16"/>
    <p:sldId id="279" r:id="rId17"/>
    <p:sldId id="272" r:id="rId18"/>
    <p:sldId id="270" r:id="rId19"/>
    <p:sldId id="271" r:id="rId20"/>
    <p:sldId id="273" r:id="rId21"/>
    <p:sldId id="274" r:id="rId22"/>
    <p:sldId id="262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3F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857439" y="100962"/>
            <a:ext cx="9931693" cy="46393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МБ ДОУ «Детский САД №233»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г. Новокузнецк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F03F08"/>
                </a:solidFill>
              </a:rPr>
              <a:t/>
            </a:r>
            <a:br>
              <a:rPr lang="ru-RU" sz="2800" dirty="0">
                <a:solidFill>
                  <a:srgbClr val="F03F08"/>
                </a:solidFill>
              </a:rPr>
            </a:br>
            <a:r>
              <a:rPr lang="ru-RU" sz="3100" dirty="0">
                <a:solidFill>
                  <a:srgbClr val="F03F08"/>
                </a:solidFill>
              </a:rPr>
              <a:t>Интерактивная </a:t>
            </a:r>
            <a:r>
              <a:rPr lang="ru-RU" sz="3100" dirty="0" smtClean="0">
                <a:solidFill>
                  <a:srgbClr val="F03F08"/>
                </a:solidFill>
              </a:rPr>
              <a:t>игра</a:t>
            </a:r>
            <a:r>
              <a:rPr lang="en-US" sz="3100" dirty="0" smtClean="0">
                <a:solidFill>
                  <a:srgbClr val="F03F08"/>
                </a:solidFill>
              </a:rPr>
              <a:t> - </a:t>
            </a:r>
            <a:r>
              <a:rPr lang="ru-RU" sz="3100" dirty="0" smtClean="0">
                <a:solidFill>
                  <a:srgbClr val="F03F08"/>
                </a:solidFill>
              </a:rPr>
              <a:t>презентация  </a:t>
            </a:r>
            <a:r>
              <a:rPr lang="ru-RU" sz="3100" dirty="0">
                <a:solidFill>
                  <a:srgbClr val="F03F08"/>
                </a:solidFill>
              </a:rPr>
              <a:t/>
            </a:r>
            <a:br>
              <a:rPr lang="ru-RU" sz="3100" dirty="0">
                <a:solidFill>
                  <a:srgbClr val="F03F08"/>
                </a:solidFill>
              </a:rPr>
            </a:br>
            <a:r>
              <a:rPr lang="ru-RU" sz="3100" dirty="0">
                <a:solidFill>
                  <a:srgbClr val="F03F08"/>
                </a:solidFill>
              </a:rPr>
              <a:t>по речевому развитию</a:t>
            </a:r>
            <a:br>
              <a:rPr lang="ru-RU" sz="3100" dirty="0">
                <a:solidFill>
                  <a:srgbClr val="F03F08"/>
                </a:solidFill>
              </a:rPr>
            </a:br>
            <a:r>
              <a:rPr lang="ru-RU" sz="3100" dirty="0">
                <a:solidFill>
                  <a:srgbClr val="F03F08"/>
                </a:solidFill>
              </a:rPr>
              <a:t/>
            </a:r>
            <a:br>
              <a:rPr lang="ru-RU" sz="3100" dirty="0">
                <a:solidFill>
                  <a:srgbClr val="F03F08"/>
                </a:solidFill>
              </a:rPr>
            </a:br>
            <a:r>
              <a:rPr lang="ru-RU" sz="3100" i="1" dirty="0">
                <a:solidFill>
                  <a:srgbClr val="F03F08"/>
                </a:solidFill>
              </a:rPr>
              <a:t>игротека  </a:t>
            </a:r>
            <a:r>
              <a:rPr lang="ru-RU" sz="4000" dirty="0">
                <a:solidFill>
                  <a:srgbClr val="F03F08"/>
                </a:solidFill>
              </a:rPr>
              <a:t>«ЗАЩИТНИКИ ОТЕЧЕСТВА»</a:t>
            </a:r>
            <a:br>
              <a:rPr lang="ru-RU" sz="4000" dirty="0">
                <a:solidFill>
                  <a:srgbClr val="F03F08"/>
                </a:solidFill>
              </a:rPr>
            </a:br>
            <a:r>
              <a:rPr lang="ru-RU" sz="3100" dirty="0">
                <a:solidFill>
                  <a:srgbClr val="F03F08"/>
                </a:solidFill>
              </a:rPr>
              <a:t/>
            </a:r>
            <a:br>
              <a:rPr lang="ru-RU" sz="3100" dirty="0">
                <a:solidFill>
                  <a:srgbClr val="F03F08"/>
                </a:solidFill>
              </a:rPr>
            </a:br>
            <a:r>
              <a:rPr lang="ru-RU" sz="2200" dirty="0">
                <a:solidFill>
                  <a:srgbClr val="F03F08"/>
                </a:solidFill>
              </a:rPr>
              <a:t>(формирование лексико-грамматического строя</a:t>
            </a:r>
            <a:br>
              <a:rPr lang="ru-RU" sz="2200" dirty="0">
                <a:solidFill>
                  <a:srgbClr val="F03F08"/>
                </a:solidFill>
              </a:rPr>
            </a:br>
            <a:r>
              <a:rPr lang="ru-RU" sz="2200" dirty="0">
                <a:solidFill>
                  <a:srgbClr val="F03F08"/>
                </a:solidFill>
              </a:rPr>
              <a:t>для детей старшего дошкольного возраста)</a:t>
            </a:r>
            <a:br>
              <a:rPr lang="ru-RU" sz="2200" dirty="0">
                <a:solidFill>
                  <a:srgbClr val="F03F08"/>
                </a:solidFill>
              </a:rPr>
            </a:br>
            <a:endParaRPr lang="ru-RU" sz="2200" dirty="0">
              <a:solidFill>
                <a:srgbClr val="F03F08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1002323" y="4632850"/>
            <a:ext cx="10258790" cy="9059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FFFF00"/>
                </a:solidFill>
              </a:rPr>
              <a:t>Составил </a:t>
            </a:r>
            <a:r>
              <a:rPr lang="ru-RU" sz="2400" dirty="0" err="1" smtClean="0">
                <a:solidFill>
                  <a:srgbClr val="FFFF00"/>
                </a:solidFill>
              </a:rPr>
              <a:t>ВоспИтатель</a:t>
            </a:r>
            <a:endParaRPr lang="ru-RU" sz="2400" dirty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FFFF00"/>
                </a:solidFill>
              </a:rPr>
              <a:t>Высшей категории :</a:t>
            </a:r>
          </a:p>
          <a:p>
            <a:pPr>
              <a:lnSpc>
                <a:spcPct val="100000"/>
              </a:lnSpc>
            </a:pPr>
            <a:r>
              <a:rPr lang="ru-RU" sz="2000" dirty="0" err="1">
                <a:solidFill>
                  <a:srgbClr val="FFFF00"/>
                </a:solidFill>
              </a:rPr>
              <a:t>Клинова</a:t>
            </a:r>
            <a:r>
              <a:rPr lang="ru-RU" sz="2000" dirty="0">
                <a:solidFill>
                  <a:srgbClr val="FFFF00"/>
                </a:solidFill>
              </a:rPr>
              <a:t> Н.В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4" name="Picture 2" descr="https://pulsosocial.com/wp-content/uploads/2012/02/1040194_590273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">
            <a:off x="4202215" y="4758929"/>
            <a:ext cx="1900215" cy="116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proprikol.ru/wp-content/uploads/2021/10/kartinki-flag-rossii-29-1024x84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0000">
            <a:off x="431862" y="651538"/>
            <a:ext cx="2124702" cy="175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6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"/>
            <a:ext cx="10454424" cy="152867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ЛЕТЧИКИ</a:t>
            </a:r>
          </a:p>
        </p:txBody>
      </p:sp>
      <p:pic>
        <p:nvPicPr>
          <p:cNvPr id="4" name="Picture 4" descr="https://fsd.multiurok.ru/html/2018/03/22/s_5ab3f01990344/img1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28" y="1168063"/>
            <a:ext cx="5279999" cy="39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static.ngs.ru/news/2017/preview/3b95700022a3ba09ecdff4fce89807ac0d4711dd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86" y="1168063"/>
            <a:ext cx="5942317" cy="39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ulsosocial.com/wp-content/uploads/2012/02/1040194_590273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214" y="5347004"/>
            <a:ext cx="175559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57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10661793" cy="15454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br>
              <a:rPr lang="ru-RU" dirty="0"/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ПОГРАНИЧНИКИ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https://shareslide.ru/img/thumbs/23aa16cfb52d9107be6b4a5afe82e637-800x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45465"/>
            <a:ext cx="5279999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cont.ws/uploads/pic/2017/10/p91211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2" y="1236372"/>
            <a:ext cx="528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ulsosocial.com/wp-content/uploads/2012/02/1040194_590273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446" y="5263779"/>
            <a:ext cx="1900215" cy="116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1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521" y="1"/>
            <a:ext cx="10200068" cy="121061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2. Д/И </a:t>
            </a:r>
            <a:r>
              <a:rPr lang="ru-RU" sz="4000" dirty="0">
                <a:solidFill>
                  <a:srgbClr val="FF0000"/>
                </a:solidFill>
              </a:rPr>
              <a:t>«КТО ЗАМАСКИРОВАЛСЯ?»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85800" y="940158"/>
            <a:ext cx="10583214" cy="44344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latin typeface="Constantia" panose="02030602050306030303" pitchFamily="18" charset="0"/>
              </a:rPr>
              <a:t>Цель: </a:t>
            </a:r>
            <a:r>
              <a:rPr lang="ru-RU" sz="1800" i="1" dirty="0">
                <a:latin typeface="Constantia" panose="02030602050306030303" pitchFamily="18" charset="0"/>
              </a:rPr>
              <a:t>Создать условия для развития внимания, памяти, мышления. Закрепить знания о родах войск.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Constantia" panose="02030602050306030303" pitchFamily="18" charset="0"/>
              </a:rPr>
              <a:t>Ход игры: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Constantia" panose="02030602050306030303" pitchFamily="18" charset="0"/>
              </a:rPr>
              <a:t>Солдаты должны хорошо маскироваться, чтобы их не заметил противник.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Constantia" panose="02030602050306030303" pitchFamily="18" charset="0"/>
              </a:rPr>
              <a:t>(Слайд </a:t>
            </a:r>
            <a:r>
              <a:rPr lang="ru-RU" sz="1800" b="1" dirty="0" smtClean="0">
                <a:latin typeface="Constantia" panose="02030602050306030303" pitchFamily="18" charset="0"/>
              </a:rPr>
              <a:t>13)</a:t>
            </a:r>
            <a:endParaRPr lang="ru-RU" sz="1800" b="1" dirty="0">
              <a:latin typeface="Constantia" panose="0203060205030603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Constantia" panose="02030602050306030303" pitchFamily="18" charset="0"/>
              </a:rPr>
              <a:t>Посмотрите  дети Внимательно на солдат и назовите их. </a:t>
            </a:r>
            <a:r>
              <a:rPr lang="ru-RU" sz="1800" i="1" dirty="0">
                <a:latin typeface="Constantia" panose="02030602050306030303" pitchFamily="18" charset="0"/>
              </a:rPr>
              <a:t>(танкист, пограничник, моряк, летчик)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Constantia" panose="02030602050306030303" pitchFamily="18" charset="0"/>
              </a:rPr>
              <a:t>Вам нужно отгадать: кто замаскировался?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i="1" dirty="0">
                <a:latin typeface="Constantia" panose="02030602050306030303" pitchFamily="18" charset="0"/>
              </a:rPr>
              <a:t>-Раз, два, три – отвернись!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i="1" dirty="0">
                <a:latin typeface="Constantia" panose="02030602050306030303" pitchFamily="18" charset="0"/>
              </a:rPr>
              <a:t>-Раз, два, три- Повернись!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i="1" dirty="0">
                <a:latin typeface="Constantia" panose="02030602050306030303" pitchFamily="18" charset="0"/>
              </a:rPr>
              <a:t>(Слайд </a:t>
            </a:r>
            <a:r>
              <a:rPr lang="ru-RU" sz="1800" b="1" i="1" dirty="0" smtClean="0">
                <a:latin typeface="Constantia" panose="02030602050306030303" pitchFamily="18" charset="0"/>
              </a:rPr>
              <a:t>14) </a:t>
            </a:r>
            <a:r>
              <a:rPr lang="ru-RU" sz="1800" b="1" i="1" dirty="0">
                <a:latin typeface="Constantia" panose="02030602050306030303" pitchFamily="18" charset="0"/>
              </a:rPr>
              <a:t>Дети: </a:t>
            </a:r>
            <a:r>
              <a:rPr lang="ru-RU" sz="1800" i="1" dirty="0">
                <a:latin typeface="Constantia" panose="02030602050306030303" pitchFamily="18" charset="0"/>
              </a:rPr>
              <a:t>замаскировался моряк.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i="1" dirty="0">
                <a:latin typeface="Constantia" panose="02030602050306030303" pitchFamily="18" charset="0"/>
              </a:rPr>
              <a:t>(Слайд </a:t>
            </a:r>
            <a:r>
              <a:rPr lang="ru-RU" sz="1800" b="1" i="1" dirty="0" smtClean="0">
                <a:latin typeface="Constantia" panose="02030602050306030303" pitchFamily="18" charset="0"/>
              </a:rPr>
              <a:t>15)  </a:t>
            </a:r>
            <a:r>
              <a:rPr lang="ru-RU" sz="1800" i="1" dirty="0">
                <a:latin typeface="Constantia" panose="02030602050306030303" pitchFamily="18" charset="0"/>
              </a:rPr>
              <a:t>Замаскировался  танкист.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i="1" dirty="0">
                <a:latin typeface="Constantia" panose="02030602050306030303" pitchFamily="18" charset="0"/>
              </a:rPr>
              <a:t>(Слайд </a:t>
            </a:r>
            <a:r>
              <a:rPr lang="ru-RU" sz="1800" b="1" i="1" dirty="0" smtClean="0">
                <a:latin typeface="Constantia" panose="02030602050306030303" pitchFamily="18" charset="0"/>
              </a:rPr>
              <a:t>16) </a:t>
            </a:r>
            <a:r>
              <a:rPr lang="ru-RU" sz="1800" i="1" dirty="0">
                <a:latin typeface="Constantia" panose="02030602050306030303" pitchFamily="18" charset="0"/>
              </a:rPr>
              <a:t>Замаскировался летчик.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i="1" dirty="0">
              <a:latin typeface="Constantia" panose="02030602050306030303" pitchFamily="18" charset="0"/>
            </a:endParaRPr>
          </a:p>
        </p:txBody>
      </p:sp>
      <p:pic>
        <p:nvPicPr>
          <p:cNvPr id="5" name="Picture 2" descr="https://pulsosocial.com/wp-content/uploads/2012/02/1040194_590273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165" y="5596568"/>
            <a:ext cx="146299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6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rtlab.club/asset/upload/post/4910/d6aabd029a205a37c019667fd0627d3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178" y="0"/>
            <a:ext cx="3420000" cy="34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s://indasil.club/uploads/posts/2022-12/1669926620_33-indasil-club-p-risunok-pogranichnika-dlya-detei-instagram-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17333" y="2037918"/>
            <a:ext cx="3420000" cy="34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s://www.ukazka.ru/img/b/uk8614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29200" cy="34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https://fsd.multiurok.ru/html/2020/11/12/s_5fad6d38e1e93/1565399_5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9" t="4595" r="8578" b="-876"/>
          <a:stretch/>
        </p:blipFill>
        <p:spPr bwMode="auto">
          <a:xfrm>
            <a:off x="8833621" y="2190003"/>
            <a:ext cx="2838620" cy="34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pulsosocial.com/wp-content/uploads/2012/02/1040194_5902735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396" y="5610003"/>
            <a:ext cx="1404474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6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5799" y="-2"/>
            <a:ext cx="10312759" cy="45719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pic>
        <p:nvPicPr>
          <p:cNvPr id="18434" name="Picture 2" descr="https://artlab.club/asset/upload/post/4910/d6aabd029a205a37c019667fd0627d3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262" y="149903"/>
            <a:ext cx="3420000" cy="34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s://indasil.club/uploads/posts/2022-12/1669926620_33-indasil-club-p-risunok-pogranichnika-dlya-detei-instagram-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3124" y="2292882"/>
            <a:ext cx="3420000" cy="34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s://www.ukazka.ru/img/b/uk8614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29200" cy="34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https://fsd.multiurok.ru/html/2020/11/12/s_5fad6d38e1e93/1565399_5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9" t="4595" r="8578" b="-876"/>
          <a:stretch/>
        </p:blipFill>
        <p:spPr bwMode="auto">
          <a:xfrm>
            <a:off x="8784603" y="2099806"/>
            <a:ext cx="2838620" cy="34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topuch.com/puteshestvie-po-strane-tolerantnoste/797219_html_519cd1edaaa46e2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303" y="149903"/>
            <a:ext cx="1957918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ulsosocial.com/wp-content/uploads/2012/02/1040194_5902735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682" y="5506972"/>
            <a:ext cx="1462997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6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rtlab.club/asset/upload/post/4910/d6aabd029a205a37c019667fd0627d3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806" y="0"/>
            <a:ext cx="3420000" cy="34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s://indasil.club/uploads/posts/2022-12/1669926620_33-indasil-club-p-risunok-pogranichnika-dlya-detei-instagram-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9262" y="2086972"/>
            <a:ext cx="3420000" cy="34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s://www.ukazka.ru/img/b/uk8614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29200" cy="34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https://fsd.multiurok.ru/html/2020/11/12/s_5fad6d38e1e93/1565399_5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9" t="4595" r="8578" b="-876"/>
          <a:stretch/>
        </p:blipFill>
        <p:spPr bwMode="auto">
          <a:xfrm>
            <a:off x="8854868" y="2228136"/>
            <a:ext cx="2838620" cy="34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topuch.com/puteshestvie-po-strane-tolerantnoste/797219_html_519cd1edaaa46e2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4" y="0"/>
            <a:ext cx="1957918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pulsosocial.com/wp-content/uploads/2012/02/1040194_5902735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420" y="5506972"/>
            <a:ext cx="1462997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93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49902"/>
            <a:ext cx="10480182" cy="69039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pic>
        <p:nvPicPr>
          <p:cNvPr id="18434" name="Picture 2" descr="https://artlab.club/asset/upload/post/4910/d6aabd029a205a37c019667fd0627d3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972" y="0"/>
            <a:ext cx="3420000" cy="34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s://indasil.club/uploads/posts/2022-12/1669926620_33-indasil-club-p-risunok-pogranichnika-dlya-detei-instagram-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29200" y="2086972"/>
            <a:ext cx="3420000" cy="34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s://www.ukazka.ru/img/b/uk8614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29200" cy="34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https://fsd.multiurok.ru/html/2020/11/12/s_5fad6d38e1e93/1565399_5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9" t="4595" r="8578" b="-876"/>
          <a:stretch/>
        </p:blipFill>
        <p:spPr bwMode="auto">
          <a:xfrm>
            <a:off x="8869200" y="2086972"/>
            <a:ext cx="2838620" cy="34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topuch.com/puteshestvie-po-strane-tolerantnoste/797219_html_519cd1edaaa46e2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43" y="2086972"/>
            <a:ext cx="2187105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ulsosocial.com/wp-content/uploads/2012/02/1040194_5902735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93" y="5506972"/>
            <a:ext cx="1462997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50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117197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3. Д/И </a:t>
            </a:r>
            <a:r>
              <a:rPr lang="ru-RU" sz="4000" dirty="0">
                <a:solidFill>
                  <a:srgbClr val="FF0000"/>
                </a:solidFill>
              </a:rPr>
              <a:t>«УПРАВЛЯЕМ ТАНКОМ»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171977"/>
            <a:ext cx="10596093" cy="450929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b="1" dirty="0">
                <a:latin typeface="Constantia" panose="02030602050306030303" pitchFamily="18" charset="0"/>
              </a:rPr>
              <a:t>Цель: </a:t>
            </a:r>
            <a:r>
              <a:rPr lang="ru-RU" sz="1900" dirty="0">
                <a:latin typeface="Constantia" panose="02030602050306030303" pitchFamily="18" charset="0"/>
              </a:rPr>
              <a:t>Формировать грамматический строй речи у детей. Умение называть «действие танка» Что делает танк? Используя в речи слова глаголы: </a:t>
            </a:r>
            <a:r>
              <a:rPr lang="ru-RU" sz="1900" b="1" i="1" dirty="0" smtClean="0">
                <a:latin typeface="Constantia" panose="02030602050306030303" pitchFamily="18" charset="0"/>
              </a:rPr>
              <a:t>поехал, </a:t>
            </a:r>
            <a:r>
              <a:rPr lang="ru-RU" sz="1900" b="1" i="1" dirty="0">
                <a:latin typeface="Constantia" panose="02030602050306030303" pitchFamily="18" charset="0"/>
              </a:rPr>
              <a:t>подъехал, заехал, отъехал.</a:t>
            </a:r>
            <a:r>
              <a:rPr lang="ru-RU" sz="1900" i="1" dirty="0">
                <a:latin typeface="Constantia" panose="02030602050306030303" pitchFamily="18" charset="0"/>
              </a:rPr>
              <a:t> </a:t>
            </a:r>
            <a:r>
              <a:rPr lang="ru-RU" sz="1900" dirty="0">
                <a:latin typeface="Constantia" panose="02030602050306030303" pitchFamily="18" charset="0"/>
              </a:rPr>
              <a:t>Совершенствовать умение правильно употреблять в речи пространственные предлоги: </a:t>
            </a:r>
            <a:r>
              <a:rPr lang="ru-RU" sz="1900" b="1" i="1" dirty="0">
                <a:latin typeface="Constantia" panose="02030602050306030303" pitchFamily="18" charset="0"/>
              </a:rPr>
              <a:t>По, К, На, От.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i="1" dirty="0">
                <a:latin typeface="Constantia" panose="02030602050306030303" pitchFamily="18" charset="0"/>
              </a:rPr>
              <a:t>Развивать зрительное внимание.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Constantia" panose="02030602050306030303" pitchFamily="18" charset="0"/>
              </a:rPr>
              <a:t>ХОД игры: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b="1" dirty="0" smtClean="0">
                <a:latin typeface="Constantia" panose="02030602050306030303" pitchFamily="18" charset="0"/>
              </a:rPr>
              <a:t> </a:t>
            </a:r>
            <a:r>
              <a:rPr lang="ru-RU" sz="1800" b="1" dirty="0">
                <a:latin typeface="Constantia" panose="02030602050306030303" pitchFamily="18" charset="0"/>
              </a:rPr>
              <a:t>в армии солдат учат управлять военной техникой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b="1" dirty="0">
                <a:latin typeface="Constantia" panose="02030602050306030303" pitchFamily="18" charset="0"/>
              </a:rPr>
              <a:t> Давайте с вами попробуем управлять танком.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i="1" dirty="0">
                <a:latin typeface="Constantia" panose="02030602050306030303" pitchFamily="18" charset="0"/>
              </a:rPr>
              <a:t>Рассмотрим  слайд.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b="1" dirty="0">
                <a:latin typeface="Constantia" panose="02030602050306030303" pitchFamily="18" charset="0"/>
              </a:rPr>
              <a:t>Расскажите действия танка.  (</a:t>
            </a:r>
            <a:r>
              <a:rPr lang="ru-RU" sz="1800" i="1" dirty="0">
                <a:latin typeface="Constantia" panose="02030602050306030303" pitchFamily="18" charset="0"/>
              </a:rPr>
              <a:t>дети рассматривают картину)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i="1" dirty="0">
                <a:latin typeface="Constantia" panose="02030602050306030303" pitchFamily="18" charset="0"/>
              </a:rPr>
              <a:t> (</a:t>
            </a:r>
            <a:r>
              <a:rPr lang="ru-RU" sz="1800" b="1" i="1" dirty="0">
                <a:latin typeface="Constantia" panose="02030602050306030303" pitchFamily="18" charset="0"/>
              </a:rPr>
              <a:t>Слайд </a:t>
            </a:r>
            <a:r>
              <a:rPr lang="ru-RU" sz="1800" b="1" i="1" dirty="0" smtClean="0">
                <a:latin typeface="Constantia" panose="02030602050306030303" pitchFamily="18" charset="0"/>
              </a:rPr>
              <a:t>18)</a:t>
            </a:r>
            <a:endParaRPr lang="ru-RU" sz="1800" b="1" i="1" dirty="0">
              <a:latin typeface="Constantia" panose="0203060205030603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i="1" dirty="0">
                <a:latin typeface="Constantia" panose="02030602050306030303" pitchFamily="18" charset="0"/>
              </a:rPr>
              <a:t>Дети:  </a:t>
            </a:r>
            <a:r>
              <a:rPr lang="ru-RU" sz="1800" i="1" dirty="0">
                <a:latin typeface="Constantia" panose="02030602050306030303" pitchFamily="18" charset="0"/>
              </a:rPr>
              <a:t>Танк </a:t>
            </a:r>
            <a:r>
              <a:rPr lang="ru-RU" sz="1800" i="1" u="sng" dirty="0">
                <a:latin typeface="Constantia" panose="02030602050306030303" pitchFamily="18" charset="0"/>
              </a:rPr>
              <a:t>поехал по </a:t>
            </a:r>
            <a:r>
              <a:rPr lang="ru-RU" sz="1800" i="1" dirty="0">
                <a:latin typeface="Constantia" panose="02030602050306030303" pitchFamily="18" charset="0"/>
              </a:rPr>
              <a:t>дороге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i="1" dirty="0">
                <a:latin typeface="Constantia" panose="02030602050306030303" pitchFamily="18" charset="0"/>
              </a:rPr>
              <a:t>(Слайд </a:t>
            </a:r>
            <a:r>
              <a:rPr lang="ru-RU" sz="1800" b="1" i="1" dirty="0" smtClean="0">
                <a:latin typeface="Constantia" panose="02030602050306030303" pitchFamily="18" charset="0"/>
              </a:rPr>
              <a:t>19)</a:t>
            </a:r>
            <a:endParaRPr lang="ru-RU" sz="1800" b="1" i="1" dirty="0">
              <a:latin typeface="Constantia" panose="0203060205030603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i="1" dirty="0">
                <a:latin typeface="Constantia" panose="02030602050306030303" pitchFamily="18" charset="0"/>
              </a:rPr>
              <a:t>Дети: </a:t>
            </a:r>
            <a:r>
              <a:rPr lang="ru-RU" sz="1800" i="1" dirty="0">
                <a:latin typeface="Constantia" panose="02030602050306030303" pitchFamily="18" charset="0"/>
              </a:rPr>
              <a:t>Танк </a:t>
            </a:r>
            <a:r>
              <a:rPr lang="ru-RU" sz="1800" u="sng" dirty="0">
                <a:latin typeface="Constantia" panose="02030602050306030303" pitchFamily="18" charset="0"/>
              </a:rPr>
              <a:t>подъехал к </a:t>
            </a:r>
            <a:r>
              <a:rPr lang="ru-RU" sz="1800" i="1" dirty="0">
                <a:latin typeface="Constantia" panose="02030602050306030303" pitchFamily="18" charset="0"/>
              </a:rPr>
              <a:t>мосту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i="1" dirty="0">
                <a:latin typeface="Constantia" panose="02030602050306030303" pitchFamily="18" charset="0"/>
              </a:rPr>
              <a:t>(Слайд </a:t>
            </a:r>
            <a:r>
              <a:rPr lang="ru-RU" sz="1800" b="1" i="1" dirty="0" smtClean="0">
                <a:latin typeface="Constantia" panose="02030602050306030303" pitchFamily="18" charset="0"/>
              </a:rPr>
              <a:t>20)</a:t>
            </a:r>
            <a:endParaRPr lang="ru-RU" sz="1800" b="1" i="1" dirty="0">
              <a:latin typeface="Constantia" panose="0203060205030603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i="1" dirty="0">
                <a:latin typeface="Constantia" panose="02030602050306030303" pitchFamily="18" charset="0"/>
              </a:rPr>
              <a:t>Дети:  </a:t>
            </a:r>
            <a:r>
              <a:rPr lang="ru-RU" sz="1800" i="1" dirty="0">
                <a:latin typeface="Constantia" panose="02030602050306030303" pitchFamily="18" charset="0"/>
              </a:rPr>
              <a:t>Танк </a:t>
            </a:r>
            <a:r>
              <a:rPr lang="ru-RU" sz="1800" i="1" u="sng" dirty="0">
                <a:latin typeface="Constantia" panose="02030602050306030303" pitchFamily="18" charset="0"/>
              </a:rPr>
              <a:t>заехал на </a:t>
            </a:r>
            <a:r>
              <a:rPr lang="ru-RU" sz="1800" i="1" dirty="0">
                <a:latin typeface="Constantia" panose="02030602050306030303" pitchFamily="18" charset="0"/>
              </a:rPr>
              <a:t>мост.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i="1" dirty="0">
                <a:latin typeface="Constantia" panose="02030602050306030303" pitchFamily="18" charset="0"/>
              </a:rPr>
              <a:t>(</a:t>
            </a:r>
            <a:r>
              <a:rPr lang="ru-RU" sz="1800" b="1" i="1" dirty="0" smtClean="0">
                <a:latin typeface="Constantia" panose="02030602050306030303" pitchFamily="18" charset="0"/>
              </a:rPr>
              <a:t>слайд21)</a:t>
            </a:r>
            <a:endParaRPr lang="ru-RU" sz="1800" b="1" i="1" u="sng" dirty="0">
              <a:latin typeface="Constantia" panose="0203060205030603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i="1" dirty="0">
                <a:latin typeface="Constantia" panose="02030602050306030303" pitchFamily="18" charset="0"/>
              </a:rPr>
              <a:t>Дети: </a:t>
            </a:r>
            <a:r>
              <a:rPr lang="ru-RU" sz="1800" i="1" dirty="0">
                <a:latin typeface="Constantia" panose="02030602050306030303" pitchFamily="18" charset="0"/>
              </a:rPr>
              <a:t>Танк </a:t>
            </a:r>
            <a:r>
              <a:rPr lang="ru-RU" sz="1800" i="1" u="sng" dirty="0">
                <a:latin typeface="Constantia" panose="02030602050306030303" pitchFamily="18" charset="0"/>
              </a:rPr>
              <a:t>отъехал от </a:t>
            </a:r>
            <a:r>
              <a:rPr lang="ru-RU" sz="1800" i="1" dirty="0">
                <a:latin typeface="Constantia" panose="02030602050306030303" pitchFamily="18" charset="0"/>
              </a:rPr>
              <a:t>моста.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i="1" dirty="0">
              <a:latin typeface="Constantia" panose="0203060205030603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i="1" dirty="0">
              <a:latin typeface="Constantia" panose="0203060205030603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i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82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grizly.club/uploads/posts/2023-02/1675855632_grizly-club-p-doroga-klipart-dlya-detei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2483"/>
            <a:ext cx="11358928" cy="381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mg.razrisyika.ru/kart/130/1200/518876-tanki-dlya-detey-s-glazami-3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626" y="1160479"/>
            <a:ext cx="4302179" cy="29469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ulsosocial.com/wp-content/uploads/2012/02/1040194_590273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247" y="5592644"/>
            <a:ext cx="1462997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59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klubmama.ru/uploads/posts/2022-09/1662804356_19-klubmama-ru-p-applikatsiya-mostik-foto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161" y="1191719"/>
            <a:ext cx="8150514" cy="4400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mg.razrisyika.ru/kart/130/1200/518876-tanki-dlya-detey-s-glazami-3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223855"/>
            <a:ext cx="4519707" cy="309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ulsosocial.com/wp-content/uploads/2012/02/1040194_590273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247" y="5592644"/>
            <a:ext cx="1462997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79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31066"/>
            <a:ext cx="10776396" cy="120670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Constantia" panose="02030602050306030303" pitchFamily="18" charset="0"/>
              </a:rPr>
              <a:t>Цель</a:t>
            </a:r>
            <a:r>
              <a:rPr lang="ru-RU" sz="1800" dirty="0">
                <a:solidFill>
                  <a:schemeClr val="tx1"/>
                </a:solidFill>
                <a:latin typeface="Constantia" panose="02030602050306030303" pitchFamily="18" charset="0"/>
              </a:rPr>
              <a:t>:  Развивать связную речь и обогащать у детей словарный запас по теме «Защитники отечества»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1" y="1540398"/>
            <a:ext cx="10391931" cy="413040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latin typeface="Constantia" panose="02030602050306030303" pitchFamily="18" charset="0"/>
              </a:rPr>
              <a:t>ЗАДАЧИ:</a:t>
            </a:r>
            <a:r>
              <a:rPr lang="ru-RU" sz="1600" b="1" dirty="0">
                <a:latin typeface="Constantia" panose="02030602050306030303" pitchFamily="18" charset="0"/>
              </a:rPr>
              <a:t> </a:t>
            </a:r>
            <a:r>
              <a:rPr lang="ru-RU" sz="1600" b="1" i="1" u="sng" dirty="0">
                <a:latin typeface="Constantia" panose="02030602050306030303" pitchFamily="18" charset="0"/>
              </a:rPr>
              <a:t>Коррекционно-образовательные: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latin typeface="Constantia" panose="02030602050306030303" pitchFamily="18" charset="0"/>
              </a:rPr>
              <a:t>Формировать представления детей  о российской армии, их представления о родах войск.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latin typeface="Constantia" panose="02030602050306030303" pitchFamily="18" charset="0"/>
              </a:rPr>
              <a:t>Совершенствовать грамматический строй речи: упражнять детей отвечать на вопрос грамматически правильной фразой.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latin typeface="Constantia" panose="02030602050306030303" pitchFamily="18" charset="0"/>
              </a:rPr>
              <a:t>Активизировать словарь: ракетчики, танкисты, пограничники, пехотинцы, моряки, летчики.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i="1" u="sng" dirty="0">
                <a:latin typeface="Constantia" panose="02030602050306030303" pitchFamily="18" charset="0"/>
              </a:rPr>
              <a:t>РАЗВИВАЮЩИЕ: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latin typeface="Constantia" panose="02030602050306030303" pitchFamily="18" charset="0"/>
              </a:rPr>
              <a:t>Развивать зрительное, слуховое внимание, память, мышление. Мелкую моторику рук.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i="1" u="sng" dirty="0">
                <a:latin typeface="Constantia" panose="02030602050306030303" pitchFamily="18" charset="0"/>
              </a:rPr>
              <a:t>Воспитательные: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latin typeface="Constantia" panose="02030602050306030303" pitchFamily="18" charset="0"/>
              </a:rPr>
              <a:t>Воспитывать патриотические чувства, уважение и доброе отношение к военным.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latin typeface="Constantia" panose="02030602050306030303" pitchFamily="18" charset="0"/>
              </a:rPr>
              <a:t>Воспитывать у детей чувство (долга)- защищать Родину, охранять ее спокойствие и безопасность.</a:t>
            </a:r>
          </a:p>
        </p:txBody>
      </p:sp>
    </p:spTree>
    <p:extLst>
      <p:ext uri="{BB962C8B-B14F-4D97-AF65-F5344CB8AC3E}">
        <p14:creationId xmlns:p14="http://schemas.microsoft.com/office/powerpoint/2010/main" val="311369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"/>
            <a:ext cx="10301989" cy="1109272"/>
          </a:xfrm>
        </p:spPr>
        <p:txBody>
          <a:bodyPr/>
          <a:lstStyle/>
          <a:p>
            <a:pPr algn="ctr"/>
            <a:r>
              <a:rPr lang="ru-RU" dirty="0"/>
              <a:t>Танк </a:t>
            </a:r>
            <a:r>
              <a:rPr lang="ru-RU" u="sng" dirty="0"/>
              <a:t>заехал на </a:t>
            </a:r>
            <a:r>
              <a:rPr lang="ru-RU" dirty="0"/>
              <a:t>мост</a:t>
            </a:r>
          </a:p>
        </p:txBody>
      </p:sp>
      <p:pic>
        <p:nvPicPr>
          <p:cNvPr id="10" name="Picture 2" descr="http://klubmama.ru/uploads/posts/2022-09/1662804356_19-klubmama-ru-p-applikatsiya-mostik-foto-2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93" y="143695"/>
            <a:ext cx="9250693" cy="4994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img.razrisyika.ru/kart/130/1200/518876-tanki-dlya-detey-s-glazami-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042" y="722986"/>
            <a:ext cx="3205840" cy="219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pulsosocial.com/wp-content/uploads/2012/02/1040194_590273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62" y="5575074"/>
            <a:ext cx="1462997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4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klubmama.ru/uploads/posts/2022-09/1662804356_19-klubmama-ru-p-applikatsiya-mostik-foto-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5"/>
          <a:stretch/>
        </p:blipFill>
        <p:spPr bwMode="auto">
          <a:xfrm>
            <a:off x="0" y="491053"/>
            <a:ext cx="8395482" cy="5241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mg.razrisyika.ru/kart/130/1200/518876-tanki-dlya-detey-s-glazami-3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261" y="1761100"/>
            <a:ext cx="3602997" cy="24680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ulsosocial.com/wp-content/uploads/2012/02/1040194_590273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092" y="5554025"/>
            <a:ext cx="1462997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9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49250" y="6220494"/>
            <a:ext cx="9285668" cy="6439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 descr="https://avatars.dzeninfra.ru/get-zen_doc/3415797/pub_6028adc4241d462d44d6d17d_6028b142331cb7635272d126/scale_1200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841" y="1"/>
            <a:ext cx="8860662" cy="6645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grizly.club/uploads/posts/2023-01/1673409941_grizly-club-p-trafareti-salyuta-tsvetnogo-dlya-virezaniy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65" y="4711184"/>
            <a:ext cx="1893640" cy="214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grizly.club/uploads/posts/2023-01/1673409941_grizly-club-p-trafareti-salyuta-tsvetnogo-dlya-virezaniy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127" y="-89647"/>
            <a:ext cx="1989873" cy="225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22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BDAB3F-833C-4586-8840-8494A5AD8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859666"/>
          </a:xfrm>
        </p:spPr>
        <p:txBody>
          <a:bodyPr/>
          <a:lstStyle/>
          <a:p>
            <a:pPr algn="ctr"/>
            <a:r>
              <a:rPr lang="ru-RU" kern="100" dirty="0" smtClean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ИГРЫ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ECA283-F0F8-48F3-A77C-8090A9ACA9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45466"/>
            <a:ext cx="10396883" cy="3829120"/>
          </a:xfrm>
        </p:spPr>
        <p:txBody>
          <a:bodyPr/>
          <a:lstStyle/>
          <a:p>
            <a:r>
              <a:rPr lang="ru-RU" kern="1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kern="100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10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kern="100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1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 использованием «Интерактивной игры» показали, что знания воспитанников по данной теме стали более глубокими: </a:t>
            </a:r>
          </a:p>
          <a:p>
            <a:pPr marL="457200" indent="-457200">
              <a:buFont typeface="+mj-lt"/>
              <a:buAutoNum type="arabicPeriod"/>
            </a:pPr>
            <a:r>
              <a:rPr lang="ru-RU" kern="1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дети больше узнали о Российской армии; о родах войск; о людях военных </a:t>
            </a:r>
            <a:r>
              <a:rPr lang="ru-RU" kern="100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профессий, о военной технике.</a:t>
            </a:r>
          </a:p>
          <a:p>
            <a:pPr marL="457200" indent="-457200">
              <a:buFont typeface="+mj-lt"/>
              <a:buAutoNum type="arabicPeriod"/>
            </a:pPr>
            <a:r>
              <a:rPr lang="ru-RU" kern="100" dirty="0" smtClean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Активизировали и расширили словарь по данной теме.</a:t>
            </a:r>
          </a:p>
          <a:p>
            <a:pPr marL="457200" indent="-457200">
              <a:buFont typeface="+mj-lt"/>
              <a:buAutoNum type="arabicPeriod"/>
            </a:pPr>
            <a:r>
              <a:rPr lang="ru-RU" kern="100" dirty="0" smtClean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Совершенствовали лексико-грамматический строй речи у детей.</a:t>
            </a:r>
          </a:p>
          <a:p>
            <a:pPr marL="457200" indent="-457200">
              <a:buFont typeface="+mj-lt"/>
              <a:buAutoNum type="arabicPeriod"/>
            </a:pPr>
            <a:r>
              <a:rPr lang="ru-RU" kern="100" dirty="0" smtClean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Воспитали уважение к защитникам отечества.</a:t>
            </a:r>
            <a:endParaRPr lang="ru-RU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https://pulsosocial.com/wp-content/uploads/2012/02/1040194_590273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092" y="5554025"/>
            <a:ext cx="1462997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2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opranoclub.ru/images/s-dnem-zashhitnika-otechestva-80-otkrytok-na-23-fevralya/file23695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0"/>
            <a:ext cx="8940857" cy="6824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avatars.mds.yandex.net/i?id=bc4b6a9ca44d92220ac05cdeec4293e7a598ecb2-1246076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446986" cy="545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bc4b6a9ca44d92220ac05cdeec4293e7a598ecb2-1246076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25" y="0"/>
            <a:ext cx="2390775" cy="545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i?id=b19d7d2543ec3db2e0db2b08abe3a6c5d057e4a3-12202401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40" y="5417999"/>
            <a:ext cx="143999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avatars.mds.yandex.net/i?id=b19d7d2543ec3db2e0db2b08abe3a6c5d057e4a3-12202401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097" y="5209655"/>
            <a:ext cx="1784904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avatars.mds.yandex.net/i?id=b19d7d2543ec3db2e0db2b08abe3a6c5d057e4a3-12202401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4754"/>
            <a:ext cx="143999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84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3452" y="534429"/>
            <a:ext cx="3160211" cy="33742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772732"/>
            <a:ext cx="11021096" cy="5589431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Arial Black" panose="020B0A04020102020204" pitchFamily="34" charset="0"/>
              </a:rPr>
              <a:t>Дорогие </a:t>
            </a:r>
            <a:r>
              <a:rPr lang="ru-RU" sz="2400" dirty="0">
                <a:latin typeface="Arial Black" panose="020B0A04020102020204" pitchFamily="34" charset="0"/>
              </a:rPr>
              <a:t>ребята!</a:t>
            </a:r>
          </a:p>
          <a:p>
            <a:pPr marL="0" indent="0" algn="ctr">
              <a:buNone/>
            </a:pPr>
            <a:r>
              <a:rPr lang="ru-RU" dirty="0">
                <a:latin typeface="Arial Black" panose="020B0A04020102020204" pitchFamily="34" charset="0"/>
              </a:rPr>
              <a:t>Пишут вам солдаты защитники Отечества. </a:t>
            </a:r>
            <a:endParaRPr lang="ru-RU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Arial Black" panose="020B0A04020102020204" pitchFamily="34" charset="0"/>
              </a:rPr>
              <a:t>Мы узнали что в вашей группе много мальчиков – растут будущие защитники отечества.</a:t>
            </a:r>
          </a:p>
          <a:p>
            <a:pPr marL="0" indent="0" algn="ctr">
              <a:buNone/>
            </a:pPr>
            <a:r>
              <a:rPr lang="ru-RU" dirty="0" smtClean="0">
                <a:latin typeface="Arial Black" panose="020B0A04020102020204" pitchFamily="34" charset="0"/>
              </a:rPr>
              <a:t>Чтобы </a:t>
            </a:r>
            <a:r>
              <a:rPr lang="ru-RU" dirty="0">
                <a:latin typeface="Arial Black" panose="020B0A04020102020204" pitchFamily="34" charset="0"/>
              </a:rPr>
              <a:t>вы узнали о нашей службе, мы прислали вам </a:t>
            </a:r>
            <a:r>
              <a:rPr lang="ru-RU" dirty="0" smtClean="0">
                <a:latin typeface="Arial Black" panose="020B0A04020102020204" pitchFamily="34" charset="0"/>
              </a:rPr>
              <a:t>фотографии и посылку</a:t>
            </a:r>
            <a:endParaRPr lang="ru-RU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Arial Black" panose="020B0A04020102020204" pitchFamily="34" charset="0"/>
              </a:rPr>
              <a:t>но </a:t>
            </a:r>
            <a:r>
              <a:rPr lang="ru-RU" dirty="0">
                <a:latin typeface="Arial Black" panose="020B0A04020102020204" pitchFamily="34" charset="0"/>
              </a:rPr>
              <a:t>чтобы 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открыть </a:t>
            </a:r>
            <a:r>
              <a:rPr lang="ru-RU" dirty="0" smtClean="0">
                <a:latin typeface="Arial Black" panose="020B0A04020102020204" pitchFamily="34" charset="0"/>
              </a:rPr>
              <a:t>посылку вам </a:t>
            </a:r>
            <a:r>
              <a:rPr lang="ru-RU" dirty="0">
                <a:latin typeface="Arial Black" panose="020B0A04020102020204" pitchFamily="34" charset="0"/>
              </a:rPr>
              <a:t>нужно </a:t>
            </a:r>
            <a:r>
              <a:rPr lang="ru-RU" dirty="0" smtClean="0">
                <a:latin typeface="Arial Black" panose="020B0A04020102020204" pitchFamily="34" charset="0"/>
              </a:rPr>
              <a:t>ребята выполнить задания</a:t>
            </a:r>
            <a:r>
              <a:rPr lang="ru-RU" dirty="0">
                <a:latin typeface="Arial Black" panose="020B0A040201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ru-RU" dirty="0">
                <a:latin typeface="Arial Black" panose="020B0A04020102020204" pitchFamily="34" charset="0"/>
              </a:rPr>
              <a:t> </a:t>
            </a:r>
            <a:r>
              <a:rPr lang="ru-RU" dirty="0" smtClean="0">
                <a:latin typeface="Arial Black" panose="020B0A04020102020204" pitchFamily="34" charset="0"/>
              </a:rPr>
              <a:t>ЖЕЛАЕМ УДАЧИ!</a:t>
            </a:r>
            <a:endParaRPr lang="ru-RU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s://cdn.culture.ru/images/7a45748a-8bdc-5104-98c9-f5d95ee6d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52" y="0"/>
            <a:ext cx="3961508" cy="22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5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087" y="1"/>
            <a:ext cx="10477169" cy="106894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03F08"/>
                </a:solidFill>
              </a:rPr>
              <a:t>1. Д/И </a:t>
            </a:r>
            <a:r>
              <a:rPr lang="ru-RU" sz="4000" b="1" dirty="0">
                <a:solidFill>
                  <a:srgbClr val="F03F08"/>
                </a:solidFill>
              </a:rPr>
              <a:t>«Кто служит в Армии?»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674254"/>
            <a:ext cx="10396883" cy="3700331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9195" y="889843"/>
            <a:ext cx="1055745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onstantia" panose="02030602050306030303" pitchFamily="18" charset="0"/>
              </a:rPr>
              <a:t>Цель:</a:t>
            </a:r>
            <a:r>
              <a:rPr lang="ru-RU" dirty="0">
                <a:latin typeface="Constantia" panose="02030602050306030303" pitchFamily="18" charset="0"/>
              </a:rPr>
              <a:t> </a:t>
            </a:r>
            <a:r>
              <a:rPr lang="ru-RU" i="1" dirty="0">
                <a:latin typeface="Constantia" panose="02030602050306030303" pitchFamily="18" charset="0"/>
              </a:rPr>
              <a:t>Создать условия для пробуждения диалогической речи,  речевой  активности ребенка, Совершенствовать грамматический строй речи, закрепить умение правильно строить предложение, отвечать полным ответом.</a:t>
            </a:r>
          </a:p>
          <a:p>
            <a:pPr algn="ctr"/>
            <a:r>
              <a:rPr lang="ru-RU" dirty="0">
                <a:latin typeface="Constantia" panose="02030602050306030303" pitchFamily="18" charset="0"/>
              </a:rPr>
              <a:t>Воспитатель задает вопросы детям. Дети отвечают полным предложением.</a:t>
            </a:r>
          </a:p>
          <a:p>
            <a:pPr algn="ctr"/>
            <a:r>
              <a:rPr lang="ru-RU" dirty="0">
                <a:latin typeface="Constantia" panose="02030602050306030303" pitchFamily="18" charset="0"/>
              </a:rPr>
              <a:t>На ответы детей открываются слайды с картинами военных войск</a:t>
            </a:r>
          </a:p>
          <a:p>
            <a:r>
              <a:rPr lang="ru-RU" dirty="0">
                <a:latin typeface="Constantia" panose="02030602050306030303" pitchFamily="18" charset="0"/>
              </a:rPr>
              <a:t>- </a:t>
            </a:r>
            <a:r>
              <a:rPr lang="ru-RU" b="1" dirty="0">
                <a:latin typeface="Constantia" panose="02030602050306030303" pitchFamily="18" charset="0"/>
              </a:rPr>
              <a:t>Кто в ракетных войсках служат? </a:t>
            </a:r>
          </a:p>
          <a:p>
            <a:r>
              <a:rPr lang="ru-RU" i="1" dirty="0">
                <a:latin typeface="Constantia" panose="02030602050306030303" pitchFamily="18" charset="0"/>
              </a:rPr>
              <a:t>Дети: </a:t>
            </a:r>
            <a:r>
              <a:rPr lang="ru-RU" dirty="0">
                <a:latin typeface="Constantia" panose="02030602050306030303" pitchFamily="18" charset="0"/>
              </a:rPr>
              <a:t>В ракетных войсках служат </a:t>
            </a:r>
            <a:r>
              <a:rPr lang="ru-RU" b="1" dirty="0">
                <a:latin typeface="Constantia" panose="02030602050306030303" pitchFamily="18" charset="0"/>
              </a:rPr>
              <a:t>ракетчики. </a:t>
            </a:r>
            <a:r>
              <a:rPr lang="ru-RU" dirty="0">
                <a:latin typeface="Constantia" panose="02030602050306030303" pitchFamily="18" charset="0"/>
              </a:rPr>
              <a:t> </a:t>
            </a:r>
            <a:r>
              <a:rPr lang="ru-RU" b="1" u="sng" dirty="0">
                <a:latin typeface="Constantia" panose="02030602050306030303" pitchFamily="18" charset="0"/>
              </a:rPr>
              <a:t>Слайд </a:t>
            </a:r>
            <a:r>
              <a:rPr lang="ru-RU" b="1" u="sng" dirty="0" smtClean="0">
                <a:latin typeface="Constantia" panose="02030602050306030303" pitchFamily="18" charset="0"/>
              </a:rPr>
              <a:t>6</a:t>
            </a:r>
            <a:endParaRPr lang="ru-RU" b="1" u="sng" dirty="0">
              <a:latin typeface="Constantia" panose="02030602050306030303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latin typeface="Constantia" panose="02030602050306030303" pitchFamily="18" charset="0"/>
              </a:rPr>
              <a:t>Кто служит в танковых войсках?</a:t>
            </a:r>
          </a:p>
          <a:p>
            <a:r>
              <a:rPr lang="ru-RU" i="1" dirty="0">
                <a:latin typeface="Constantia" panose="02030602050306030303" pitchFamily="18" charset="0"/>
              </a:rPr>
              <a:t>Дети: </a:t>
            </a:r>
            <a:r>
              <a:rPr lang="ru-RU" dirty="0">
                <a:latin typeface="Constantia" panose="02030602050306030303" pitchFamily="18" charset="0"/>
              </a:rPr>
              <a:t>В танковых войсках служат </a:t>
            </a:r>
            <a:r>
              <a:rPr lang="ru-RU" b="1" dirty="0">
                <a:latin typeface="Constantia" panose="02030602050306030303" pitchFamily="18" charset="0"/>
              </a:rPr>
              <a:t>танкисты</a:t>
            </a:r>
            <a:r>
              <a:rPr lang="ru-RU" dirty="0">
                <a:latin typeface="Constantia" panose="02030602050306030303" pitchFamily="18" charset="0"/>
              </a:rPr>
              <a:t>  </a:t>
            </a:r>
            <a:r>
              <a:rPr lang="ru-RU" b="1" u="sng" dirty="0">
                <a:latin typeface="Constantia" panose="02030602050306030303" pitchFamily="18" charset="0"/>
              </a:rPr>
              <a:t>Слайд </a:t>
            </a:r>
            <a:r>
              <a:rPr lang="ru-RU" b="1" u="sng" dirty="0" smtClean="0">
                <a:latin typeface="Constantia" panose="02030602050306030303" pitchFamily="18" charset="0"/>
              </a:rPr>
              <a:t>7</a:t>
            </a:r>
            <a:endParaRPr lang="ru-RU" b="1" u="sng" dirty="0">
              <a:latin typeface="Constantia" panose="02030602050306030303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Constantia" panose="02030602050306030303" pitchFamily="18" charset="0"/>
              </a:rPr>
              <a:t>Кто служит в пехотных войсках?</a:t>
            </a:r>
          </a:p>
          <a:p>
            <a:r>
              <a:rPr lang="ru-RU" i="1" dirty="0">
                <a:latin typeface="Constantia" panose="02030602050306030303" pitchFamily="18" charset="0"/>
              </a:rPr>
              <a:t>Дети: </a:t>
            </a:r>
            <a:r>
              <a:rPr lang="ru-RU" dirty="0">
                <a:latin typeface="Constantia" panose="02030602050306030303" pitchFamily="18" charset="0"/>
              </a:rPr>
              <a:t>В пехотных войсках служат пехотинцы.  </a:t>
            </a:r>
            <a:r>
              <a:rPr lang="ru-RU" b="1" u="sng" dirty="0">
                <a:latin typeface="Constantia" panose="02030602050306030303" pitchFamily="18" charset="0"/>
              </a:rPr>
              <a:t>Слайд </a:t>
            </a:r>
            <a:r>
              <a:rPr lang="ru-RU" b="1" u="sng" dirty="0" smtClean="0">
                <a:latin typeface="Constantia" panose="02030602050306030303" pitchFamily="18" charset="0"/>
              </a:rPr>
              <a:t>8</a:t>
            </a:r>
            <a:endParaRPr lang="ru-RU" b="1" u="sng" dirty="0">
              <a:latin typeface="Constantia" panose="02030602050306030303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Constantia" panose="02030602050306030303" pitchFamily="18" charset="0"/>
              </a:rPr>
              <a:t>Кто несет службу в море?</a:t>
            </a:r>
          </a:p>
          <a:p>
            <a:r>
              <a:rPr lang="ru-RU" i="1" dirty="0">
                <a:latin typeface="Constantia" panose="02030602050306030303" pitchFamily="18" charset="0"/>
              </a:rPr>
              <a:t>Дети: </a:t>
            </a:r>
            <a:r>
              <a:rPr lang="ru-RU" dirty="0">
                <a:latin typeface="Constantia" panose="02030602050306030303" pitchFamily="18" charset="0"/>
              </a:rPr>
              <a:t>В море несут службу моряки.  </a:t>
            </a:r>
            <a:r>
              <a:rPr lang="ru-RU" b="1" u="sng" dirty="0">
                <a:latin typeface="Constantia" panose="02030602050306030303" pitchFamily="18" charset="0"/>
              </a:rPr>
              <a:t>Слайд </a:t>
            </a:r>
            <a:r>
              <a:rPr lang="ru-RU" b="1" u="sng" dirty="0" smtClean="0">
                <a:latin typeface="Constantia" panose="02030602050306030303" pitchFamily="18" charset="0"/>
              </a:rPr>
              <a:t>9</a:t>
            </a:r>
            <a:endParaRPr lang="ru-RU" b="1" u="sng" dirty="0">
              <a:latin typeface="Constantia" panose="02030602050306030303" pitchFamily="18" charset="0"/>
            </a:endParaRPr>
          </a:p>
          <a:p>
            <a:r>
              <a:rPr lang="ru-RU" dirty="0">
                <a:latin typeface="Constantia" panose="02030602050306030303" pitchFamily="18" charset="0"/>
              </a:rPr>
              <a:t>- Кто охраняет нашу Родину в небе? </a:t>
            </a:r>
          </a:p>
          <a:p>
            <a:r>
              <a:rPr lang="ru-RU" i="1" dirty="0">
                <a:latin typeface="Constantia" panose="02030602050306030303" pitchFamily="18" charset="0"/>
              </a:rPr>
              <a:t>Дети: </a:t>
            </a:r>
            <a:r>
              <a:rPr lang="ru-RU" dirty="0">
                <a:latin typeface="Constantia" panose="02030602050306030303" pitchFamily="18" charset="0"/>
              </a:rPr>
              <a:t>В небе нашу Родину охраняют летчики. </a:t>
            </a:r>
            <a:r>
              <a:rPr lang="ru-RU" b="1" u="sng" dirty="0">
                <a:latin typeface="Constantia" panose="02030602050306030303" pitchFamily="18" charset="0"/>
              </a:rPr>
              <a:t>Слайд </a:t>
            </a:r>
            <a:r>
              <a:rPr lang="ru-RU" b="1" u="sng" dirty="0" smtClean="0">
                <a:latin typeface="Constantia" panose="02030602050306030303" pitchFamily="18" charset="0"/>
              </a:rPr>
              <a:t>10</a:t>
            </a:r>
            <a:endParaRPr lang="ru-RU" b="1" u="sng" dirty="0">
              <a:latin typeface="Constantia" panose="02030602050306030303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Constantia" panose="02030602050306030303" pitchFamily="18" charset="0"/>
              </a:rPr>
              <a:t>Кто охраняет нашу Родину на границе?</a:t>
            </a:r>
          </a:p>
          <a:p>
            <a:r>
              <a:rPr lang="ru-RU" i="1" dirty="0">
                <a:latin typeface="Constantia" panose="02030602050306030303" pitchFamily="18" charset="0"/>
              </a:rPr>
              <a:t>Дети: </a:t>
            </a:r>
            <a:r>
              <a:rPr lang="ru-RU" dirty="0">
                <a:latin typeface="Constantia" panose="02030602050306030303" pitchFamily="18" charset="0"/>
              </a:rPr>
              <a:t>На границе охраняют нашу Родину пограничники. </a:t>
            </a:r>
            <a:r>
              <a:rPr lang="ru-RU" b="1" u="sng" dirty="0">
                <a:latin typeface="Constantia" panose="02030602050306030303" pitchFamily="18" charset="0"/>
              </a:rPr>
              <a:t>Слайд </a:t>
            </a:r>
            <a:r>
              <a:rPr lang="ru-RU" b="1" u="sng" dirty="0" smtClean="0">
                <a:latin typeface="Constantia" panose="02030602050306030303" pitchFamily="18" charset="0"/>
              </a:rPr>
              <a:t>11</a:t>
            </a:r>
            <a:endParaRPr lang="ru-RU" b="1" u="sng" dirty="0">
              <a:latin typeface="Constantia" panose="02030602050306030303" pitchFamily="18" charset="0"/>
            </a:endParaRPr>
          </a:p>
          <a:p>
            <a:pPr marL="285750" indent="-285750">
              <a:buFontTx/>
              <a:buChar char="-"/>
            </a:pPr>
            <a:endParaRPr lang="ru-RU" dirty="0">
              <a:latin typeface="Constantia" panose="02030602050306030303" pitchFamily="18" charset="0"/>
            </a:endParaRPr>
          </a:p>
        </p:txBody>
      </p:sp>
      <p:pic>
        <p:nvPicPr>
          <p:cNvPr id="5" name="Picture 2" descr="https://pulsosocial.com/wp-content/uploads/2012/02/1040194_590273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63" y="5646645"/>
            <a:ext cx="1287437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87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518" y="466275"/>
            <a:ext cx="10480181" cy="97879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РАКЕТЧИКИ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1028" name="Picture 4" descr="https://fb.ru/misc/i/gallery/14901/383496.jpg?13986155900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00" y="1133341"/>
            <a:ext cx="5524572" cy="39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hareslide.ru/img/thumbs/fa99350ac41c5a1fce05d2086ce7a7d5-800x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66" y="1133341"/>
            <a:ext cx="5279999" cy="39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pulsosocial.com/wp-content/uploads/2012/02/1040194_590273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092" y="5347744"/>
            <a:ext cx="175559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55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288" y="67524"/>
            <a:ext cx="10261242" cy="139404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ТАНКИСТЫ</a:t>
            </a:r>
          </a:p>
        </p:txBody>
      </p:sp>
      <p:pic>
        <p:nvPicPr>
          <p:cNvPr id="4" name="Picture 2" descr="https://cf.ppt-online.org/files/slide/l/LMVmRuGKWBAgd0PjXNba4qth7xcFvylzEikC6T/slide-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68" y="1126721"/>
            <a:ext cx="5286891" cy="39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gas-kvas.com/grafic/uploads/posts/2023-10/1696540710_gas-kvas-com-p-kartinki-tankisti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38" y="1126721"/>
            <a:ext cx="6139534" cy="39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ulsosocial.com/wp-content/uploads/2012/02/1040194_590273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224" y="5360622"/>
            <a:ext cx="175559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"/>
            <a:ext cx="10394706" cy="141667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ПЕХОТИНЦЫ</a:t>
            </a:r>
          </a:p>
        </p:txBody>
      </p:sp>
      <p:pic>
        <p:nvPicPr>
          <p:cNvPr id="4" name="Picture 4" descr="https://vospitatel.online/storage/app/docs/924/820/000/92482/61bd260649cc014369393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15" y="1262994"/>
            <a:ext cx="5279999" cy="39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vatars.dzeninfra.ru/get-zen_doc/5364733/pub_635c0f918a7b1711524b3a29_635c16231bb54a78f326aa51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597" y="1262994"/>
            <a:ext cx="5945944" cy="39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ulsosocial.com/wp-content/uploads/2012/02/1040194_590273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615" y="5441987"/>
            <a:ext cx="1697077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06250"/>
            <a:ext cx="10396882" cy="1151965"/>
          </a:xfrm>
        </p:spPr>
        <p:txBody>
          <a:bodyPr/>
          <a:lstStyle/>
          <a:p>
            <a:pPr algn="ctr"/>
            <a:r>
              <a:rPr lang="ru-RU" dirty="0"/>
              <a:t>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МОРЯКИ</a:t>
            </a:r>
          </a:p>
        </p:txBody>
      </p:sp>
      <p:pic>
        <p:nvPicPr>
          <p:cNvPr id="6146" name="Picture 2" descr="https://shareslide.ru/img/thumbs/6d83e2e9a23e67ee8046cbc15d5fba20-800x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4" y="1258215"/>
            <a:ext cx="4943999" cy="370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mg.derwesten.de/img/incoming/crop10087382/903260442-w820-cv16_9-q85/e-imago-st-092317400067-624526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650" y="1238453"/>
            <a:ext cx="6211371" cy="349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ulsosocial.com/wp-content/uploads/2012/02/1040194_590273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134" y="5231834"/>
            <a:ext cx="1900215" cy="116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81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841</TotalTime>
  <Words>489</Words>
  <Application>Microsoft Office PowerPoint</Application>
  <PresentationFormat>Широкоэкранный</PresentationFormat>
  <Paragraphs>86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Constantia</vt:lpstr>
      <vt:lpstr>Impact</vt:lpstr>
      <vt:lpstr>Times New Roman</vt:lpstr>
      <vt:lpstr>Wingdings</vt:lpstr>
      <vt:lpstr>Главное мероприятие</vt:lpstr>
      <vt:lpstr>       МБ ДОУ «Детский САД №233» г. Новокузнецк    Интерактивная игра - презентация   по речевому развитию  игротека  «ЗАЩИТНИКИ ОТЕЧЕСТВА»  (формирование лексико-грамматического строя для детей старшего дошкольного возраста) </vt:lpstr>
      <vt:lpstr>Цель:  Развивать связную речь и обогащать у детей словарный запас по теме «Защитники отечества»</vt:lpstr>
      <vt:lpstr>Презентация PowerPoint</vt:lpstr>
      <vt:lpstr>Презентация PowerPoint</vt:lpstr>
      <vt:lpstr>1. Д/И «Кто служит в Армии?»</vt:lpstr>
      <vt:lpstr>РАКЕТЧИКИ</vt:lpstr>
      <vt:lpstr>ТАНКИСТЫ</vt:lpstr>
      <vt:lpstr>ПЕХОТИНЦЫ</vt:lpstr>
      <vt:lpstr>   МОРЯКИ</vt:lpstr>
      <vt:lpstr>ЛЕТЧИКИ</vt:lpstr>
      <vt:lpstr>  ПОГРАНИЧНИКИ </vt:lpstr>
      <vt:lpstr>2. Д/И «КТО ЗАМАСКИРОВАЛСЯ?»</vt:lpstr>
      <vt:lpstr>Презентация PowerPoint</vt:lpstr>
      <vt:lpstr>Презентация PowerPoint</vt:lpstr>
      <vt:lpstr>Презентация PowerPoint</vt:lpstr>
      <vt:lpstr>Презентация PowerPoint</vt:lpstr>
      <vt:lpstr>3. Д/И «УПРАВЛЯЕМ ТАНКОМ»</vt:lpstr>
      <vt:lpstr>Презентация PowerPoint</vt:lpstr>
      <vt:lpstr>Презентация PowerPoint</vt:lpstr>
      <vt:lpstr>Танк заехал на мост</vt:lpstr>
      <vt:lpstr>Презентация PowerPoint</vt:lpstr>
      <vt:lpstr>Презентация PowerPoint</vt:lpstr>
      <vt:lpstr>Результаты ИГРЫ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 ДОУ «Детский САД №233» г. Новокузнецк    Интерактивная игра  по речевому развитию  «ЗАЩИТНИКИ ОТЕЧЕСТВА»  (формирование лексико-грамматического строя для детей старшего дошкольного возраста</dc:title>
  <dc:creator>Asus</dc:creator>
  <cp:lastModifiedBy>Asus</cp:lastModifiedBy>
  <cp:revision>56</cp:revision>
  <dcterms:created xsi:type="dcterms:W3CDTF">2024-02-15T13:22:46Z</dcterms:created>
  <dcterms:modified xsi:type="dcterms:W3CDTF">2025-02-19T03:01:21Z</dcterms:modified>
</cp:coreProperties>
</file>