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1" r:id="rId3"/>
    <p:sldId id="262" r:id="rId4"/>
    <p:sldId id="263" r:id="rId5"/>
    <p:sldId id="264" r:id="rId6"/>
    <p:sldId id="286" r:id="rId7"/>
    <p:sldId id="274" r:id="rId8"/>
    <p:sldId id="289" r:id="rId9"/>
    <p:sldId id="270" r:id="rId10"/>
    <p:sldId id="285" r:id="rId11"/>
    <p:sldId id="288" r:id="rId12"/>
    <p:sldId id="269" r:id="rId13"/>
    <p:sldId id="287" r:id="rId14"/>
    <p:sldId id="276" r:id="rId15"/>
    <p:sldId id="273" r:id="rId16"/>
    <p:sldId id="277" r:id="rId17"/>
    <p:sldId id="283" r:id="rId18"/>
    <p:sldId id="266" r:id="rId19"/>
    <p:sldId id="272" r:id="rId20"/>
    <p:sldId id="284" r:id="rId21"/>
    <p:sldId id="291" r:id="rId22"/>
    <p:sldId id="290" r:id="rId23"/>
    <p:sldId id="281" r:id="rId24"/>
    <p:sldId id="26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41" d="100"/>
          <a:sy n="41" d="100"/>
        </p:scale>
        <p:origin x="-114" y="-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CD69F-BD9E-4847-9BC7-9C2F95C38E2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F3ED8-13F6-47C1-BCC7-9DAE950E7C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574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2637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919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9192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9192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Современные формы работы с родителями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6968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настоящее время родители вместе с детьми готовят  </a:t>
            </a:r>
            <a:r>
              <a:rPr lang="ru-RU" dirty="0" err="1" smtClean="0"/>
              <a:t>семейныме</a:t>
            </a:r>
            <a:r>
              <a:rPr lang="ru-RU" dirty="0" smtClean="0"/>
              <a:t> </a:t>
            </a:r>
            <a:r>
              <a:rPr lang="ru-RU" dirty="0" err="1" smtClean="0"/>
              <a:t>пректы</a:t>
            </a:r>
            <a:r>
              <a:rPr lang="ru-RU" baseline="0" dirty="0" smtClean="0"/>
              <a:t> по трудовому воспитанию «Маленькие помощники»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5470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5612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5612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3ED8-13F6-47C1-BCC7-9DAE950E7C8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5612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905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667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98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0059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6381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401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489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0395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487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1312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296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3C81D-2BBF-4A15-A43A-AE35B3EBFB9E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EB1CA-CCBA-47B8-8486-24413622E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391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1315841" y="2212079"/>
            <a:ext cx="9867163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«Нетрадиционные формы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с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                                                      по трудовому воспитанию детей дошкольного возраста»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653988" y="5573627"/>
            <a:ext cx="682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Егорова А.Ю.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0" y="446049"/>
            <a:ext cx="89915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Муниципальное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бюджетное дошкольное образовательное учреждение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«Детский сад №11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Россияночка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» города Нижнего Новгорода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MS Mincho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97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8891" y="756138"/>
            <a:ext cx="105859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интересной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нетрадиционной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формой в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родителями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использовалась :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«Педагогическая библиотека для родителей».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очень заинтересовала родителей и помогла повысить педагогическую компетенцию по проблеме трудового воспитания дошкольников в условиях семьи.</a:t>
            </a:r>
          </a:p>
          <a:p>
            <a:pPr algn="just">
              <a:spcAft>
                <a:spcPts val="75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Алексей\Desktop\Труд фото\0CAQwT8z_Q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08056" y="2805523"/>
            <a:ext cx="3826853" cy="2152605"/>
          </a:xfrm>
          <a:prstGeom prst="rect">
            <a:avLst/>
          </a:prstGeom>
          <a:noFill/>
        </p:spPr>
      </p:pic>
      <p:pic>
        <p:nvPicPr>
          <p:cNvPr id="3075" name="Picture 3" descr="C:\Users\Алексей\Desktop\Труд фото\C8qAvfXi9x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1" y="2760784"/>
            <a:ext cx="2292957" cy="3534508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1308081" y="3974123"/>
            <a:ext cx="45719" cy="5275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7" name="Picture 5" descr="C:\Users\Алексей\Desktop\Труд фото\SRhOxW8NMEw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76646" y="4244974"/>
            <a:ext cx="3229706" cy="21035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893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Работая по теме я много внимания уделяю вопросу формирования представлений у детей о людях разных профессий для этого разработала проект «Профессии в моей семье», в котором одна из приоритетных задач заключается в том, что бы дать детям знания и представления о людях разных профессий, об их труде и результатах деятельности. Научить ценить и уважать труд человека, возбудить интерес к трудовой деятельности человека определенной профессии. Очень важно с детского сада знакомить ребенка с профессиями, рассказывать о тех качествах характера, которые требует то или иное занятие. Часто дети выбирают те же профессии, которые имеют их родители. Так рождаются династии врачей, учителей, рабочих, ученых, артистов и др. Поэтому, основное направление в работе с детьми старшего дошкольного возраста ориентировано на: выявление на ранних ступенях развития способностей детей дошкольного возраста, к разным видам деятельности; обеспечение реализации интересов, способностей, склонностей дошкольников. Организую мастер – классы родителей, которые не только рассказывают о своих профессиях, но и привлекают детей в том или ином действии, так как информация подается в привлекательной форме, а наличие сюрпризного момента в виде продукта деятельности, ускоряет процесс запоминания содержания, делает его осмысленным и долговременным. Вот мама – швея. Она рассказала детям о своей профессии, о разных тканях, какие бывают швы, как шьют одежду. Удивительно было детям то, что кусок ткани в руках швеи превращался в предмет одежды, разноцветные нитки в руках увлеченного человека сшивают отдельные детали. А вот мама Варвары - она работает в цветочном магазине. И она рассказала детям о своей профессии, и научила детей правильно ухаживать за комнатными растениями. Все это решающее значение для воспитания у дошкольника ценностного отношения к труду взрослых, способствуют сближению между детьми и взрослыми, большему пониманию ребенком мира взрослых.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9862" y="756138"/>
            <a:ext cx="7614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лексей\Desktop\труд конс для род\WE0tztRFTS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1867543" y="1118382"/>
            <a:ext cx="3503459" cy="4818185"/>
          </a:xfrm>
          <a:prstGeom prst="rect">
            <a:avLst/>
          </a:prstGeom>
          <a:noFill/>
        </p:spPr>
      </p:pic>
      <p:pic>
        <p:nvPicPr>
          <p:cNvPr id="1027" name="Picture 3" descr="C:\Users\Алексей\Desktop\труд конс для род\SfECspoOnD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23892" y="3737829"/>
            <a:ext cx="3323492" cy="252229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45588" y="559582"/>
            <a:ext cx="107899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группе была организована выставка рисунков «ПРОФЕССИИ МОИХ РОДИТЕЛЕЙ», которая в последствии превратилась в альбом.  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5461" y="307517"/>
            <a:ext cx="107793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того чтобы познакомить детей с многообразием профессий использовались нетрадиционные наглядно-информационные  форм работы с родителями  как: «Встречи с интересными людьми»,  Альбом рисунков «Профессии моих родителей». Эта работа  расширила и обогатила знания детей о профессиях позволила, вызвать уважительное отношение к труду родителей.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это способствовало активному участию родителей в совместной деятельности с детьми.</a:t>
            </a:r>
          </a:p>
        </p:txBody>
      </p:sp>
      <p:pic>
        <p:nvPicPr>
          <p:cNvPr id="2050" name="Picture 2" descr="C:\Users\Алексей\Desktop\Труд фото\a9f5xEl-ql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69878" y="2656459"/>
            <a:ext cx="4636111" cy="2882695"/>
          </a:xfrm>
          <a:prstGeom prst="rect">
            <a:avLst/>
          </a:prstGeom>
          <a:noFill/>
        </p:spPr>
      </p:pic>
      <p:pic>
        <p:nvPicPr>
          <p:cNvPr id="2051" name="Picture 3" descr="C:\Users\Алексей\Desktop\Труд фото\J1OkAcdyGEU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7876" y="3059723"/>
            <a:ext cx="4519247" cy="300697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938" y="5445368"/>
            <a:ext cx="3024553" cy="9495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137032" y="5503985"/>
            <a:ext cx="2479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Милана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Афлабуновна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Учитель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739" y="5580184"/>
            <a:ext cx="3024553" cy="94956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29862" y="5679831"/>
            <a:ext cx="2672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Александровна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10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8553" y="404446"/>
            <a:ext cx="108672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7175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родителей и детей помогла пополнить предметно-пространственную среду группы. Родителями и детьми были изготовлены кормушки для птиц, различных макеты, были сшиты разнообразные куклы. Это также расширило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трудовой опыт  детей и уважение к труду взрослых.</a:t>
            </a:r>
          </a:p>
        </p:txBody>
      </p:sp>
      <p:pic>
        <p:nvPicPr>
          <p:cNvPr id="7" name="Picture 4" descr="C:\Users\Алексей\Desktop\родители\gyZ8TKBjxp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78970" y="2092700"/>
            <a:ext cx="2180492" cy="3305778"/>
          </a:xfrm>
          <a:prstGeom prst="rect">
            <a:avLst/>
          </a:prstGeom>
          <a:noFill/>
        </p:spPr>
      </p:pic>
      <p:pic>
        <p:nvPicPr>
          <p:cNvPr id="8" name="Picture 3" descr="C:\Users\Алексей\Desktop\родители\cKg6D-9R28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63308" y="2732422"/>
            <a:ext cx="2022231" cy="3598039"/>
          </a:xfrm>
          <a:prstGeom prst="rect">
            <a:avLst/>
          </a:prstGeom>
          <a:noFill/>
        </p:spPr>
      </p:pic>
      <p:pic>
        <p:nvPicPr>
          <p:cNvPr id="9" name="Picture 6" descr="C:\Users\Алексей\Desktop\родители\CGyJh5yMoG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36632" y="2269401"/>
            <a:ext cx="2321167" cy="3041153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7777" y="2315363"/>
            <a:ext cx="2240254" cy="398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8978" y="445773"/>
            <a:ext cx="103426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При участии родителей были изготовлены маркеры игрового пространства, которые позволили детям активнее играть в сюжетно-ролевые игры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легче принимали участие в сюжетно-ролевых играх, самостоятельно разворачивали сюжет игры, включались в игровой процесс, деятельность людей разных профессий. При необходимости находили предметы-заместители и использовали их в качестве атрибутов, изображающих инструментов и бытовой техники. Передавали в игре отношение взрослых к работе, оборудованию и инструментам, отражали характер взаимоотношений людей.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лексей\Desktop\Труд фото\4JU_RJmUoSk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92789" y="4624754"/>
            <a:ext cx="999173" cy="1600200"/>
          </a:xfrm>
          <a:prstGeom prst="rect">
            <a:avLst/>
          </a:prstGeom>
          <a:noFill/>
        </p:spPr>
      </p:pic>
      <p:pic>
        <p:nvPicPr>
          <p:cNvPr id="6147" name="Picture 3" descr="C:\Users\Алексей\Desktop\Труд фото\DQPHrbDkDC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9154" y="2743200"/>
            <a:ext cx="3221675" cy="3598131"/>
          </a:xfrm>
          <a:prstGeom prst="rect">
            <a:avLst/>
          </a:prstGeom>
          <a:noFill/>
        </p:spPr>
      </p:pic>
      <p:pic>
        <p:nvPicPr>
          <p:cNvPr id="6148" name="Picture 4" descr="C:\Users\Алексей\Desktop\Труд фото\CTH64ETBJs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32740" y="4730262"/>
            <a:ext cx="2532184" cy="1424354"/>
          </a:xfrm>
          <a:prstGeom prst="rect">
            <a:avLst/>
          </a:prstGeom>
          <a:noFill/>
        </p:spPr>
      </p:pic>
      <p:pic>
        <p:nvPicPr>
          <p:cNvPr id="6149" name="Picture 5" descr="C:\Users\Алексей\Desktop\Труд фото\jb9_8Eyb75s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993309" y="2690446"/>
            <a:ext cx="1793801" cy="3191607"/>
          </a:xfrm>
          <a:prstGeom prst="rect">
            <a:avLst/>
          </a:prstGeom>
          <a:noFill/>
        </p:spPr>
      </p:pic>
      <p:pic>
        <p:nvPicPr>
          <p:cNvPr id="3074" name="Picture 2" descr="C:\Users\Алексей\Desktop\Труд фото\pkvO7Z0jXdc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921501" y="2620108"/>
            <a:ext cx="1013235" cy="180279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009292" y="2760784"/>
            <a:ext cx="2733431" cy="184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808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1307" y="579863"/>
            <a:ext cx="99134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Необходимым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условием для осуществления трудовой деятельности детей является наличие в группе трудового инвентаря,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 в приобретении которого оказали родители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1308080" y="6101862"/>
            <a:ext cx="45719" cy="751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Алексей\Desktop\Труд фото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8238" y="3059723"/>
            <a:ext cx="1877810" cy="3341078"/>
          </a:xfrm>
          <a:prstGeom prst="rect">
            <a:avLst/>
          </a:prstGeom>
          <a:noFill/>
        </p:spPr>
      </p:pic>
      <p:pic>
        <p:nvPicPr>
          <p:cNvPr id="1027" name="Picture 3" descr="C:\Users\Алексей\Desktop\Труд фото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55818" y="2874596"/>
            <a:ext cx="1922558" cy="3420696"/>
          </a:xfrm>
          <a:prstGeom prst="rect">
            <a:avLst/>
          </a:prstGeom>
          <a:noFill/>
        </p:spPr>
      </p:pic>
      <p:pic>
        <p:nvPicPr>
          <p:cNvPr id="1028" name="Picture 4" descr="C:\Users\Алексей\Desktop\Труд фото\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391505" y="2015785"/>
            <a:ext cx="5251937" cy="440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7823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7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9005" y="298938"/>
            <a:ext cx="109633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одной из форм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родители группы «Ромашка» в январе совместно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педагогами 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приняли участие в трудовой акции  - «Снежный десант». И создали на своем прогулочном участке замечательный снежный город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Снежногорск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весной родители также совместно с детьми участвовали в субботнике по рыхлению 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раскидыванию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снега.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Коллективный труд, который видели дети содействовал их нравственно-трудовому воспитанию. У них появляется чувство радости и гордости, когда папа или мама помогали детскому саду, стимулировал желание активно трудиться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252546" y="5811897"/>
            <a:ext cx="71033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лексей\Desktop\Труд фото\_Y4dKQo1i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66899" y="3270738"/>
            <a:ext cx="3531779" cy="3004771"/>
          </a:xfrm>
          <a:prstGeom prst="rect">
            <a:avLst/>
          </a:prstGeom>
          <a:noFill/>
        </p:spPr>
      </p:pic>
      <p:pic>
        <p:nvPicPr>
          <p:cNvPr id="2051" name="Picture 3" descr="C:\Users\Алексей\Desktop\Труд фото\npDe_2cwq2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87510" y="3358660"/>
            <a:ext cx="2289517" cy="2848709"/>
          </a:xfrm>
          <a:prstGeom prst="rect">
            <a:avLst/>
          </a:prstGeom>
          <a:noFill/>
        </p:spPr>
      </p:pic>
      <p:pic>
        <p:nvPicPr>
          <p:cNvPr id="2052" name="Picture 4" descr="C:\Users\Алексей\Desktop\Труд фото\v2v6q7T9UkA (1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57305" y="3552092"/>
            <a:ext cx="2401310" cy="2927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28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5462" y="439615"/>
            <a:ext cx="103907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75"/>
              </a:spcBef>
              <a:spcAft>
                <a:spcPts val="375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Родители, вместе со своими детьми, являются активными участниками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различных конкурсов, акций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и  выставок «Осенние фантазии»,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«Безопасная дорога глазами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детей»,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«Новогодняя фантазия»,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«Покормим птиц зимой»,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«Подарок мамочке»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лексей\Desktop\Труд фото\AseRutG4GuQ.jpg"/>
          <p:cNvPicPr>
            <a:picLocks noChangeAspect="1" noChangeArrowheads="1"/>
          </p:cNvPicPr>
          <p:nvPr/>
        </p:nvPicPr>
        <p:blipFill>
          <a:blip r:embed="rId3" cstate="email"/>
          <a:srcRect t="-1031"/>
          <a:stretch>
            <a:fillRect/>
          </a:stretch>
        </p:blipFill>
        <p:spPr bwMode="auto">
          <a:xfrm>
            <a:off x="5636968" y="4272778"/>
            <a:ext cx="1906831" cy="2224127"/>
          </a:xfrm>
          <a:prstGeom prst="rect">
            <a:avLst/>
          </a:prstGeom>
          <a:noFill/>
        </p:spPr>
      </p:pic>
      <p:pic>
        <p:nvPicPr>
          <p:cNvPr id="1027" name="Picture 3" descr="C:\Users\Алексей\Desktop\Труд фото\mrjW9jZx6bk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83147" y="2145322"/>
            <a:ext cx="2050715" cy="2734286"/>
          </a:xfrm>
          <a:prstGeom prst="rect">
            <a:avLst/>
          </a:prstGeom>
          <a:noFill/>
        </p:spPr>
      </p:pic>
      <p:pic>
        <p:nvPicPr>
          <p:cNvPr id="1028" name="Picture 4" descr="C:\Users\Алексей\Desktop\Труд фото\SPTrl549Sz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96141" y="2248426"/>
            <a:ext cx="3106982" cy="2024635"/>
          </a:xfrm>
          <a:prstGeom prst="rect">
            <a:avLst/>
          </a:prstGeom>
          <a:noFill/>
        </p:spPr>
      </p:pic>
      <p:pic>
        <p:nvPicPr>
          <p:cNvPr id="1029" name="Picture 5" descr="C:\Users\Алексей\Desktop\Труд фото\jJGnIla4NVk.jpg"/>
          <p:cNvPicPr>
            <a:picLocks noChangeAspect="1" noChangeArrowheads="1"/>
          </p:cNvPicPr>
          <p:nvPr/>
        </p:nvPicPr>
        <p:blipFill>
          <a:blip r:embed="rId6" cstate="email"/>
          <a:srcRect r="-1384"/>
          <a:stretch>
            <a:fillRect/>
          </a:stretch>
        </p:blipFill>
        <p:spPr bwMode="auto">
          <a:xfrm>
            <a:off x="609113" y="2074984"/>
            <a:ext cx="1154260" cy="2013439"/>
          </a:xfrm>
          <a:prstGeom prst="rect">
            <a:avLst/>
          </a:prstGeom>
          <a:noFill/>
        </p:spPr>
      </p:pic>
      <p:pic>
        <p:nvPicPr>
          <p:cNvPr id="1030" name="Picture 6" descr="C:\Users\Алексей\Desktop\Труд фото\vUR0Rnwbu8U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677762" y="4167552"/>
            <a:ext cx="1176101" cy="2092569"/>
          </a:xfrm>
          <a:prstGeom prst="rect">
            <a:avLst/>
          </a:prstGeom>
          <a:noFill/>
        </p:spPr>
      </p:pic>
      <p:pic>
        <p:nvPicPr>
          <p:cNvPr id="1031" name="Picture 7" descr="C:\Users\Алексей\Desktop\Труд фото\LSVCA4QH1s4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79" y="3886200"/>
            <a:ext cx="2139509" cy="2584938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690447" y="4290645"/>
            <a:ext cx="2866291" cy="214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828799" y="2552451"/>
            <a:ext cx="2338755" cy="131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896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8554" y="580292"/>
            <a:ext cx="106914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7175"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Сильным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фактором трудового воспитания,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личный пример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взрослых, показ детям разнообразного труда и объяснение его значения.  Поэтому в группе была применена такая нетрадиционная формы работы с родителями как организация выставки «Моя мама рукодельница». 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9" name="Picture 7" descr="C:\Users\Алексей\Desktop\Труд фото\usbdChKkMXw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368" y="2637692"/>
            <a:ext cx="9144001" cy="3587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563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51" y="1825625"/>
            <a:ext cx="3076898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457201"/>
            <a:ext cx="1078137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досугов, праздников и экскурсий  становится формой работы с родителями нашей группы.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помогают в подготовке к утренникам, вместе с детьми изготавливают костюмы и атрибуты.</a:t>
            </a:r>
            <a:endParaRPr lang="ru-RU" sz="2400" dirty="0" smtClean="0">
              <a:solidFill>
                <a:srgbClr val="383838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Алексей\Desktop\Труд фото\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08892" y="1651906"/>
            <a:ext cx="3710353" cy="2093617"/>
          </a:xfrm>
          <a:prstGeom prst="rect">
            <a:avLst/>
          </a:prstGeom>
          <a:noFill/>
        </p:spPr>
      </p:pic>
      <p:pic>
        <p:nvPicPr>
          <p:cNvPr id="5124" name="Picture 4" descr="C:\Users\Алексей\Desktop\Труд фото\adPQM-UD1L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87028" y="4097214"/>
            <a:ext cx="3376248" cy="1899139"/>
          </a:xfrm>
          <a:prstGeom prst="rect">
            <a:avLst/>
          </a:prstGeom>
          <a:noFill/>
        </p:spPr>
      </p:pic>
      <p:pic>
        <p:nvPicPr>
          <p:cNvPr id="5125" name="Picture 5" descr="C:\Users\Алексей\Desktop\родители\dtYJFfN3Tvk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15120" y="4203418"/>
            <a:ext cx="3686542" cy="2073680"/>
          </a:xfrm>
          <a:prstGeom prst="rect">
            <a:avLst/>
          </a:prstGeom>
          <a:noFill/>
        </p:spPr>
      </p:pic>
      <p:pic>
        <p:nvPicPr>
          <p:cNvPr id="5126" name="Picture 6" descr="C:\Users\Алексей\Desktop\родители\4JOzOf51YaY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328138" y="1600199"/>
            <a:ext cx="2827647" cy="2022233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248506" y="3692770"/>
            <a:ext cx="2690446" cy="5451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Праздник 8марта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6044" y="3423140"/>
            <a:ext cx="2690446" cy="5451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библиотеку им. Дубинина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14045" y="6008078"/>
            <a:ext cx="2690446" cy="5451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в библиотеке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62952" y="5920155"/>
            <a:ext cx="3118340" cy="5451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по изготовлению Масленицы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411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1860332"/>
            <a:ext cx="7620000" cy="3242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" indent="265430" algn="r">
              <a:lnSpc>
                <a:spcPct val="106000"/>
              </a:lnSpc>
              <a:spcAft>
                <a:spcPts val="11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«Дайте детям радость труда!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Эту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радость ему несут успех, осознание своей умелости и значимости выполняемой работы, возможность доставлять радость другим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 А. Сухомлинский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12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8142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5801" y="535259"/>
            <a:ext cx="10779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детьми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оформили семейные стенгазеты  по труду детей  дома «Маленькие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представили их на родительском собрании «Семейная гостиная». Группе в се работы были объединены в общую стенгазету «Мамины помощники».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Алексей\Desktop\Труд фото\5fttviUjg3s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82816" y="2193147"/>
            <a:ext cx="4466491" cy="2185424"/>
          </a:xfrm>
          <a:prstGeom prst="rect">
            <a:avLst/>
          </a:prstGeom>
          <a:noFill/>
        </p:spPr>
      </p:pic>
      <p:pic>
        <p:nvPicPr>
          <p:cNvPr id="2050" name="Picture 2" descr="C:\Users\Алексей\Desktop\Труд фото\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3049" y="1923760"/>
            <a:ext cx="1986768" cy="3207433"/>
          </a:xfrm>
          <a:prstGeom prst="rect">
            <a:avLst/>
          </a:prstGeom>
          <a:noFill/>
        </p:spPr>
      </p:pic>
      <p:pic>
        <p:nvPicPr>
          <p:cNvPr id="2051" name="Picture 3" descr="C:\Users\Алексей\Desktop\Труд фото\4-FTE6Ja7-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51687" y="4536831"/>
            <a:ext cx="1345117" cy="2039815"/>
          </a:xfrm>
          <a:prstGeom prst="rect">
            <a:avLst/>
          </a:prstGeom>
          <a:noFill/>
        </p:spPr>
      </p:pic>
      <p:pic>
        <p:nvPicPr>
          <p:cNvPr id="2052" name="Picture 4" descr="C:\Users\Алексей\Desktop\Труд фото\3.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001000" y="1973138"/>
            <a:ext cx="1555393" cy="2468735"/>
          </a:xfrm>
          <a:prstGeom prst="rect">
            <a:avLst/>
          </a:prstGeom>
          <a:noFill/>
        </p:spPr>
      </p:pic>
      <p:pic>
        <p:nvPicPr>
          <p:cNvPr id="1026" name="Picture 2" descr="C:\Users\Алексей\Desktop\Труд фото\euYGte0mvro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273062" y="4590371"/>
            <a:ext cx="2831123" cy="1915692"/>
          </a:xfrm>
          <a:prstGeom prst="rect">
            <a:avLst/>
          </a:prstGeom>
          <a:noFill/>
        </p:spPr>
      </p:pic>
      <p:pic>
        <p:nvPicPr>
          <p:cNvPr id="1027" name="Picture 3" descr="C:\Users\Алексей\Desktop\Труд фото\TyaILi7NYE0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443649" y="4607170"/>
            <a:ext cx="1408494" cy="1846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44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28536" y="641810"/>
            <a:ext cx="6197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 ролики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лексей\Desktop\Труд фото\g8MW8mgxEcc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5110" y="3400865"/>
            <a:ext cx="2879274" cy="2884854"/>
          </a:xfrm>
          <a:prstGeom prst="rect">
            <a:avLst/>
          </a:prstGeom>
          <a:noFill/>
        </p:spPr>
      </p:pic>
      <p:pic>
        <p:nvPicPr>
          <p:cNvPr id="2051" name="Picture 3" descr="C:\Users\Алексей\Desktop\Труд фото\obQVsPDLHjw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54631" y="3468535"/>
            <a:ext cx="2870788" cy="2858360"/>
          </a:xfrm>
          <a:prstGeom prst="rect">
            <a:avLst/>
          </a:prstGeom>
          <a:noFill/>
        </p:spPr>
      </p:pic>
      <p:pic>
        <p:nvPicPr>
          <p:cNvPr id="2052" name="Picture 4" descr="C:\Users\Алексей\Desktop\Труд фото\KPVr97mFlcQ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9177525" y="439615"/>
            <a:ext cx="2443709" cy="2570871"/>
          </a:xfrm>
          <a:prstGeom prst="rect">
            <a:avLst/>
          </a:prstGeom>
          <a:noFill/>
        </p:spPr>
      </p:pic>
      <p:pic>
        <p:nvPicPr>
          <p:cNvPr id="2053" name="Picture 5" descr="C:\Users\Алексей\Desktop\Труд фото\8ErmVJ55Kwo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587969" y="3474720"/>
            <a:ext cx="2674271" cy="277485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6830" y="1431780"/>
            <a:ext cx="86985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приложения-месенжера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Viber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размещение консультаций,  обмен фото и видео роликами  с демонстрацией труда детей в детском саду и дома способствовало более тесному, плодотворному и оперативному взаимодействию с родителями.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69340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2370" y="589058"/>
            <a:ext cx="110958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родительского собрания в виде  «Семейной гостиной» позволило наглядно показать родителям трудовые навыки детей, подытожить проделанную работу,  и способствовало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благополучному сотрудничеству с родителями и детьми.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Дегустация выпечки и совместное чаепитие позволило родителям и детям поделиться опытом совместного труда при создании сладостей.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лексей\Desktop\Труд фото\umaBnHRjgyQ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48952" y="4578277"/>
            <a:ext cx="3284894" cy="1847753"/>
          </a:xfrm>
          <a:prstGeom prst="rect">
            <a:avLst/>
          </a:prstGeom>
          <a:noFill/>
        </p:spPr>
      </p:pic>
      <p:pic>
        <p:nvPicPr>
          <p:cNvPr id="1027" name="Picture 3" descr="C:\Users\Алексей\Desktop\Труд фото\WH-ot3vDw_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3531" y="4628272"/>
            <a:ext cx="3125934" cy="1758338"/>
          </a:xfrm>
          <a:prstGeom prst="rect">
            <a:avLst/>
          </a:prstGeom>
          <a:noFill/>
        </p:spPr>
      </p:pic>
      <p:pic>
        <p:nvPicPr>
          <p:cNvPr id="1028" name="Picture 4" descr="C:\Users\Алексей\Desktop\Труд фото\shIoWuMGOu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077606" y="2627142"/>
            <a:ext cx="4112179" cy="1916723"/>
          </a:xfrm>
          <a:prstGeom prst="rect">
            <a:avLst/>
          </a:prstGeom>
          <a:noFill/>
        </p:spPr>
      </p:pic>
      <p:pic>
        <p:nvPicPr>
          <p:cNvPr id="1029" name="Picture 5" descr="C:\Users\Алексей\Desktop\Труд фото\rj9h-tZph_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146389" y="2580151"/>
            <a:ext cx="2422354" cy="3229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69340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078" y="4825279"/>
            <a:ext cx="8739554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Трудовое воспитание детей осуществляется успешно только при условии совместной работы детского сада и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5890" y="1234440"/>
            <a:ext cx="8686800" cy="279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работы с родителями по трудовому воспитанию дает свои положительные результаты. Родители прислушиваются к советам воспитателей, изучают методические рекомендации, делятся тем, что у детей появилось желание и умение хорошо выполнять свои, пусть маленькие, но постоянные трудовые обязанности не только в детском саду, но и дома.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5321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46120" y="3244334"/>
            <a:ext cx="6197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9340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6441" y="578069"/>
            <a:ext cx="859746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7175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 трудового воспитания и его уровень не может происходить без тесного взаимодействия с родителями, семьёй.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данной взаимосвязи невозможно гармоничное развитие ребёнка, ведь оно происходит не только на основе физического, нравственного, умственного, эстетического, но и обязательно трудового воспитания. 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Сущность трудового воспитания заключается в приобщении дошкольников к доступной форме трудовой деятельности, а так же к положительному отношению к труду взрослых.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того чтобы ребёнок проявлял желание и активно включался в трудовую деятельность, важно привить ему трудовые навыки, умения и стремление трудиться самостоятельно.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6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7895" y="653564"/>
            <a:ext cx="8404815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7175">
              <a:lnSpc>
                <a:spcPts val="2160"/>
              </a:lnSpc>
              <a:spcAft>
                <a:spcPts val="0"/>
              </a:spcAft>
            </a:pPr>
            <a:endParaRPr lang="ru-RU" sz="2400" b="1" u="sng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активизировать родителей к совместной деятельности по вопросам трудового воспитания, установить взаимосвязь между семьёй каждого ребёнка, создать атмосферу взаимопонимания,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взаимоподдержки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lnSpc>
                <a:spcPts val="21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Обогатить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 родителей в вопросах трудового воспитания детей дошкольного возраста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Создать условия для благополучного сотрудничества с родителями.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lnSpc>
                <a:spcPts val="21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Вовлечение семьи в единое образовательное пространство.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7175">
              <a:lnSpc>
                <a:spcPts val="216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Настроить как детей, так и родителей на совместную плодотворную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581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29710" y="809297"/>
            <a:ext cx="9743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работы с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                                                 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трудовому воспитанию детей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2459" y="2297151"/>
            <a:ext cx="1717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84917" y="2001838"/>
            <a:ext cx="7370956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Традиционные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7356" y="2744788"/>
            <a:ext cx="1992445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600075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коллективные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38907" y="2695812"/>
            <a:ext cx="2398056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84272" y="2624507"/>
            <a:ext cx="3133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наглядно-информационные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92460" y="3244334"/>
            <a:ext cx="2564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992459" y="3532746"/>
            <a:ext cx="253697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конференции</a:t>
            </a:r>
            <a:endParaRPr lang="ru-RU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круглые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экскурсии по ДОУ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38906" y="4033351"/>
            <a:ext cx="3381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4638905" y="3554337"/>
            <a:ext cx="3178095" cy="2721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консультации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тематические консультации    (проводятся специалистами)</a:t>
            </a:r>
            <a:endParaRPr lang="ru-RU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заочные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консультации – ящик (конверт) для вопросов родителей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ts val="15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переписка с родителями, индивидуальные памятки.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020212" y="3579254"/>
            <a:ext cx="29420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родительские уголки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тематические выставки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стенды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ширмы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папки-передвижки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7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29710" y="509954"/>
            <a:ext cx="9743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работы с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                                                 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трудовому воспитанию детей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2459" y="2297151"/>
            <a:ext cx="1717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84917" y="1670538"/>
            <a:ext cx="7370956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Нетрадиционные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2321169"/>
            <a:ext cx="2356338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60007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Constantia" panose="02030602050306030303" pitchFamily="18" charset="0"/>
                <a:cs typeface="Aharoni" panose="02010803020104030203" pitchFamily="2" charset="-79"/>
              </a:rPr>
              <a:t>Информационно-аналитические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600075" algn="l"/>
              </a:tabLst>
            </a:pP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8322" y="2321169"/>
            <a:ext cx="2180494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6353" y="2286000"/>
            <a:ext cx="23387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аглядно-информационные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2460" y="2409092"/>
            <a:ext cx="2564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720969" y="3269389"/>
            <a:ext cx="1740877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Срезы;</a:t>
            </a:r>
          </a:p>
          <a:p>
            <a:pPr algn="just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Опросы;</a:t>
            </a:r>
          </a:p>
          <a:p>
            <a:pPr algn="just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Почтовый ящик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38906" y="4033351"/>
            <a:ext cx="3381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2778369" y="2813200"/>
            <a:ext cx="2743200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Семинары-практикумы,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брифинг,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педагогическая гостиная, 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консультаций в нетрадиционной   форме ,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устные педагогические журналы,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педагогическим содержанием,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педагогическая библиотека для  родителей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440615" y="3006969"/>
            <a:ext cx="16177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досуги: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Праздники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родителей и детей в выставках, играх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70277" y="2356338"/>
            <a:ext cx="2180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85338" y="3141785"/>
            <a:ext cx="25321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Информационные проспекты для родителей,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дней открытых дверей,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-Открытых просмотров занятий и других видов деятельности детей.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  газет,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мини-библиотек</a:t>
            </a:r>
          </a:p>
        </p:txBody>
      </p:sp>
    </p:spTree>
    <p:extLst>
      <p:ext uri="{BB962C8B-B14F-4D97-AF65-F5344CB8AC3E}">
        <p14:creationId xmlns="" xmlns:p14="http://schemas.microsoft.com/office/powerpoint/2010/main" val="16477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525783"/>
            <a:ext cx="912875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Одной из форм работы с родителями по трудовому воспитанию детей является проведение родительских собраний.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прошедшем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сентябре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родительском собрании родители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было проведено анкетирование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и опрос детей. Анкетирование показало, что не все дети дома  убирают игрушки, капризничают. Из наблюдений во время утреннего приема детей и ухода домой выявили, что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многие родители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одевают детей сами (не дают детям самостоятельности).  Опрос детей показал , что дети все любят трудиться  в игре, любят похвалу и награду. 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работе с родителями воспитатели группы «Ромашка» на ряду с традиционными  старались использовать нетрадиционные формы работы с родителями: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Алексей\Desktop\родители\6X4DBpR8ID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35769" y="3915585"/>
            <a:ext cx="4074501" cy="2414877"/>
          </a:xfrm>
          <a:prstGeom prst="rect">
            <a:avLst/>
          </a:prstGeom>
          <a:noFill/>
        </p:spPr>
      </p:pic>
      <p:pic>
        <p:nvPicPr>
          <p:cNvPr id="1029" name="Picture 5" descr="C:\Users\Алексей\Desktop\родители\hn4yG2tUreQ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61647" y="3815861"/>
            <a:ext cx="3640015" cy="2542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748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885" y="509954"/>
            <a:ext cx="10435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Нетрадиционные формы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с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                                                 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трудовому воспитанию детей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«Ромашка»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2459" y="2297151"/>
            <a:ext cx="1717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4784" y="1705707"/>
            <a:ext cx="1125415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600075" algn="l"/>
              </a:tabLst>
            </a:pPr>
            <a:r>
              <a:rPr lang="ru-RU" sz="2000" b="1" dirty="0" err="1" smtClean="0">
                <a:solidFill>
                  <a:srgbClr val="002060"/>
                </a:solidFill>
                <a:latin typeface="Constantia" panose="02030602050306030303" pitchFamily="18" charset="0"/>
                <a:cs typeface="Aharoni" panose="02010803020104030203" pitchFamily="2" charset="-79"/>
              </a:rPr>
              <a:t>Информационноаналитические</a:t>
            </a:r>
            <a:endParaRPr lang="ru-RU" sz="2000" b="1" dirty="0" smtClean="0">
              <a:solidFill>
                <a:srgbClr val="002060"/>
              </a:solidFill>
              <a:latin typeface="Constantia" panose="02030602050306030303" pitchFamily="18" charset="0"/>
              <a:cs typeface="Aharoni" panose="02010803020104030203" pitchFamily="2" charset="-79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600075" algn="l"/>
              </a:tabLst>
            </a:pP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0152" y="1705708"/>
            <a:ext cx="2264228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9970" y="1547446"/>
            <a:ext cx="26201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аглядно-информационные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2460" y="2409092"/>
            <a:ext cx="2564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09954" y="3849351"/>
            <a:ext cx="1283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Почтовый ящик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38906" y="4033351"/>
            <a:ext cx="3381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1793624" y="2624101"/>
            <a:ext cx="1846389" cy="2798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Семинары-практикумы    «Педагогическая гостиная», 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Консультации, презентации и видеоролики   с использованием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приложения-месенжера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Viber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педагогическая библиотека для  родителей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94231" y="2409092"/>
            <a:ext cx="34641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досуги: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«Семейная гостиная»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Посещение библиотеки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Праздники  с участием родителей «8 марта»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родителей и детей  в акции «Трудовой десант», «Почини книгу»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Субботнике  «Весну торопим»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выставках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Осеннии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фантазии, «Новогодняя сказка, «Подарок любимой мамочки»,  «Наши мамы - рукодельницы»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39354" y="1740877"/>
            <a:ext cx="2180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45523" y="2391508"/>
            <a:ext cx="293663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встреч с интересными людьми для детей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-создание видео роликов «Труд детей в детском саду», «День добрых дел»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 журнала «Наша жизнь в детском саду»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альбома рисунков (совместно с родителями) «Профессии наших родителей»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стенгазет.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7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215" y="580293"/>
            <a:ext cx="108497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75"/>
              </a:spcBef>
              <a:spcAft>
                <a:spcPts val="37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того, чтобы родители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нашей группы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непосредственными участниками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Был создан «Почтовый ящик». Эта нетрадиционная информационно-аналитическая форма работы с родителями позволила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обеспечить обратную связь между детским садом и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родителями.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сделано пояснение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 представленная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не замещает и не может заменить непосредственного общения, но служит хорошим поводом сделать его продуктивным, понятным и насыщенным.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Родительская почта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это только повод для дальнейшей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 средство обеспечения оперативной и адекватной обратной связи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 descr="C:\Users\Алексей\Desktop\Труд фото\oVm8c4xBQkw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3190" y="3569677"/>
            <a:ext cx="2342764" cy="2970772"/>
          </a:xfrm>
          <a:prstGeom prst="rect">
            <a:avLst/>
          </a:prstGeom>
          <a:noFill/>
        </p:spPr>
      </p:pic>
      <p:pic>
        <p:nvPicPr>
          <p:cNvPr id="4098" name="Picture 2" descr="C:\Users\Алексей\Desktop\Труд фото\rX2wBIn8zhY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12196" y="3499338"/>
            <a:ext cx="1566763" cy="2787650"/>
          </a:xfrm>
          <a:prstGeom prst="rect">
            <a:avLst/>
          </a:prstGeom>
          <a:noFill/>
        </p:spPr>
      </p:pic>
      <p:pic>
        <p:nvPicPr>
          <p:cNvPr id="4099" name="Picture 3" descr="C:\Users\Алексей\Desktop\Труд фото\yzBUL6d1FVw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34706" y="3763106"/>
            <a:ext cx="4408311" cy="2479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958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1394</Words>
  <Application>Microsoft Office PowerPoint</Application>
  <PresentationFormat>Произвольный</PresentationFormat>
  <Paragraphs>133</Paragraphs>
  <Slides>24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Данил</dc:creator>
  <cp:lastModifiedBy>Алексей</cp:lastModifiedBy>
  <cp:revision>126</cp:revision>
  <dcterms:created xsi:type="dcterms:W3CDTF">2019-10-23T10:06:12Z</dcterms:created>
  <dcterms:modified xsi:type="dcterms:W3CDTF">2026-07-02T06:12:39Z</dcterms:modified>
</cp:coreProperties>
</file>