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57" r:id="rId6"/>
    <p:sldId id="269" r:id="rId7"/>
    <p:sldId id="270" r:id="rId8"/>
    <p:sldId id="271" r:id="rId9"/>
    <p:sldId id="266" r:id="rId10"/>
    <p:sldId id="262" r:id="rId11"/>
    <p:sldId id="264" r:id="rId12"/>
    <p:sldId id="265" r:id="rId13"/>
    <p:sldId id="273" r:id="rId14"/>
    <p:sldId id="274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701" autoAdjust="0"/>
  </p:normalViewPr>
  <p:slideViewPr>
    <p:cSldViewPr snapToGrid="0" showGuides="1">
      <p:cViewPr varScale="1">
        <p:scale>
          <a:sx n="51" d="100"/>
          <a:sy n="51" d="100"/>
        </p:scale>
        <p:origin x="893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06.08.2026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06.08.2026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04900" y="1959585"/>
            <a:ext cx="5427705" cy="2219691"/>
          </a:xfrm>
        </p:spPr>
        <p:txBody>
          <a:bodyPr rtlCol="0" anchor="ctr"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3200" b="1" dirty="0">
                <a:solidFill>
                  <a:srgbClr val="006666"/>
                </a:solidFill>
              </a:rPr>
              <a:t>Тема : Формирование читательской грамотности и пути их совершенствования 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r>
              <a:rPr lang="ru-RU" dirty="0"/>
              <a:t>Подготовила учитель русского языка и литературы </a:t>
            </a:r>
          </a:p>
          <a:p>
            <a:r>
              <a:rPr lang="ru-RU" dirty="0"/>
              <a:t>МКОУ СОШ </a:t>
            </a:r>
            <a:r>
              <a:rPr lang="ru-RU" dirty="0" err="1"/>
              <a:t>п.Пластун</a:t>
            </a:r>
            <a:endParaRPr lang="ru-RU" dirty="0"/>
          </a:p>
          <a:p>
            <a:r>
              <a:rPr lang="ru-RU" dirty="0"/>
              <a:t>Расулова Елена Григорьевна </a:t>
            </a:r>
          </a:p>
          <a:p>
            <a:pPr rtl="0"/>
            <a:endParaRPr lang="ru-RU" dirty="0"/>
          </a:p>
        </p:txBody>
      </p:sp>
      <p:pic>
        <p:nvPicPr>
          <p:cNvPr id="4" name="Рисунок 3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162F9-A75A-45BF-8D75-96F0A6ED8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18" y="-173182"/>
            <a:ext cx="9980682" cy="109696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6666"/>
                </a:solidFill>
              </a:rPr>
              <a:t>Дыхательная</a:t>
            </a:r>
            <a:r>
              <a:rPr lang="ru-RU" sz="3200" b="1" i="1" dirty="0">
                <a:solidFill>
                  <a:srgbClr val="006666"/>
                </a:solidFill>
              </a:rPr>
              <a:t> </a:t>
            </a:r>
            <a:r>
              <a:rPr lang="ru-RU" sz="3200" b="1" dirty="0">
                <a:solidFill>
                  <a:srgbClr val="006666"/>
                </a:solidFill>
              </a:rPr>
              <a:t>гимнастика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C54F53-C2B5-4DF4-B57D-873175511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b="1" dirty="0"/>
              <a:t>Особое внимание обратим на дыхательную гимнастику, способствующую формированию выразительного чтения</a:t>
            </a:r>
          </a:p>
          <a:p>
            <a:endParaRPr lang="ru-RU" sz="2400" b="1" dirty="0"/>
          </a:p>
          <a:p>
            <a:r>
              <a:rPr lang="ru-RU" sz="2900" dirty="0"/>
              <a:t>1. "Задуйте свечу". Сделайте глубокий вдох и разом выдохните весь воздух . Задуйте одну большую свечу.</a:t>
            </a:r>
          </a:p>
          <a:p>
            <a:r>
              <a:rPr lang="ru-RU" sz="2900" dirty="0"/>
              <a:t>А теперь представьте, что на руке стоят три свечи .</a:t>
            </a:r>
          </a:p>
          <a:p>
            <a:r>
              <a:rPr lang="ru-RU" sz="2900" dirty="0"/>
              <a:t>Сделайте глубокий вдох и выдохните тремя порциями , </a:t>
            </a:r>
          </a:p>
          <a:p>
            <a:r>
              <a:rPr lang="ru-RU" sz="2900" dirty="0"/>
              <a:t>задувая каждую свечу.</a:t>
            </a:r>
          </a:p>
          <a:p>
            <a:endParaRPr lang="ru-RU" sz="2900" dirty="0"/>
          </a:p>
          <a:p>
            <a:r>
              <a:rPr lang="ru-RU" sz="2900" dirty="0"/>
              <a:t>2. " В лифте" . Считай этажи на выдохе</a:t>
            </a:r>
          </a:p>
          <a:p>
            <a:endParaRPr lang="ru-RU" sz="2400" b="1" dirty="0"/>
          </a:p>
          <a:p>
            <a:endParaRPr lang="ru-RU" sz="2400" b="1" dirty="0"/>
          </a:p>
          <a:p>
            <a:r>
              <a:rPr lang="ru-RU" sz="2400" b="1" dirty="0"/>
              <a:t>1 2 3 4 5 6 7 8 9 10 11 12 13 14 15</a:t>
            </a:r>
          </a:p>
          <a:p>
            <a:endParaRPr lang="ru-RU" sz="2400" b="1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276431C-4D37-494D-AE75-0BCC1A8016AA}"/>
              </a:ext>
            </a:extLst>
          </p:cNvPr>
          <p:cNvCxnSpPr/>
          <p:nvPr/>
        </p:nvCxnSpPr>
        <p:spPr>
          <a:xfrm flipV="1">
            <a:off x="1376218" y="4996873"/>
            <a:ext cx="3362037" cy="628072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18A819-210B-40A4-BFA8-D7D8EA31C3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965" y="3119327"/>
            <a:ext cx="2706135" cy="32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9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70959-7013-4C50-9638-73900D474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95827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6666"/>
                </a:solidFill>
              </a:rPr>
              <a:t>Тренировка речевого аппарата </a:t>
            </a:r>
            <a:br>
              <a:rPr lang="ru-RU" b="1" dirty="0">
                <a:solidFill>
                  <a:srgbClr val="006666"/>
                </a:solidFill>
              </a:rPr>
            </a:br>
            <a:r>
              <a:rPr lang="ru-RU" i="1" dirty="0"/>
              <a:t>( очень важна, если есть затруднения в произношении звуков)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83B6B1-D39F-4584-82A7-D45191E04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 ." Лошадка"  </a:t>
            </a:r>
            <a:r>
              <a:rPr lang="ru-RU" b="1" i="1" dirty="0"/>
              <a:t>Цоканье</a:t>
            </a:r>
          </a:p>
          <a:p>
            <a:r>
              <a:rPr lang="ru-RU" dirty="0"/>
              <a:t>2. " Почисти зубки " </a:t>
            </a:r>
          </a:p>
          <a:p>
            <a:r>
              <a:rPr lang="ru-RU" b="1" i="1" dirty="0"/>
              <a:t>Кончиком языка при закрытом рте чистим зубки</a:t>
            </a:r>
          </a:p>
          <a:p>
            <a:r>
              <a:rPr lang="ru-RU" dirty="0"/>
              <a:t>3." Качели" </a:t>
            </a:r>
          </a:p>
          <a:p>
            <a:r>
              <a:rPr lang="ru-RU" dirty="0"/>
              <a:t> </a:t>
            </a:r>
            <a:r>
              <a:rPr lang="ru-RU" b="1" i="1" dirty="0"/>
              <a:t>Работать нижней челюстью из стороны</a:t>
            </a:r>
          </a:p>
          <a:p>
            <a:r>
              <a:rPr lang="ru-RU" b="1" i="1" dirty="0"/>
              <a:t> в сторону, затем вперёд- назад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9B46F6-F4CD-4EB4-9913-C1923C004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818" y="1251525"/>
            <a:ext cx="3616240" cy="550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AC461-B7D7-4FC9-AA93-08BCAAC68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828964"/>
          </a:xfrm>
        </p:spPr>
        <p:txBody>
          <a:bodyPr/>
          <a:lstStyle/>
          <a:p>
            <a:r>
              <a:rPr lang="ru-RU" b="1" dirty="0">
                <a:solidFill>
                  <a:srgbClr val="006666"/>
                </a:solidFill>
              </a:rPr>
              <a:t>Отработка дикции и темпа чтения на уроках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968193-A407-4E86-98B3-8095FEB01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Сенька с Санькой вёз Соньку на санках. </a:t>
            </a:r>
          </a:p>
          <a:p>
            <a:r>
              <a:rPr lang="ru-RU" dirty="0"/>
              <a:t>2. Ра-</a:t>
            </a:r>
            <a:r>
              <a:rPr lang="ru-RU" dirty="0" err="1"/>
              <a:t>ра</a:t>
            </a:r>
            <a:r>
              <a:rPr lang="ru-RU" dirty="0"/>
              <a:t>-</a:t>
            </a:r>
            <a:r>
              <a:rPr lang="ru-RU" dirty="0" err="1"/>
              <a:t>ра</a:t>
            </a:r>
            <a:r>
              <a:rPr lang="ru-RU" dirty="0"/>
              <a:t> - начинается игра,</a:t>
            </a:r>
          </a:p>
          <a:p>
            <a:r>
              <a:rPr lang="ru-RU" dirty="0" err="1"/>
              <a:t>ры-ры-ры</a:t>
            </a:r>
            <a:r>
              <a:rPr lang="ru-RU" dirty="0"/>
              <a:t> - у нас в руках шары,</a:t>
            </a:r>
          </a:p>
          <a:p>
            <a:r>
              <a:rPr lang="ru-RU" dirty="0" err="1"/>
              <a:t>ру-ру-ру</a:t>
            </a:r>
            <a:r>
              <a:rPr lang="ru-RU" dirty="0"/>
              <a:t> - бью рукою по шару.</a:t>
            </a:r>
          </a:p>
          <a:p>
            <a:r>
              <a:rPr lang="ru-RU" dirty="0"/>
              <a:t>3. Шла Саша по шоссе и сосала сушку.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6666"/>
                </a:solidFill>
              </a:rPr>
              <a:t>Интонационная разминка </a:t>
            </a:r>
          </a:p>
          <a:p>
            <a:r>
              <a:rPr lang="ru-RU" dirty="0"/>
              <a:t>Прочитай предложение с разными интонациями:</a:t>
            </a:r>
          </a:p>
          <a:p>
            <a:r>
              <a:rPr lang="ru-RU" dirty="0"/>
              <a:t>радостно, печально, ласково, гневно, шуточно.  </a:t>
            </a:r>
            <a:r>
              <a:rPr lang="ru-RU" b="1" i="1" dirty="0"/>
              <a:t>Наступила осень.</a:t>
            </a:r>
          </a:p>
          <a:p>
            <a:r>
              <a:rPr lang="ru-RU" dirty="0"/>
              <a:t> Прочитай. Выдели голосом логическое ударение.</a:t>
            </a:r>
          </a:p>
          <a:p>
            <a:r>
              <a:rPr lang="ru-RU" dirty="0"/>
              <a:t>   </a:t>
            </a:r>
            <a:r>
              <a:rPr lang="ru-RU" b="1" i="1" dirty="0"/>
              <a:t>Вы пойдёте сегодня в библиотеку?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C1FE6C-6900-4053-B185-EE194D4A76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5" y="1487055"/>
            <a:ext cx="4213727" cy="312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2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21EF4BF-7EAF-40CF-BF3B-8EF4CE82D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006666"/>
                </a:solidFill>
              </a:rPr>
              <a:t>Скороговорка</a:t>
            </a:r>
            <a:br>
              <a:rPr lang="ru-RU" dirty="0"/>
            </a:br>
            <a:r>
              <a:rPr lang="ru-RU" dirty="0"/>
              <a:t> Нужно повторить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1CA41C1-9268-4B40-B9F6-B95F66192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10428" y="1600197"/>
            <a:ext cx="4914900" cy="45719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Старик </a:t>
            </a:r>
            <a:r>
              <a:rPr lang="ru-RU" dirty="0" err="1"/>
              <a:t>Пото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Играл в лото,</a:t>
            </a:r>
          </a:p>
          <a:p>
            <a:pPr marL="0" indent="0">
              <a:buNone/>
            </a:pPr>
            <a:r>
              <a:rPr lang="ru-RU" dirty="0"/>
              <a:t> А старуха </a:t>
            </a:r>
            <a:r>
              <a:rPr lang="ru-RU" dirty="0" err="1"/>
              <a:t>Пото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Узнала про то ,</a:t>
            </a:r>
          </a:p>
          <a:p>
            <a:pPr marL="0" indent="0">
              <a:buNone/>
            </a:pPr>
            <a:r>
              <a:rPr lang="ru-RU" dirty="0"/>
              <a:t> Что старик </a:t>
            </a:r>
            <a:r>
              <a:rPr lang="ru-RU" dirty="0" err="1"/>
              <a:t>Пото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Играл в лото.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8C2E99C-FE6D-42CA-A265-BC4E581FF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0199" y="1584030"/>
            <a:ext cx="4914900" cy="45719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 </a:t>
            </a:r>
            <a:r>
              <a:rPr lang="ru-RU" dirty="0" err="1"/>
              <a:t>Пото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Не знал про то,</a:t>
            </a:r>
          </a:p>
          <a:p>
            <a:pPr marL="0" indent="0">
              <a:buNone/>
            </a:pPr>
            <a:r>
              <a:rPr lang="ru-RU" dirty="0"/>
              <a:t>Что старуха </a:t>
            </a:r>
            <a:r>
              <a:rPr lang="ru-RU" dirty="0" err="1"/>
              <a:t>Пото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Узнала про то ,</a:t>
            </a:r>
          </a:p>
          <a:p>
            <a:pPr marL="0" indent="0">
              <a:buNone/>
            </a:pPr>
            <a:r>
              <a:rPr lang="ru-RU" dirty="0"/>
              <a:t>Что старик </a:t>
            </a:r>
            <a:r>
              <a:rPr lang="ru-RU" dirty="0" err="1"/>
              <a:t>Пото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Играл в лото.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3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291705-C00F-4FC9-8671-1832F3FC3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6666"/>
                </a:solidFill>
              </a:rPr>
              <a:t>Правильность чтения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A7B78F-DD4F-44F5-AF2B-CC1613F14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i="1" u="sng" dirty="0"/>
              <a:t>Правильность чтения - это чтение без искажений, т.е. без ошибок, влияющих на смысл читаемого</a:t>
            </a:r>
          </a:p>
          <a:p>
            <a:pPr marL="0" indent="0">
              <a:buNone/>
            </a:pPr>
            <a:r>
              <a:rPr lang="ru-RU" dirty="0"/>
              <a:t>Многолетние наблюдения над становлением навыка чтения у детей позволяют выделить несколько  групп типичных ошибок , допускаемых обучающимися </a:t>
            </a:r>
          </a:p>
          <a:p>
            <a:r>
              <a:rPr lang="ru-RU" dirty="0"/>
              <a:t>1. Искажение звукобуквенного состава( пропуски , замена , искажение букв, слогов, слов).</a:t>
            </a:r>
          </a:p>
          <a:p>
            <a:r>
              <a:rPr lang="ru-RU" dirty="0"/>
              <a:t>2. Наличие повторов.</a:t>
            </a:r>
          </a:p>
          <a:p>
            <a:r>
              <a:rPr lang="ru-RU" dirty="0"/>
              <a:t>3. Нарушение норм литературного произношения.</a:t>
            </a:r>
          </a:p>
          <a:p>
            <a:endParaRPr lang="ru-RU" sz="240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6AC00A-EB2F-4E8D-A702-DE5D5706F0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036" y="3630589"/>
            <a:ext cx="1912158" cy="2897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7862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56AF7-949B-4E8D-BAFE-7E7AAD659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66"/>
                </a:solidFill>
              </a:rPr>
              <a:t>Способы и приёмы , способствующие формированию правильного чтения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EC104F-3914-46E1-BED6-4771285F6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i="1" dirty="0"/>
              <a:t>Чтобы формирование правильности чтения было эффективным, учитель должен определить специальный режим чтения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u="sng" dirty="0"/>
              <a:t>Ежедневные упражнения </a:t>
            </a:r>
          </a:p>
          <a:p>
            <a:r>
              <a:rPr lang="ru-RU" dirty="0"/>
              <a:t>( </a:t>
            </a:r>
            <a:r>
              <a:rPr lang="ru-RU" b="1" i="1" dirty="0"/>
              <a:t>специальные тексты , Скороговорки, заучивание наизусть стихов и прозы)</a:t>
            </a:r>
          </a:p>
          <a:p>
            <a:r>
              <a:rPr lang="ru-RU" dirty="0"/>
              <a:t>2) </a:t>
            </a:r>
            <a:r>
              <a:rPr lang="ru-RU" u="sng" dirty="0"/>
              <a:t>Предупреждение ошибок чтения</a:t>
            </a:r>
            <a:r>
              <a:rPr lang="ru-RU" dirty="0"/>
              <a:t>:</a:t>
            </a:r>
          </a:p>
          <a:p>
            <a:r>
              <a:rPr lang="ru-RU" dirty="0"/>
              <a:t>подготовка к чтению ,вводная беседа, разбор трудного слова по составу, хоровое чтение вслух трудных слов ( </a:t>
            </a:r>
            <a:r>
              <a:rPr lang="ru-RU" b="1" i="1" dirty="0"/>
              <a:t>по слогам, частями ,целиком</a:t>
            </a:r>
            <a:r>
              <a:rPr lang="ru-RU" dirty="0"/>
              <a:t>)</a:t>
            </a:r>
          </a:p>
          <a:p>
            <a:r>
              <a:rPr lang="ru-RU" dirty="0"/>
              <a:t>3) </a:t>
            </a:r>
            <a:r>
              <a:rPr lang="ru-RU" u="sng" dirty="0"/>
              <a:t>также на правильность чтения влияет: </a:t>
            </a:r>
            <a:r>
              <a:rPr lang="ru-RU" dirty="0"/>
              <a:t>поза при чтении , нормальное расстояние между глазами и текстом, предварительное  чтение " про себя", образцовое чтение учителя - Это важно.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815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BBBCDBB-C2C6-4F00-A09E-FF23AA0F1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78345"/>
          </a:xfrm>
        </p:spPr>
        <p:txBody>
          <a:bodyPr>
            <a:normAutofit fontScale="90000"/>
          </a:bodyPr>
          <a:lstStyle/>
          <a:p>
            <a:br>
              <a:rPr lang="ru-RU" sz="3600" b="1" dirty="0">
                <a:solidFill>
                  <a:srgbClr val="006666"/>
                </a:solidFill>
              </a:rPr>
            </a:br>
            <a:r>
              <a:rPr lang="ru-RU" sz="3600" b="1" dirty="0">
                <a:solidFill>
                  <a:srgbClr val="006666"/>
                </a:solidFill>
              </a:rPr>
              <a:t>Беглость чтения</a:t>
            </a:r>
            <a:br>
              <a:rPr lang="ru-RU" dirty="0"/>
            </a:br>
            <a:r>
              <a:rPr lang="ru-RU" sz="2200" i="1" dirty="0"/>
              <a:t>Беглость-такая скорость чтения, которая предполагает и обеспечивает сознательное восприятие читаемого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6B629F-09D9-41D7-9AB0-897ABBEF4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899" y="1357745"/>
            <a:ext cx="9627755" cy="766619"/>
          </a:xfrm>
        </p:spPr>
        <p:txBody>
          <a:bodyPr>
            <a:normAutofit/>
          </a:bodyPr>
          <a:lstStyle/>
          <a:p>
            <a:pPr algn="ctr"/>
            <a:r>
              <a:rPr lang="ru-RU" b="0" dirty="0">
                <a:solidFill>
                  <a:srgbClr val="006666"/>
                </a:solidFill>
              </a:rPr>
              <a:t>Чтобы достичь навыка беглого чтения необходимо решить следующие задачи: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1E3E26-07C7-4A57-91D4-387902997C9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1.Развитие оперативной памяти </a:t>
            </a:r>
          </a:p>
          <a:p>
            <a:pPr marL="0" indent="0">
              <a:buNone/>
            </a:pPr>
            <a:r>
              <a:rPr lang="ru-RU" i="1" dirty="0"/>
              <a:t>( </a:t>
            </a:r>
            <a:r>
              <a:rPr lang="ru-RU" i="1" dirty="0" err="1"/>
              <a:t>т.е</a:t>
            </a:r>
            <a:r>
              <a:rPr lang="ru-RU" i="1" dirty="0"/>
              <a:t> рабочая память- Это способность держать в уме информацию, которая нужна для мыслительной деятельности)</a:t>
            </a:r>
          </a:p>
          <a:p>
            <a:r>
              <a:rPr lang="ru-RU" dirty="0"/>
              <a:t>2. Развитие </a:t>
            </a:r>
            <a:r>
              <a:rPr lang="ru-RU" dirty="0" err="1"/>
              <a:t>перефирического</a:t>
            </a:r>
            <a:r>
              <a:rPr lang="ru-RU" dirty="0"/>
              <a:t> зрения </a:t>
            </a:r>
          </a:p>
          <a:p>
            <a:pPr marL="0" indent="0">
              <a:buNone/>
            </a:pPr>
            <a:r>
              <a:rPr lang="ru-RU" dirty="0"/>
              <a:t>( бокового) ;- а есть и центральное зрение.</a:t>
            </a:r>
          </a:p>
          <a:p>
            <a:r>
              <a:rPr lang="ru-RU" dirty="0"/>
              <a:t>3. Развитие умения антиципации памяти</a:t>
            </a:r>
          </a:p>
          <a:p>
            <a:pPr marL="0" indent="0">
              <a:buNone/>
            </a:pPr>
            <a:r>
              <a:rPr lang="ru-RU" i="1" dirty="0"/>
              <a:t>( это умение предвидеть события </a:t>
            </a:r>
            <a:r>
              <a:rPr lang="ru-RU" i="1" dirty="0" err="1"/>
              <a:t>т.е</a:t>
            </a:r>
            <a:r>
              <a:rPr lang="ru-RU" i="1" dirty="0"/>
              <a:t> предугадать)</a:t>
            </a:r>
          </a:p>
          <a:p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36F8B645-69C3-44A8-A7E3-A9FD2AB99F9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4.Формирование устойчивого внимания;</a:t>
            </a:r>
          </a:p>
          <a:p>
            <a:r>
              <a:rPr lang="ru-RU" dirty="0"/>
              <a:t>5. Предупреждение повторов при чтении;</a:t>
            </a:r>
          </a:p>
          <a:p>
            <a:r>
              <a:rPr lang="ru-RU" dirty="0"/>
              <a:t>6. Пополнение словарного запаса ученика;</a:t>
            </a:r>
          </a:p>
          <a:p>
            <a:r>
              <a:rPr lang="ru-RU" dirty="0"/>
              <a:t>7. Развитие артикуляционного аппарата </a:t>
            </a:r>
          </a:p>
          <a:p>
            <a:r>
              <a:rPr lang="ru-RU" i="1" dirty="0"/>
              <a:t>( чёткое произношение звуков)</a:t>
            </a: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CFADC80-B48E-4CEB-91EB-23825C3DC294}"/>
              </a:ext>
            </a:extLst>
          </p:cNvPr>
          <p:cNvSpPr/>
          <p:nvPr/>
        </p:nvSpPr>
        <p:spPr>
          <a:xfrm>
            <a:off x="6096000" y="2424112"/>
            <a:ext cx="5477164" cy="37480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8D6E7EB-63ED-44D9-B991-02BE3DD939F8}"/>
              </a:ext>
            </a:extLst>
          </p:cNvPr>
          <p:cNvSpPr/>
          <p:nvPr/>
        </p:nvSpPr>
        <p:spPr>
          <a:xfrm>
            <a:off x="1103382" y="2424112"/>
            <a:ext cx="4854073" cy="37480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1367AB-0EF6-4FEF-80B7-0E0ADA5E1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455" y="4710545"/>
            <a:ext cx="2034781" cy="1348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039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3A07E17-A4D7-4A5E-908E-732CE5F7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66"/>
                </a:solidFill>
              </a:rPr>
              <a:t>Система упражнений на развитие восприятия содержания текста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3F7B5D14-47F0-4EA6-AD3F-2E1F762C4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Гимнастика для глаз. </a:t>
            </a:r>
          </a:p>
          <a:p>
            <a:r>
              <a:rPr lang="ru-RU" dirty="0"/>
              <a:t>Начинать работу по развитию гимнастики для глаз .</a:t>
            </a:r>
          </a:p>
          <a:p>
            <a:r>
              <a:rPr lang="ru-RU" dirty="0"/>
              <a:t>Её введение можно начинать ещё при обучении грамоте.</a:t>
            </a:r>
          </a:p>
          <a:p>
            <a:r>
              <a:rPr lang="ru-RU" dirty="0"/>
              <a:t>Время проведения 1-2 минуты, </a:t>
            </a:r>
            <a:r>
              <a:rPr lang="ru-RU" dirty="0" err="1"/>
              <a:t>т.е</a:t>
            </a:r>
            <a:r>
              <a:rPr lang="ru-RU" dirty="0"/>
              <a:t> 2-3 упражнения за занятие.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i="1" u="sng" dirty="0"/>
              <a:t>Чтение приводит к утомляемости</a:t>
            </a:r>
            <a:r>
              <a:rPr lang="ru-RU" dirty="0"/>
              <a:t> </a:t>
            </a:r>
          </a:p>
          <a:p>
            <a:r>
              <a:rPr lang="ru-RU" dirty="0"/>
              <a:t>Многие виды деятельности связаны со зрительной памятью .</a:t>
            </a:r>
          </a:p>
          <a:p>
            <a:endParaRPr lang="ru-RU" dirty="0"/>
          </a:p>
          <a:p>
            <a:r>
              <a:rPr lang="ru-RU" dirty="0"/>
              <a:t>Предлагаем вам на уроках проводить гимнастику для глаз.</a:t>
            </a:r>
          </a:p>
          <a:p>
            <a:r>
              <a:rPr lang="ru-RU" dirty="0"/>
              <a:t>Упражнения займут немного времени ,но будут полезны  не только для детей, но и учителей.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85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4180CA1-239C-4C28-B71A-4857FDB654B4}"/>
              </a:ext>
            </a:extLst>
          </p:cNvPr>
          <p:cNvSpPr/>
          <p:nvPr/>
        </p:nvSpPr>
        <p:spPr>
          <a:xfrm>
            <a:off x="674255" y="889844"/>
            <a:ext cx="101969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Откинуться на спинку стула , прикрыть веки крепко ,как только можно,  зажмурить глаза, открыть глаза .</a:t>
            </a:r>
          </a:p>
          <a:p>
            <a:r>
              <a:rPr lang="ru-RU" dirty="0"/>
              <a:t>Повторять 5-6 раз.</a:t>
            </a:r>
          </a:p>
          <a:p>
            <a:endParaRPr lang="ru-RU" dirty="0"/>
          </a:p>
          <a:p>
            <a:r>
              <a:rPr lang="ru-RU" dirty="0"/>
              <a:t>Посмотреть вверх, вправо, влево, не поворачивая головы.</a:t>
            </a:r>
          </a:p>
          <a:p>
            <a:endParaRPr lang="ru-RU" dirty="0"/>
          </a:p>
          <a:p>
            <a:r>
              <a:rPr lang="ru-RU" dirty="0"/>
              <a:t>Поднять глаза к верху , сделать ими круговые движения по часовой стрелке , затем сделать глазами круговое движение против часовой стрелки. </a:t>
            </a:r>
          </a:p>
          <a:p>
            <a:endParaRPr lang="ru-RU" dirty="0"/>
          </a:p>
          <a:p>
            <a:r>
              <a:rPr lang="ru-RU" dirty="0"/>
              <a:t>Смотреть прямо перед собой на классную доску 2-3 секунды,  затем перенести взор на кончик носа на 3-5 секунд. </a:t>
            </a:r>
          </a:p>
          <a:p>
            <a:r>
              <a:rPr lang="ru-RU" dirty="0"/>
              <a:t>Повторение 5-6 раз.</a:t>
            </a:r>
          </a:p>
          <a:p>
            <a:endParaRPr lang="ru-RU" dirty="0"/>
          </a:p>
          <a:p>
            <a:r>
              <a:rPr lang="ru-RU" dirty="0"/>
              <a:t>Выполнить сидя .</a:t>
            </a:r>
          </a:p>
          <a:p>
            <a:r>
              <a:rPr lang="ru-RU" dirty="0"/>
              <a:t>Быстро моргать в течение 1-2 мин.</a:t>
            </a:r>
          </a:p>
          <a:p>
            <a:r>
              <a:rPr lang="ru-RU" dirty="0"/>
              <a:t>Упражнение способствует улучшению кровообращения.</a:t>
            </a:r>
          </a:p>
        </p:txBody>
      </p:sp>
    </p:spTree>
    <p:extLst>
      <p:ext uri="{BB962C8B-B14F-4D97-AF65-F5344CB8AC3E}">
        <p14:creationId xmlns:p14="http://schemas.microsoft.com/office/powerpoint/2010/main" val="201979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627DF-6D94-4795-A7F6-DD0A0B815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66"/>
                </a:solidFill>
              </a:rPr>
              <a:t>Упражнения, направленные на формирование устойчивого внимания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D783AD-01EB-4320-B909-6D316B869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" Игра в прятки"</a:t>
            </a:r>
          </a:p>
          <a:p>
            <a:r>
              <a:rPr lang="ru-RU" dirty="0"/>
              <a:t>Учитель начинает читать текст не сначала, а где попало ,называя только страницу,  остальные должны найти и подстроиться под чтение учителя. </a:t>
            </a:r>
          </a:p>
          <a:p>
            <a:pPr marL="0" indent="0">
              <a:buNone/>
            </a:pPr>
            <a:r>
              <a:rPr lang="ru-RU" i="1" dirty="0"/>
              <a:t>Дети очень радуются ,когда первыми успевают найти абзац, который читает учитель</a:t>
            </a:r>
          </a:p>
          <a:p>
            <a:r>
              <a:rPr lang="ru-RU" dirty="0"/>
              <a:t> Мнимое слово.</a:t>
            </a:r>
          </a:p>
          <a:p>
            <a:r>
              <a:rPr lang="ru-RU" dirty="0"/>
              <a:t>"Поймай ошибку"</a:t>
            </a:r>
          </a:p>
          <a:p>
            <a:r>
              <a:rPr lang="ru-RU" dirty="0"/>
              <a:t>Учитель в ходе чтения произносит слово неправильно, дети прерывают чтение и прочитывают слово с исправлением.</a:t>
            </a:r>
          </a:p>
          <a:p>
            <a:pPr marL="0" indent="0">
              <a:buNone/>
            </a:pPr>
            <a:r>
              <a:rPr lang="ru-RU" i="1" dirty="0"/>
              <a:t>Этот вид чтения привлекателен для детей тем ,что они имеют возможность поправить самого учителя,  что поднимает их собственный авторитет и придает уверенность в своих силах. </a:t>
            </a:r>
          </a:p>
          <a:p>
            <a:pPr marL="0" indent="0">
              <a:buNone/>
            </a:pPr>
            <a:r>
              <a:rPr lang="ru-RU" i="1" dirty="0"/>
              <a:t>Ведь обычно учитель поправляет ученика ,что лишает его возможности самоутверждения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84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>
                <a:solidFill>
                  <a:srgbClr val="006666"/>
                </a:solidFill>
              </a:rPr>
              <a:t>В методике принято характеризовать навык чтения , называя четыре его качества: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endParaRPr lang="ru-RU" dirty="0"/>
          </a:p>
          <a:p>
            <a:r>
              <a:rPr lang="ru-RU" sz="2800" dirty="0"/>
              <a:t>1. Правильность</a:t>
            </a:r>
          </a:p>
          <a:p>
            <a:r>
              <a:rPr lang="ru-RU" sz="2800" dirty="0"/>
              <a:t>2. Беглость</a:t>
            </a:r>
          </a:p>
          <a:p>
            <a:r>
              <a:rPr lang="ru-RU" sz="2800" dirty="0"/>
              <a:t>3. Осознанность </a:t>
            </a:r>
          </a:p>
          <a:p>
            <a:r>
              <a:rPr lang="ru-RU" sz="2800" dirty="0"/>
              <a:t>4. Выразительность</a:t>
            </a:r>
          </a:p>
          <a:p>
            <a:pPr rtl="0"/>
            <a:endParaRPr lang="ru-RU" dirty="0"/>
          </a:p>
          <a:p>
            <a:pPr marL="0" indent="0" rtl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38F65-6F7D-4DF1-B059-F9921BA39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66"/>
                </a:solidFill>
              </a:rPr>
              <a:t>Совершенствование техники чтения про себя - лучший фундамент совершенствования техники чтения вслух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3D7943-D6B6-4ABC-8132-D044D69B0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4906819"/>
          </a:xfrm>
        </p:spPr>
        <p:txBody>
          <a:bodyPr>
            <a:normAutofit/>
          </a:bodyPr>
          <a:lstStyle/>
          <a:p>
            <a:r>
              <a:rPr lang="ru-RU" b="1" i="1" u="sng" dirty="0"/>
              <a:t>Этому уделяю очень большое внимание </a:t>
            </a:r>
          </a:p>
          <a:p>
            <a:endParaRPr lang="ru-RU" dirty="0"/>
          </a:p>
          <a:p>
            <a:r>
              <a:rPr lang="ru-RU" dirty="0"/>
              <a:t>Помогает в этом методика авторов И.Т Федоренко и В.Н Зайцева. </a:t>
            </a:r>
          </a:p>
          <a:p>
            <a:pPr marL="0" indent="0">
              <a:buNone/>
            </a:pPr>
            <a:r>
              <a:rPr lang="ru-RU" b="1" dirty="0"/>
              <a:t>На каждом уроке использую следующие приёмы:</a:t>
            </a:r>
            <a:endParaRPr lang="ru-RU" dirty="0"/>
          </a:p>
          <a:p>
            <a:r>
              <a:rPr lang="ru-RU" dirty="0"/>
              <a:t>Чтение за диктором </a:t>
            </a:r>
          </a:p>
          <a:p>
            <a:r>
              <a:rPr lang="ru-RU" dirty="0"/>
              <a:t>Чтение в парах ,групповое чтение</a:t>
            </a:r>
          </a:p>
          <a:p>
            <a:r>
              <a:rPr lang="ru-RU" dirty="0"/>
              <a:t>Чтение с ускорением темпа</a:t>
            </a:r>
          </a:p>
          <a:p>
            <a:r>
              <a:rPr lang="ru-RU" dirty="0" err="1"/>
              <a:t>Самозамер</a:t>
            </a:r>
            <a:r>
              <a:rPr lang="ru-RU" dirty="0"/>
              <a:t> скорости чтения на время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AB89A5-2840-469B-BB5A-BF6A16CFA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425" y="3078019"/>
            <a:ext cx="289015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5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44DD37-4D45-41EC-92BA-E0A8B9BE31A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0172" y="722746"/>
            <a:ext cx="9982200" cy="5262418"/>
          </a:xfrm>
        </p:spPr>
        <p:txBody>
          <a:bodyPr>
            <a:normAutofit fontScale="85000" lnSpcReduction="20000"/>
          </a:bodyPr>
          <a:lstStyle/>
          <a:p>
            <a:r>
              <a:rPr lang="ru-RU" sz="3300" dirty="0">
                <a:solidFill>
                  <a:srgbClr val="006666"/>
                </a:solidFill>
              </a:rPr>
              <a:t>В книге В.Н Зайцева даны рекомендации по выработке беглого чтения , которые могут работать в любых условиях </a:t>
            </a:r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1. Важна не длительность, а частота тренировочных упражнений, </a:t>
            </a:r>
            <a:r>
              <a:rPr lang="ru-RU" sz="2400" dirty="0" err="1"/>
              <a:t>т.е</a:t>
            </a:r>
            <a:r>
              <a:rPr lang="ru-RU" sz="2400" dirty="0"/>
              <a:t> ежедневность, система.</a:t>
            </a:r>
          </a:p>
          <a:p>
            <a:r>
              <a:rPr lang="ru-RU" sz="2400" dirty="0"/>
              <a:t>2. Жужжащее чтение.</a:t>
            </a:r>
          </a:p>
          <a:p>
            <a:r>
              <a:rPr lang="ru-RU" sz="2400" dirty="0"/>
              <a:t>3.Ежеурочные пятиминутки чтения.</a:t>
            </a:r>
          </a:p>
          <a:p>
            <a:r>
              <a:rPr lang="ru-RU" sz="2400" dirty="0"/>
              <a:t>4.Чтение перед сном.</a:t>
            </a:r>
          </a:p>
          <a:p>
            <a:r>
              <a:rPr lang="ru-RU" sz="2400" dirty="0"/>
              <a:t>5. Режим щадящего чтения ( если ребёнок не любит читать)</a:t>
            </a:r>
          </a:p>
          <a:p>
            <a:r>
              <a:rPr lang="ru-RU" sz="2400" dirty="0"/>
              <a:t>6. Многократность чтения 3-5 раз.</a:t>
            </a:r>
          </a:p>
          <a:p>
            <a:r>
              <a:rPr lang="ru-RU" sz="2400" dirty="0"/>
              <a:t>7. Приём стимулирования учащихся.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248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EBC75-878C-492A-AE8E-81ABF317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6666"/>
                </a:solidFill>
              </a:rPr>
              <a:t>Заключение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CE5B28-FFC8-43C6-93E0-06E9E3E4C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339273"/>
            <a:ext cx="9982200" cy="4832927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Развитие навыков читательской грамотности будет эффективным ,если подбирать тексты и понимать прочитанное ,т . е создавать " ситуацию успеха", в системе проводить упражнения на выразительность чтения ,начиная с самых простых и постепенно усложнять их.</a:t>
            </a:r>
          </a:p>
          <a:p>
            <a:endParaRPr lang="ru-RU" dirty="0"/>
          </a:p>
          <a:p>
            <a:r>
              <a:rPr lang="ru-RU" dirty="0"/>
              <a:t>Использование различных способов и приёмов способствует формированию грамотного беглого чтения , делает уроки чтения интересными,</a:t>
            </a:r>
          </a:p>
          <a:p>
            <a:endParaRPr lang="ru-RU" dirty="0"/>
          </a:p>
          <a:p>
            <a:r>
              <a:rPr lang="ru-RU" dirty="0"/>
              <a:t>живыми и эмоциональными.</a:t>
            </a:r>
          </a:p>
          <a:p>
            <a:r>
              <a:rPr lang="ru-RU" dirty="0"/>
              <a:t>Разнообразие заданий привлекает и удерживает внимание детей , развивает  интерес к чтению, который потом не угаснет и в последующих классах.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71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A45054-B1B1-4BDA-9DDF-14EDCCA6D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66"/>
                </a:solidFill>
              </a:rPr>
              <a:t>Как привить интерес к чтению?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D51A11-3F20-4441-969F-AE0241873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173162"/>
            <a:ext cx="9982200" cy="49990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u="sng" dirty="0"/>
              <a:t>Родителям на заметку!</a:t>
            </a:r>
          </a:p>
          <a:p>
            <a:r>
              <a:rPr lang="ru-RU" dirty="0"/>
              <a:t>Семейное чтение как один из путей формирования духовности ребёнка. </a:t>
            </a:r>
          </a:p>
          <a:p>
            <a:r>
              <a:rPr lang="ru-RU" dirty="0"/>
              <a:t>Чтение и нравственность.</a:t>
            </a:r>
          </a:p>
          <a:p>
            <a:r>
              <a:rPr lang="ru-RU" dirty="0"/>
              <a:t>Поощряйте чтение вслух, когда это только возможно, чтобы развить навык (чтения) и уверенность в себе.</a:t>
            </a:r>
          </a:p>
          <a:p>
            <a:r>
              <a:rPr lang="ru-RU" dirty="0"/>
              <a:t>Читайте сами , читайте с ребёнком, читайте всей семьёй. </a:t>
            </a:r>
          </a:p>
          <a:p>
            <a:pPr marL="0" indent="0">
              <a:buNone/>
            </a:pPr>
            <a:r>
              <a:rPr lang="ru-RU" b="1" u="sng" dirty="0"/>
              <a:t>Почему у наших детей снижается интерес к учёбе?</a:t>
            </a:r>
            <a:endParaRPr lang="ru-RU" dirty="0"/>
          </a:p>
          <a:p>
            <a:r>
              <a:rPr lang="ru-RU" dirty="0"/>
              <a:t>Одной из причин является недостаточное </a:t>
            </a:r>
          </a:p>
          <a:p>
            <a:r>
              <a:rPr lang="ru-RU" dirty="0"/>
              <a:t>умение читать и понимать текст 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22D748-60AA-4E40-ADB1-D2BFF5734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854" y="3672681"/>
            <a:ext cx="2103437" cy="314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1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0E87B6-ABB6-4F68-B28E-8A6973260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6666"/>
                </a:solidFill>
              </a:rPr>
              <a:t>Используемая 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C79CD3-8D59-4F2F-BE24-3927971B0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https://nsportal.ru/nachalnaya-shkola/materialy-mo/2015/11/25/formirovanie-navykov</a:t>
            </a:r>
          </a:p>
          <a:p>
            <a:endParaRPr lang="en-US" dirty="0"/>
          </a:p>
          <a:p>
            <a:r>
              <a:rPr lang="en-US" dirty="0"/>
              <a:t>https://pedsovet.org/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87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A8F4673-A97B-40E1-B36B-04CFCB152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Благодарю вас за внимание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4EDAF9-F843-4694-B0AA-A344D3BFA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899" y="4470400"/>
            <a:ext cx="10071099" cy="69530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учитель русского языка и литературы  МКОУ СОШ п .Пластун</a:t>
            </a:r>
          </a:p>
          <a:p>
            <a:pPr algn="ctr"/>
            <a:r>
              <a:rPr lang="ru-RU" dirty="0"/>
              <a:t>Расулова Елена Григорьевна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38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457036"/>
          </a:xfrm>
        </p:spPr>
        <p:txBody>
          <a:bodyPr rtlCol="0">
            <a:noAutofit/>
          </a:bodyPr>
          <a:lstStyle/>
          <a:p>
            <a:br>
              <a:rPr lang="ru-RU" sz="2400" b="1" dirty="0">
                <a:solidFill>
                  <a:srgbClr val="006666"/>
                </a:solidFill>
              </a:rPr>
            </a:br>
            <a:r>
              <a:rPr lang="ru-RU" sz="2400" b="1" dirty="0">
                <a:solidFill>
                  <a:srgbClr val="006666"/>
                </a:solidFill>
              </a:rPr>
              <a:t>На первый план в школах выдвинута программа читательской грамотности как основы формирования функциональной грамотности разных направлений: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ru-RU" sz="2400" dirty="0"/>
              <a:t>Математической</a:t>
            </a:r>
          </a:p>
          <a:p>
            <a:r>
              <a:rPr lang="ru-RU" sz="2400" dirty="0"/>
              <a:t>Естественнонаучной</a:t>
            </a:r>
          </a:p>
          <a:p>
            <a:r>
              <a:rPr lang="ru-RU" sz="2400" dirty="0"/>
              <a:t>Финансовой</a:t>
            </a:r>
          </a:p>
          <a:p>
            <a:r>
              <a:rPr lang="ru-RU" sz="2400" dirty="0"/>
              <a:t>Глобальных компетенций</a:t>
            </a:r>
          </a:p>
          <a:p>
            <a:r>
              <a:rPr lang="ru-RU" sz="2400" dirty="0"/>
              <a:t>Критического мышления </a:t>
            </a:r>
          </a:p>
          <a:p>
            <a:r>
              <a:rPr lang="ru-RU" sz="2400" dirty="0"/>
              <a:t>Креативное мышление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545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104900" y="76199"/>
            <a:ext cx="9980682" cy="1281545"/>
          </a:xfrm>
        </p:spPr>
        <p:txBody>
          <a:bodyPr rtlCol="0">
            <a:normAutofit fontScale="90000"/>
          </a:bodyPr>
          <a:lstStyle/>
          <a:p>
            <a:r>
              <a:rPr lang="ru-RU" sz="3100" b="1" dirty="0">
                <a:solidFill>
                  <a:srgbClr val="006666"/>
                </a:solidFill>
              </a:rPr>
              <a:t>Работа над осознанным чтением </a:t>
            </a:r>
            <a:br>
              <a:rPr lang="ru-RU" dirty="0"/>
            </a:br>
            <a:r>
              <a:rPr lang="ru-RU" dirty="0"/>
              <a:t>( чтение должно быть осознанным)</a:t>
            </a:r>
            <a:br>
              <a:rPr lang="ru-RU" dirty="0"/>
            </a:b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5181601"/>
          </a:xfrm>
        </p:spPr>
        <p:txBody>
          <a:bodyPr rtlCol="0"/>
          <a:lstStyle/>
          <a:p>
            <a:pPr marL="0" indent="0">
              <a:buNone/>
            </a:pPr>
            <a:r>
              <a:rPr lang="ru-RU" b="1" i="1" dirty="0"/>
              <a:t>Осознанность в общем виде может быть определена как понимание прочитанного текста.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Связь знаний , полученных детьми при </a:t>
            </a:r>
          </a:p>
          <a:p>
            <a:pPr marL="0" indent="0">
              <a:buNone/>
            </a:pPr>
            <a:r>
              <a:rPr lang="ru-RU" dirty="0"/>
              <a:t>чтении, с жизненным опытом,  </a:t>
            </a:r>
          </a:p>
          <a:p>
            <a:pPr marL="0" indent="0">
              <a:buNone/>
            </a:pPr>
            <a:r>
              <a:rPr lang="ru-RU" dirty="0"/>
              <a:t>является одним из способов, способствующих </a:t>
            </a:r>
          </a:p>
          <a:p>
            <a:pPr marL="0" indent="0">
              <a:buNone/>
            </a:pPr>
            <a:r>
              <a:rPr lang="ru-RU" dirty="0"/>
              <a:t>формированию осознанного чтения</a:t>
            </a:r>
          </a:p>
          <a:p>
            <a:pPr marL="0" indent="0">
              <a:buNone/>
            </a:pPr>
            <a:endParaRPr lang="ru-RU" dirty="0"/>
          </a:p>
          <a:p>
            <a:pPr marL="0" indent="0" rtl="0">
              <a:buNone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918956-484D-406A-80EB-C020CC5DB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554" y="2170546"/>
            <a:ext cx="5190421" cy="389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3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104900" y="76199"/>
            <a:ext cx="9980682" cy="1281545"/>
          </a:xfrm>
        </p:spPr>
        <p:txBody>
          <a:bodyPr rtlCol="0">
            <a:normAutofit/>
          </a:bodyPr>
          <a:lstStyle/>
          <a:p>
            <a:r>
              <a:rPr lang="ru-RU" b="1" dirty="0">
                <a:solidFill>
                  <a:srgbClr val="006666"/>
                </a:solidFill>
              </a:rPr>
              <a:t>Для развития осознанного чтения необходимо учитывать следующее:</a:t>
            </a:r>
            <a:br>
              <a:rPr lang="ru-RU" dirty="0"/>
            </a:b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104900" y="803565"/>
            <a:ext cx="9982200" cy="5978236"/>
          </a:xfrm>
        </p:spPr>
        <p:txBody>
          <a:bodyPr rtlCol="0"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r>
              <a:rPr lang="ru-RU" u="sng" dirty="0"/>
              <a:t>Беседа по прочитанному </a:t>
            </a:r>
          </a:p>
          <a:p>
            <a:pPr marL="0" indent="0">
              <a:buNone/>
            </a:pPr>
            <a:r>
              <a:rPr lang="ru-RU" dirty="0"/>
              <a:t>Работа над планом прочитанного произведения</a:t>
            </a:r>
          </a:p>
          <a:p>
            <a:pPr marL="0" indent="0">
              <a:buNone/>
            </a:pPr>
            <a:r>
              <a:rPr lang="ru-RU" dirty="0"/>
              <a:t>Различные виды словарной работы</a:t>
            </a:r>
          </a:p>
          <a:p>
            <a:pPr marL="0" indent="0">
              <a:buNone/>
            </a:pPr>
            <a:r>
              <a:rPr lang="ru-RU" u="sng" dirty="0"/>
              <a:t>Творческий пересказ </a:t>
            </a:r>
          </a:p>
          <a:p>
            <a:pPr marL="0" indent="0">
              <a:buNone/>
            </a:pPr>
            <a:r>
              <a:rPr lang="ru-RU" b="1" i="1" dirty="0"/>
              <a:t> ( например, привести предложения текста в </a:t>
            </a:r>
          </a:p>
          <a:p>
            <a:pPr marL="0" indent="0">
              <a:buNone/>
            </a:pPr>
            <a:r>
              <a:rPr lang="ru-RU" b="1" i="1" dirty="0"/>
              <a:t>последовательность, из разрозненных  предложений 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Работа с деформированными текстами и неоконченными  рассказами</a:t>
            </a:r>
          </a:p>
          <a:p>
            <a:pPr marL="0" indent="0" rtl="0">
              <a:buNone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4E5911-9EF2-415E-B095-620EB8A9E5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846" y="1555558"/>
            <a:ext cx="2988174" cy="376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8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-1191491"/>
            <a:ext cx="9980682" cy="2068946"/>
          </a:xfrm>
        </p:spPr>
        <p:txBody>
          <a:bodyPr rtlCol="0">
            <a:normAutofit/>
          </a:bodyPr>
          <a:lstStyle/>
          <a:p>
            <a:r>
              <a:rPr lang="ru-RU" sz="2800" b="1" dirty="0">
                <a:solidFill>
                  <a:srgbClr val="006666"/>
                </a:solidFill>
              </a:rPr>
              <a:t>Выразительность чтения </a:t>
            </a:r>
          </a:p>
        </p:txBody>
      </p:sp>
      <p:pic>
        <p:nvPicPr>
          <p:cNvPr id="5" name="Рисунок 4" descr="Книги на полках крупным планом и размытые книги на переднем и заднем планах" title="Образец рисунка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" r="3155"/>
          <a:stretch>
            <a:fillRect/>
          </a:stretch>
        </p:blipFill>
        <p:spPr/>
      </p:pic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/>
          <a:lstStyle/>
          <a:p>
            <a:r>
              <a:rPr lang="ru-RU" sz="2400" dirty="0"/>
              <a:t>Методика обучения выразительному чтению</a:t>
            </a:r>
          </a:p>
          <a:p>
            <a:r>
              <a:rPr lang="ru-RU" sz="2400" dirty="0"/>
              <a:t>основана на принципе: </a:t>
            </a:r>
          </a:p>
          <a:p>
            <a:r>
              <a:rPr lang="ru-RU" sz="2400" dirty="0"/>
              <a:t>читать - значит проникать в  смысл произведения,  в образ слова</a:t>
            </a:r>
          </a:p>
          <a:p>
            <a:endParaRPr lang="ru-RU" dirty="0"/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912091"/>
          </a:xfrm>
        </p:spPr>
        <p:txBody>
          <a:bodyPr rtlCol="0">
            <a:normAutofit fontScale="90000"/>
          </a:bodyPr>
          <a:lstStyle/>
          <a:p>
            <a:r>
              <a:rPr lang="ru-RU" b="1" dirty="0">
                <a:solidFill>
                  <a:srgbClr val="006666"/>
                </a:solidFill>
              </a:rPr>
              <a:t>Умения способствующие формированию правильного чтения на уроках, отрабатываются с помощью следующих приёмов: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32100" y="988291"/>
            <a:ext cx="4649355" cy="997527"/>
          </a:xfrm>
        </p:spPr>
        <p:txBody>
          <a:bodyPr rtlCol="0">
            <a:normAutofit/>
          </a:bodyPr>
          <a:lstStyle/>
          <a:p>
            <a:pPr algn="ctr"/>
            <a:r>
              <a:rPr lang="ru-RU" i="1" dirty="0"/>
              <a:t>. Упражнения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r>
              <a:rPr lang="ru-RU" dirty="0"/>
              <a:t>1. Дыхательная гимнастика</a:t>
            </a:r>
          </a:p>
          <a:p>
            <a:r>
              <a:rPr lang="ru-RU" dirty="0"/>
              <a:t>2. Разноголосое чтение</a:t>
            </a:r>
          </a:p>
          <a:p>
            <a:r>
              <a:rPr lang="ru-RU" b="1" i="1" dirty="0"/>
              <a:t>( " Прочитай стихотворение так, как бы его прочитала лиса, медведь, волк ")</a:t>
            </a:r>
          </a:p>
          <a:p>
            <a:r>
              <a:rPr lang="ru-RU" dirty="0"/>
              <a:t>3. Упражнение на развитие голосового аппарата. </a:t>
            </a:r>
          </a:p>
          <a:p>
            <a:r>
              <a:rPr lang="ru-RU" b="1" i="1" dirty="0"/>
              <a:t>( Произносим, сначала громко, тихо, шепотом и наоборот)</a:t>
            </a:r>
          </a:p>
          <a:p>
            <a:pPr rtl="0"/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 rtlCol="0"/>
          <a:lstStyle/>
          <a:p>
            <a:r>
              <a:rPr lang="ru-RU" dirty="0"/>
              <a:t>4. Отработка темпа чтения .</a:t>
            </a:r>
          </a:p>
          <a:p>
            <a:r>
              <a:rPr lang="ru-RU" b="1" i="1" dirty="0"/>
              <a:t>( Произносим быстро, средний темп, медленно)</a:t>
            </a:r>
          </a:p>
          <a:p>
            <a:r>
              <a:rPr lang="ru-RU" dirty="0"/>
              <a:t>5. Упражнения на дикцию.</a:t>
            </a:r>
          </a:p>
          <a:p>
            <a:r>
              <a:rPr lang="ru-RU" b="1" i="1" dirty="0"/>
              <a:t>( Скороговорки , чистоговорки)</a:t>
            </a:r>
          </a:p>
          <a:p>
            <a:r>
              <a:rPr lang="ru-RU" dirty="0"/>
              <a:t>6.Прием подражания учителю.</a:t>
            </a:r>
          </a:p>
          <a:p>
            <a:r>
              <a:rPr lang="ru-RU" b="1" i="1" dirty="0"/>
              <a:t>( Часто дети ,особенно учащиеся начальной школы, подражают учителю</a:t>
            </a:r>
            <a:r>
              <a:rPr lang="ru-RU" dirty="0"/>
              <a:t>)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E812A-C74F-4E80-BEA7-CA6F8ECC9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600" b="1" dirty="0">
                <a:solidFill>
                  <a:srgbClr val="006666"/>
                </a:solidFill>
              </a:rPr>
            </a:br>
            <a:r>
              <a:rPr lang="ru-RU" sz="3600" b="1" dirty="0">
                <a:solidFill>
                  <a:srgbClr val="006666"/>
                </a:solidFill>
              </a:rPr>
              <a:t>Словарная работа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16C00B-633B-4AE4-B628-BB0FADDFAE1A}"/>
              </a:ext>
            </a:extLst>
          </p:cNvPr>
          <p:cNvSpPr/>
          <p:nvPr/>
        </p:nvSpPr>
        <p:spPr>
          <a:xfrm>
            <a:off x="997527" y="2136339"/>
            <a:ext cx="8146473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При проведении словарной работы на уроках для выяснения смысла слова могут быть использованы следующие приёмы:</a:t>
            </a:r>
          </a:p>
          <a:p>
            <a:endParaRPr lang="ru-RU" sz="2000" dirty="0"/>
          </a:p>
          <a:p>
            <a:pPr marL="457200" indent="-457200">
              <a:buAutoNum type="arabicPeriod"/>
            </a:pPr>
            <a:r>
              <a:rPr lang="ru-RU" sz="2000" dirty="0"/>
              <a:t>Демонстрация предмета или изображения его на картине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r>
              <a:rPr lang="ru-RU" sz="2000" dirty="0"/>
              <a:t>2. Экскурсия с целью наблюдения этого предмета </a:t>
            </a:r>
          </a:p>
          <a:p>
            <a:endParaRPr lang="ru-RU" sz="2000" dirty="0"/>
          </a:p>
          <a:p>
            <a:r>
              <a:rPr lang="ru-RU" sz="2000" dirty="0"/>
              <a:t>3. Рассказ учителя о предмете, явлении</a:t>
            </a:r>
          </a:p>
          <a:p>
            <a:endParaRPr lang="ru-RU" sz="2000" dirty="0"/>
          </a:p>
          <a:p>
            <a:r>
              <a:rPr lang="ru-RU" sz="2000" dirty="0"/>
              <a:t>4. Полное логическое определение понятия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B06C05-D0B3-471F-BE61-8DC1466C71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800" y="1709670"/>
            <a:ext cx="3565456" cy="485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8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0B5CB1E-BA44-4D53-8636-F11241A9B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893618"/>
          </a:xfrm>
        </p:spPr>
        <p:txBody>
          <a:bodyPr>
            <a:normAutofit fontScale="90000"/>
          </a:bodyPr>
          <a:lstStyle/>
          <a:p>
            <a:br>
              <a:rPr lang="ru-RU" sz="3200" b="1" dirty="0">
                <a:solidFill>
                  <a:srgbClr val="006666"/>
                </a:solidFill>
              </a:rPr>
            </a:br>
            <a:r>
              <a:rPr lang="ru-RU" sz="3200" b="1" dirty="0">
                <a:solidFill>
                  <a:srgbClr val="006666"/>
                </a:solidFill>
              </a:rPr>
              <a:t>Словарная работа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554B6F4-DB87-478B-AC9F-6B6661A61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 Описание предмета </a:t>
            </a:r>
          </a:p>
          <a:p>
            <a:r>
              <a:rPr lang="ru-RU" dirty="0"/>
              <a:t>6. Подведение частного понятия под общее </a:t>
            </a:r>
          </a:p>
          <a:p>
            <a:r>
              <a:rPr lang="ru-RU" b="1" i="1" dirty="0"/>
              <a:t>(Антилопа - животное из породы оленей)</a:t>
            </a:r>
          </a:p>
          <a:p>
            <a:r>
              <a:rPr lang="ru-RU" dirty="0"/>
              <a:t>7. Расчленение общего понятия на частные </a:t>
            </a:r>
          </a:p>
          <a:p>
            <a:r>
              <a:rPr lang="ru-RU" b="1" i="1" dirty="0"/>
              <a:t>(Сельскохозяйственные орудия - сеялки, бороны)</a:t>
            </a:r>
          </a:p>
          <a:p>
            <a:r>
              <a:rPr lang="ru-RU" dirty="0"/>
              <a:t>8. Обращение к составу слова</a:t>
            </a:r>
          </a:p>
          <a:p>
            <a:r>
              <a:rPr lang="ru-RU" dirty="0"/>
              <a:t>9. Обращение к контексту</a:t>
            </a:r>
          </a:p>
          <a:p>
            <a:r>
              <a:rPr lang="ru-RU" i="1" dirty="0"/>
              <a:t>Среди неизвестных детям слов есть такие ,которые, отдельно взятые, непонятные детям, но смысл их в контексте становится ясным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70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презентация, макет с лентами и полосками (широкоэкранный формат)</Template>
  <TotalTime>0</TotalTime>
  <Words>1510</Words>
  <Application>Microsoft Office PowerPoint</Application>
  <PresentationFormat>Широкоэкранный</PresentationFormat>
  <Paragraphs>220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Euphemia</vt:lpstr>
      <vt:lpstr>Plantagenet Cherokee</vt:lpstr>
      <vt:lpstr>Wingdings</vt:lpstr>
      <vt:lpstr>Научная литература 16 х 9</vt:lpstr>
      <vt:lpstr> Тема : Формирование читательской грамотности и пути их совершенствования </vt:lpstr>
      <vt:lpstr>В методике принято характеризовать навык чтения , называя четыре его качества:</vt:lpstr>
      <vt:lpstr> На первый план в школах выдвинута программа читательской грамотности как основы формирования функциональной грамотности разных направлений: </vt:lpstr>
      <vt:lpstr>Работа над осознанным чтением  ( чтение должно быть осознанным) </vt:lpstr>
      <vt:lpstr>Для развития осознанного чтения необходимо учитывать следующее: </vt:lpstr>
      <vt:lpstr>Выразительность чтения </vt:lpstr>
      <vt:lpstr>Умения способствующие формированию правильного чтения на уроках, отрабатываются с помощью следующих приёмов:</vt:lpstr>
      <vt:lpstr> Словарная работа </vt:lpstr>
      <vt:lpstr> Словарная работа</vt:lpstr>
      <vt:lpstr>Дыхательная гимнастика </vt:lpstr>
      <vt:lpstr>Тренировка речевого аппарата  ( очень важна, если есть затруднения в произношении звуков)</vt:lpstr>
      <vt:lpstr>Отработка дикции и темпа чтения на уроках</vt:lpstr>
      <vt:lpstr>Скороговорка  Нужно повторить</vt:lpstr>
      <vt:lpstr>Правильность чтения</vt:lpstr>
      <vt:lpstr>Способы и приёмы , способствующие формированию правильного чтения</vt:lpstr>
      <vt:lpstr> Беглость чтения Беглость-такая скорость чтения, которая предполагает и обеспечивает сознательное восприятие читаемого</vt:lpstr>
      <vt:lpstr>Система упражнений на развитие восприятия содержания текста</vt:lpstr>
      <vt:lpstr>Презентация PowerPoint</vt:lpstr>
      <vt:lpstr>Упражнения, направленные на формирование устойчивого внимания</vt:lpstr>
      <vt:lpstr>Совершенствование техники чтения про себя - лучший фундамент совершенствования техники чтения вслух</vt:lpstr>
      <vt:lpstr>Презентация PowerPoint</vt:lpstr>
      <vt:lpstr>Заключение  </vt:lpstr>
      <vt:lpstr>Как привить интерес к чтению? </vt:lpstr>
      <vt:lpstr>Используемая литература</vt:lpstr>
      <vt:lpstr>Благодарю вас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2026-08-06T00:34:23Z</dcterms:created>
  <dcterms:modified xsi:type="dcterms:W3CDTF">2026-08-06T04:28:21Z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