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wdp" ContentType="image/vnd.ms-photo"/>
  <Default Extension="mp3" ContentType="audio/mp3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3"/>
    <p:sldId id="273" r:id="rId4"/>
    <p:sldId id="285" r:id="rId5"/>
    <p:sldId id="290" r:id="rId6"/>
    <p:sldId id="291" r:id="rId7"/>
    <p:sldId id="289" r:id="rId8"/>
    <p:sldId id="264" r:id="rId9"/>
    <p:sldId id="257" r:id="rId10"/>
    <p:sldId id="277" r:id="rId11"/>
    <p:sldId id="256" r:id="rId12"/>
    <p:sldId id="258" r:id="rId13"/>
    <p:sldId id="260" r:id="rId14"/>
    <p:sldId id="259" r:id="rId15"/>
    <p:sldId id="279" r:id="rId16"/>
    <p:sldId id="280" r:id="rId17"/>
    <p:sldId id="269" r:id="rId18"/>
    <p:sldId id="281" r:id="rId19"/>
    <p:sldId id="263" r:id="rId20"/>
    <p:sldId id="282" r:id="rId21"/>
    <p:sldId id="275" r:id="rId22"/>
    <p:sldId id="271" r:id="rId23"/>
    <p:sldId id="283" r:id="rId24"/>
    <p:sldId id="284" r:id="rId25"/>
    <p:sldId id="267" r:id="rId26"/>
    <p:sldId id="262" r:id="rId27"/>
    <p:sldId id="265" r:id="rId28"/>
    <p:sldId id="266" r:id="rId29"/>
    <p:sldId id="261" r:id="rId30"/>
    <p:sldId id="268" r:id="rId31"/>
    <p:sldId id="272" r:id="rId32"/>
    <p:sldId id="270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97" autoAdjust="0"/>
    <p:restoredTop sz="94660"/>
  </p:normalViewPr>
  <p:slideViewPr>
    <p:cSldViewPr snapToGrid="0">
      <p:cViewPr varScale="1">
        <p:scale>
          <a:sx n="67" d="100"/>
          <a:sy n="67" d="100"/>
        </p:scale>
        <p:origin x="70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C0319-8DC5-4F98-BBD6-16AD3D09F266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EE5F4-36C9-490D-A1B9-64EAAE97EED9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4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5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6.xml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microsoft.com/office/2007/relationships/hdphoto" Target="../media/image8.wdp"/><Relationship Id="rId7" Type="http://schemas.openxmlformats.org/officeDocument/2006/relationships/image" Target="../media/image7.png"/><Relationship Id="rId6" Type="http://schemas.microsoft.com/office/2007/relationships/hdphoto" Target="../media/image6.wdp"/><Relationship Id="rId5" Type="http://schemas.openxmlformats.org/officeDocument/2006/relationships/image" Target="../media/image5.png"/><Relationship Id="rId4" Type="http://schemas.openxmlformats.org/officeDocument/2006/relationships/slide" Target="slide8.xml"/><Relationship Id="rId3" Type="http://schemas.openxmlformats.org/officeDocument/2006/relationships/image" Target="../media/image4.png"/><Relationship Id="rId2" Type="http://schemas.microsoft.com/office/2007/relationships/media" Target="../media/media1.mp3"/><Relationship Id="rId12" Type="http://schemas.openxmlformats.org/officeDocument/2006/relationships/slideLayout" Target="../slideLayouts/slideLayout7.xml"/><Relationship Id="rId11" Type="http://schemas.openxmlformats.org/officeDocument/2006/relationships/slide" Target="slide7.xml"/><Relationship Id="rId10" Type="http://schemas.microsoft.com/office/2007/relationships/hdphoto" Target="../media/image3.wdp"/><Relationship Id="rId1" Type="http://schemas.openxmlformats.org/officeDocument/2006/relationships/audio" Target="../media/media1.mp3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slide" Target="slide8.xml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media" Target="../media/media2.mp3"/><Relationship Id="rId3" Type="http://schemas.openxmlformats.org/officeDocument/2006/relationships/audio" Target="../media/media2.mp3"/><Relationship Id="rId2" Type="http://schemas.openxmlformats.org/officeDocument/2006/relationships/slide" Target="slide9.xml"/><Relationship Id="rId1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5" Type="http://schemas.microsoft.com/office/2007/relationships/media" Target="../media/media4.mp3"/><Relationship Id="rId4" Type="http://schemas.openxmlformats.org/officeDocument/2006/relationships/image" Target="../media/image4.png"/><Relationship Id="rId3" Type="http://schemas.microsoft.com/office/2007/relationships/media" Target="../media/media3.mp3"/><Relationship Id="rId2" Type="http://schemas.openxmlformats.org/officeDocument/2006/relationships/audio" Target="NULL" TargetMode="External"/><Relationship Id="rId1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slide" Target="slide11.xml"/><Relationship Id="rId1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13.xml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media" Target="../media/media5.m4a"/><Relationship Id="rId3" Type="http://schemas.openxmlformats.org/officeDocument/2006/relationships/audio" Target="../media/media5.m4a"/><Relationship Id="rId2" Type="http://schemas.openxmlformats.org/officeDocument/2006/relationships/image" Target="../media/image15.png"/><Relationship Id="rId1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hdphoto" Target="../media/image19.wdp"/><Relationship Id="rId4" Type="http://schemas.openxmlformats.org/officeDocument/2006/relationships/image" Target="../media/image18.png"/><Relationship Id="rId3" Type="http://schemas.openxmlformats.org/officeDocument/2006/relationships/image" Target="../media/image17.GIF"/><Relationship Id="rId2" Type="http://schemas.openxmlformats.org/officeDocument/2006/relationships/slide" Target="slide15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9" Type="http://schemas.microsoft.com/office/2007/relationships/media" Target="../media/media6.m4a"/><Relationship Id="rId8" Type="http://schemas.openxmlformats.org/officeDocument/2006/relationships/audio" Target="NULL" TargetMode="External"/><Relationship Id="rId7" Type="http://schemas.openxmlformats.org/officeDocument/2006/relationships/slide" Target="slide16.xml"/><Relationship Id="rId6" Type="http://schemas.microsoft.com/office/2007/relationships/hdphoto" Target="../media/image22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microsoft.com/office/2007/relationships/hdphoto" Target="../media/image19.wdp"/><Relationship Id="rId2" Type="http://schemas.openxmlformats.org/officeDocument/2006/relationships/image" Target="../media/image18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9" Type="http://schemas.microsoft.com/office/2007/relationships/hdphoto" Target="../media/image8.wdp"/><Relationship Id="rId8" Type="http://schemas.openxmlformats.org/officeDocument/2006/relationships/image" Target="../media/image7.png"/><Relationship Id="rId7" Type="http://schemas.microsoft.com/office/2007/relationships/hdphoto" Target="../media/image22.wdp"/><Relationship Id="rId6" Type="http://schemas.openxmlformats.org/officeDocument/2006/relationships/image" Target="../media/image21.png"/><Relationship Id="rId5" Type="http://schemas.openxmlformats.org/officeDocument/2006/relationships/slide" Target="slide24.xml"/><Relationship Id="rId4" Type="http://schemas.openxmlformats.org/officeDocument/2006/relationships/slide" Target="slide19.xml"/><Relationship Id="rId3" Type="http://schemas.openxmlformats.org/officeDocument/2006/relationships/slide" Target="slide17.xml"/><Relationship Id="rId2" Type="http://schemas.openxmlformats.org/officeDocument/2006/relationships/image" Target="../media/image24.png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11" Type="http://schemas.microsoft.com/office/2007/relationships/media" Target="../media/media7.m4a"/><Relationship Id="rId10" Type="http://schemas.openxmlformats.org/officeDocument/2006/relationships/audio" Target="../media/media7.m4a"/><Relationship Id="rId1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media" Target="../media/media8.m4a"/><Relationship Id="rId3" Type="http://schemas.openxmlformats.org/officeDocument/2006/relationships/audio" Target="NULL" TargetMode="External"/><Relationship Id="rId2" Type="http://schemas.openxmlformats.org/officeDocument/2006/relationships/slide" Target="slide16.xml"/><Relationship Id="rId1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microsoft.com/office/2007/relationships/hdphoto" Target="../media/image28.wdp"/><Relationship Id="rId3" Type="http://schemas.openxmlformats.org/officeDocument/2006/relationships/image" Target="../media/image27.png"/><Relationship Id="rId2" Type="http://schemas.openxmlformats.org/officeDocument/2006/relationships/slide" Target="slide20.xml"/><Relationship Id="rId1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21.xml"/><Relationship Id="rId1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media" Target="../media/media9.mp3"/><Relationship Id="rId3" Type="http://schemas.openxmlformats.org/officeDocument/2006/relationships/audio" Target="NULL" TargetMode="External"/><Relationship Id="rId2" Type="http://schemas.openxmlformats.org/officeDocument/2006/relationships/slide" Target="slide22.xml"/><Relationship Id="rId1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slide" Target="slide23.xml"/><Relationship Id="rId7" Type="http://schemas.microsoft.com/office/2007/relationships/hdphoto" Target="../media/image33.wdp"/><Relationship Id="rId6" Type="http://schemas.openxmlformats.org/officeDocument/2006/relationships/image" Target="../media/image32.png"/><Relationship Id="rId5" Type="http://schemas.openxmlformats.org/officeDocument/2006/relationships/image" Target="../media/image4.png"/><Relationship Id="rId4" Type="http://schemas.microsoft.com/office/2007/relationships/media" Target="../media/media2.mp3"/><Relationship Id="rId3" Type="http://schemas.openxmlformats.org/officeDocument/2006/relationships/audio" Target="../media/media2.mp3"/><Relationship Id="rId2" Type="http://schemas.openxmlformats.org/officeDocument/2006/relationships/slide" Target="slide16.xml"/><Relationship Id="rId11" Type="http://schemas.openxmlformats.org/officeDocument/2006/relationships/slideLayout" Target="../slideLayouts/slideLayout7.xml"/><Relationship Id="rId10" Type="http://schemas.microsoft.com/office/2007/relationships/hdphoto" Target="../media/image6.wdp"/><Relationship Id="rId1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slide" Target="slide2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25.xml"/><Relationship Id="rId4" Type="http://schemas.openxmlformats.org/officeDocument/2006/relationships/image" Target="../media/image4.png"/><Relationship Id="rId3" Type="http://schemas.microsoft.com/office/2007/relationships/media" Target="../media/media3.mp3"/><Relationship Id="rId2" Type="http://schemas.openxmlformats.org/officeDocument/2006/relationships/audio" Target="NULL" TargetMode="External"/><Relationship Id="rId1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" Target="slide16.xml"/><Relationship Id="rId8" Type="http://schemas.openxmlformats.org/officeDocument/2006/relationships/image" Target="../media/image4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slide" Target="slide24.xml"/><Relationship Id="rId4" Type="http://schemas.openxmlformats.org/officeDocument/2006/relationships/slide" Target="slide26.xml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2" Type="http://schemas.openxmlformats.org/officeDocument/2006/relationships/slideLayout" Target="../slideLayouts/slideLayout7.xml"/><Relationship Id="rId11" Type="http://schemas.microsoft.com/office/2007/relationships/hdphoto" Target="../media/image8.wdp"/><Relationship Id="rId10" Type="http://schemas.openxmlformats.org/officeDocument/2006/relationships/image" Target="../media/image7.png"/><Relationship Id="rId1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" Target="slide16.xml"/><Relationship Id="rId8" Type="http://schemas.openxmlformats.org/officeDocument/2006/relationships/image" Target="../media/image4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slide" Target="slide25.xml"/><Relationship Id="rId4" Type="http://schemas.openxmlformats.org/officeDocument/2006/relationships/slide" Target="slide27.xml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2" Type="http://schemas.openxmlformats.org/officeDocument/2006/relationships/slideLayout" Target="../slideLayouts/slideLayout7.xml"/><Relationship Id="rId11" Type="http://schemas.microsoft.com/office/2007/relationships/hdphoto" Target="../media/image8.wdp"/><Relationship Id="rId10" Type="http://schemas.openxmlformats.org/officeDocument/2006/relationships/image" Target="../media/image7.png"/><Relationship Id="rId1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" Target="slide16.xml"/><Relationship Id="rId8" Type="http://schemas.openxmlformats.org/officeDocument/2006/relationships/image" Target="../media/image4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slide" Target="slide26.xml"/><Relationship Id="rId4" Type="http://schemas.openxmlformats.org/officeDocument/2006/relationships/slide" Target="slide28.xml"/><Relationship Id="rId3" Type="http://schemas.microsoft.com/office/2007/relationships/hdphoto" Target="../media/image22.wdp"/><Relationship Id="rId2" Type="http://schemas.openxmlformats.org/officeDocument/2006/relationships/image" Target="../media/image21.png"/><Relationship Id="rId12" Type="http://schemas.openxmlformats.org/officeDocument/2006/relationships/slideLayout" Target="../slideLayouts/slideLayout7.xml"/><Relationship Id="rId11" Type="http://schemas.microsoft.com/office/2007/relationships/hdphoto" Target="../media/image8.wdp"/><Relationship Id="rId10" Type="http://schemas.openxmlformats.org/officeDocument/2006/relationships/image" Target="../media/image7.png"/><Relationship Id="rId1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audio" Target="../media/media1.mp3"/><Relationship Id="rId8" Type="http://schemas.openxmlformats.org/officeDocument/2006/relationships/image" Target="../media/image40.jpeg"/><Relationship Id="rId7" Type="http://schemas.openxmlformats.org/officeDocument/2006/relationships/slide" Target="slide27.xml"/><Relationship Id="rId6" Type="http://schemas.openxmlformats.org/officeDocument/2006/relationships/slide" Target="slide29.xml"/><Relationship Id="rId5" Type="http://schemas.microsoft.com/office/2007/relationships/hdphoto" Target="../media/image22.wdp"/><Relationship Id="rId4" Type="http://schemas.openxmlformats.org/officeDocument/2006/relationships/image" Target="../media/image21.png"/><Relationship Id="rId3" Type="http://schemas.microsoft.com/office/2007/relationships/hdphoto" Target="../media/image39.wdp"/><Relationship Id="rId2" Type="http://schemas.openxmlformats.org/officeDocument/2006/relationships/image" Target="../media/image38.png"/><Relationship Id="rId17" Type="http://schemas.openxmlformats.org/officeDocument/2006/relationships/slideLayout" Target="../slideLayouts/slideLayout7.xml"/><Relationship Id="rId16" Type="http://schemas.microsoft.com/office/2007/relationships/hdphoto" Target="../media/image8.wdp"/><Relationship Id="rId15" Type="http://schemas.openxmlformats.org/officeDocument/2006/relationships/image" Target="../media/image7.png"/><Relationship Id="rId14" Type="http://schemas.openxmlformats.org/officeDocument/2006/relationships/slide" Target="slide16.xml"/><Relationship Id="rId13" Type="http://schemas.microsoft.com/office/2007/relationships/media" Target="../media/media10.mp3"/><Relationship Id="rId12" Type="http://schemas.openxmlformats.org/officeDocument/2006/relationships/audio" Target="../media/media10.mp3"/><Relationship Id="rId11" Type="http://schemas.openxmlformats.org/officeDocument/2006/relationships/image" Target="../media/image4.png"/><Relationship Id="rId10" Type="http://schemas.microsoft.com/office/2007/relationships/media" Target="../media/media1.mp3"/><Relationship Id="rId1" Type="http://schemas.openxmlformats.org/officeDocument/2006/relationships/image" Target="../media/image37.jpeg"/></Relationships>
</file>

<file path=ppt/slides/_rels/slide29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image" Target="../media/image40.jpeg"/><Relationship Id="rId6" Type="http://schemas.openxmlformats.org/officeDocument/2006/relationships/slide" Target="slide28.xml"/><Relationship Id="rId5" Type="http://schemas.openxmlformats.org/officeDocument/2006/relationships/slide" Target="slide31.xml"/><Relationship Id="rId4" Type="http://schemas.microsoft.com/office/2007/relationships/hdphoto" Target="../media/image42.wdp"/><Relationship Id="rId3" Type="http://schemas.openxmlformats.org/officeDocument/2006/relationships/image" Target="../media/image41.png"/><Relationship Id="rId2" Type="http://schemas.openxmlformats.org/officeDocument/2006/relationships/slide" Target="slide30.xml"/><Relationship Id="rId16" Type="http://schemas.openxmlformats.org/officeDocument/2006/relationships/slideLayout" Target="../slideLayouts/slideLayout7.xml"/><Relationship Id="rId15" Type="http://schemas.microsoft.com/office/2007/relationships/hdphoto" Target="../media/image8.wdp"/><Relationship Id="rId14" Type="http://schemas.openxmlformats.org/officeDocument/2006/relationships/image" Target="../media/image7.png"/><Relationship Id="rId13" Type="http://schemas.openxmlformats.org/officeDocument/2006/relationships/slide" Target="slide16.xml"/><Relationship Id="rId12" Type="http://schemas.microsoft.com/office/2007/relationships/media" Target="../media/media11.mp3"/><Relationship Id="rId11" Type="http://schemas.openxmlformats.org/officeDocument/2006/relationships/audio" Target="../media/media11.mp3"/><Relationship Id="rId10" Type="http://schemas.openxmlformats.org/officeDocument/2006/relationships/image" Target="../media/image4.png"/><Relationship Id="rId1" Type="http://schemas.openxmlformats.org/officeDocument/2006/relationships/image" Target="../media/image37.jpe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slide" Target="slide31.xml"/><Relationship Id="rId8" Type="http://schemas.openxmlformats.org/officeDocument/2006/relationships/image" Target="../media/image4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40.jpeg"/><Relationship Id="rId4" Type="http://schemas.openxmlformats.org/officeDocument/2006/relationships/slide" Target="slide29.xml"/><Relationship Id="rId3" Type="http://schemas.microsoft.com/office/2007/relationships/hdphoto" Target="../media/image42.wdp"/><Relationship Id="rId2" Type="http://schemas.openxmlformats.org/officeDocument/2006/relationships/image" Target="../media/image41.png"/><Relationship Id="rId13" Type="http://schemas.openxmlformats.org/officeDocument/2006/relationships/slideLayout" Target="../slideLayouts/slideLayout7.xml"/><Relationship Id="rId12" Type="http://schemas.microsoft.com/office/2007/relationships/hdphoto" Target="../media/image8.wdp"/><Relationship Id="rId11" Type="http://schemas.openxmlformats.org/officeDocument/2006/relationships/image" Target="../media/image7.png"/><Relationship Id="rId10" Type="http://schemas.openxmlformats.org/officeDocument/2006/relationships/slide" Target="slide16.xml"/><Relationship Id="rId1" Type="http://schemas.openxmlformats.org/officeDocument/2006/relationships/image" Target="../media/image37.jpe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microsoft.com/office/2007/relationships/hdphoto" Target="../media/image8.wdp"/><Relationship Id="rId7" Type="http://schemas.openxmlformats.org/officeDocument/2006/relationships/image" Target="../media/image7.png"/><Relationship Id="rId6" Type="http://schemas.openxmlformats.org/officeDocument/2006/relationships/slide" Target="slide7.xml"/><Relationship Id="rId5" Type="http://schemas.openxmlformats.org/officeDocument/2006/relationships/image" Target="../media/image4.png"/><Relationship Id="rId4" Type="http://schemas.microsoft.com/office/2007/relationships/media" Target="../media/media2.mp3"/><Relationship Id="rId3" Type="http://schemas.openxmlformats.org/officeDocument/2006/relationships/audio" Target="../media/media2.mp3"/><Relationship Id="rId2" Type="http://schemas.openxmlformats.org/officeDocument/2006/relationships/slide" Target="slide16.xml"/><Relationship Id="rId1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71624" y="2357438"/>
            <a:ext cx="9844087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презентация по дисциплине русский язык по теме: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«Неопределенная форма глагола»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29662" y="5431749"/>
            <a:ext cx="38004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Автор-разработчик: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Давыдова Милана Андреевна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73742875" name="Текстовое поле 6"/>
          <p:cNvSpPr txBox="1"/>
          <p:nvPr/>
        </p:nvSpPr>
        <p:spPr>
          <a:xfrm>
            <a:off x="3705225" y="360680"/>
            <a:ext cx="4947285" cy="779145"/>
          </a:xfrm>
          <a:prstGeom prst="rect">
            <a:avLst/>
          </a:prstGeom>
          <a:noFill/>
          <a:ln w="6350">
            <a:noFill/>
          </a:ln>
        </p:spPr>
        <p:txBody>
          <a:bodyPr wrap="square"/>
          <a:p>
            <a:pPr algn="ctr"/>
            <a:r>
              <a:rPr lang="ru-RU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осударственное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учреждение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ЯО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МХВ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Винокуровой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altLang="ru-RU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en-US" b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Изображение 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104140"/>
            <a:ext cx="1332865" cy="1291590"/>
          </a:xfrm>
          <a:prstGeom prst="rect">
            <a:avLst/>
          </a:prstGeom>
        </p:spPr>
      </p:pic>
      <p:sp>
        <p:nvSpPr>
          <p:cNvPr id="5" name="Текстовое поле 6"/>
          <p:cNvSpPr txBox="1"/>
          <p:nvPr/>
        </p:nvSpPr>
        <p:spPr>
          <a:xfrm>
            <a:off x="5151120" y="6120130"/>
            <a:ext cx="1889760" cy="737870"/>
          </a:xfrm>
          <a:prstGeom prst="rect">
            <a:avLst/>
          </a:prstGeom>
          <a:noFill/>
          <a:ln w="6350">
            <a:noFill/>
          </a:ln>
        </p:spPr>
        <p:txBody>
          <a:bodyPr wrap="square"/>
          <a:p>
            <a:r>
              <a:rPr lang="ru-RU" altLang="en-US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Ярославль, 2026</a:t>
            </a:r>
            <a:r>
              <a:rPr lang="ru-RU" altLang="en-US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b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6743" y="2300287"/>
            <a:ext cx="10958514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r>
              <a:rPr lang="ru-RU" sz="4000" i="1" dirty="0"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sz="40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оздание условий для формирования понятия </a:t>
            </a:r>
            <a:r>
              <a:rPr lang="ru-RU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у учащихся «неопределенная форма» глаголов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6706" b="90000" l="9955" r="89955">
                        <a14:foregroundMark x1="55928" y1="9647" x2="57104" y2="27235"/>
                        <a14:foregroundMark x1="67511" y1="6706" x2="69231" y2="23176"/>
                        <a14:foregroundMark x1="54208" y1="6706" x2="53394" y2="7529"/>
                        <a14:foregroundMark x1="48778" y1="19941" x2="50045" y2="25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40" y="1075808"/>
            <a:ext cx="4143375" cy="637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чко с текстом: прямоугольное 1"/>
          <p:cNvSpPr/>
          <p:nvPr/>
        </p:nvSpPr>
        <p:spPr>
          <a:xfrm>
            <a:off x="1042929" y="767014"/>
            <a:ext cx="5110163" cy="3543300"/>
          </a:xfrm>
          <a:prstGeom prst="wedgeRectCallout">
            <a:avLst>
              <a:gd name="adj1" fmla="val 78319"/>
              <a:gd name="adj2" fmla="val -64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61282" y="1075808"/>
            <a:ext cx="5036343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Здравствуй!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Предлагаю тебе пройти очень </a:t>
            </a: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важную  тему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. Чтобы она была интересной, я разработала урок в очень интересной форме-</a:t>
            </a:r>
            <a:r>
              <a:rPr lang="ru-RU" sz="2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квест! </a:t>
            </a:r>
            <a:endParaRPr lang="ru-RU" sz="28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трелка: вправо 6">
            <a:hlinkClick r:id="rId3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6706" b="90000" l="9955" r="89955">
                        <a14:foregroundMark x1="55928" y1="9647" x2="57104" y2="27235"/>
                        <a14:foregroundMark x1="67511" y1="6706" x2="69231" y2="23176"/>
                        <a14:foregroundMark x1="54208" y1="6706" x2="53394" y2="7529"/>
                        <a14:foregroundMark x1="48778" y1="19941" x2="50045" y2="25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40" y="1075808"/>
            <a:ext cx="4143375" cy="637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чко с текстом: прямоугольное 1"/>
          <p:cNvSpPr/>
          <p:nvPr/>
        </p:nvSpPr>
        <p:spPr>
          <a:xfrm>
            <a:off x="1042929" y="767014"/>
            <a:ext cx="5110163" cy="3543300"/>
          </a:xfrm>
          <a:prstGeom prst="wedgeRectCallout">
            <a:avLst>
              <a:gd name="adj1" fmla="val 78319"/>
              <a:gd name="adj2" fmla="val -64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hlinkClick r:id="rId3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16749" y="1229339"/>
            <a:ext cx="503634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Приготовь: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Тетрадь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Учебник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Ручку, карандаш, линейку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Хорошее настроение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6706" b="90000" l="9955" r="89955">
                        <a14:foregroundMark x1="55928" y1="9647" x2="57104" y2="27235"/>
                        <a14:foregroundMark x1="67511" y1="6706" x2="69231" y2="23176"/>
                        <a14:foregroundMark x1="54208" y1="6706" x2="53394" y2="7529"/>
                        <a14:foregroundMark x1="48778" y1="19941" x2="50045" y2="25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40" y="1075808"/>
            <a:ext cx="4143375" cy="637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чко с текстом: прямоугольное 1"/>
          <p:cNvSpPr/>
          <p:nvPr/>
        </p:nvSpPr>
        <p:spPr>
          <a:xfrm>
            <a:off x="1042929" y="767014"/>
            <a:ext cx="5110163" cy="3543300"/>
          </a:xfrm>
          <a:prstGeom prst="wedgeRectCallout">
            <a:avLst>
              <a:gd name="adj1" fmla="val 78319"/>
              <a:gd name="adj2" fmla="val -64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hlinkClick r:id="rId3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257273" y="984392"/>
            <a:ext cx="503634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Тема урока: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неопределённая форма глагола.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Цель урока: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узнать, что такое «Неопределённая форма глагола».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aturebirdscrickets_bw_1500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sp>
        <p:nvSpPr>
          <p:cNvPr id="5" name="Стрелка: вправо 4"/>
          <p:cNvSpPr/>
          <p:nvPr/>
        </p:nvSpPr>
        <p:spPr>
          <a:xfrm>
            <a:off x="274044" y="1330357"/>
            <a:ext cx="1290371" cy="67151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553281" y="1422660"/>
            <a:ext cx="1622839" cy="570897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Вперёд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: вправо 6"/>
          <p:cNvSpPr/>
          <p:nvPr/>
        </p:nvSpPr>
        <p:spPr>
          <a:xfrm flipH="1">
            <a:off x="162105" y="2246514"/>
            <a:ext cx="1290370" cy="67151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515386" y="2296820"/>
            <a:ext cx="1738319" cy="570897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Назад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09586" y="4518424"/>
            <a:ext cx="2262190" cy="616151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  <a:endParaRPr lang="ru-RU" sz="36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621594" y="4518424"/>
            <a:ext cx="1719256" cy="616151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нак ''минус'' 5"/>
          <p:cNvSpPr/>
          <p:nvPr/>
        </p:nvSpPr>
        <p:spPr>
          <a:xfrm>
            <a:off x="2740812" y="4576468"/>
            <a:ext cx="623889" cy="500061"/>
          </a:xfrm>
          <a:prstGeom prst="mathMinus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Знак ''минус'' 11"/>
          <p:cNvSpPr/>
          <p:nvPr/>
        </p:nvSpPr>
        <p:spPr>
          <a:xfrm>
            <a:off x="1783925" y="1449613"/>
            <a:ext cx="623889" cy="500061"/>
          </a:xfrm>
          <a:prstGeom prst="mathMinus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Знак ''минус'' 12"/>
          <p:cNvSpPr/>
          <p:nvPr/>
        </p:nvSpPr>
        <p:spPr>
          <a:xfrm>
            <a:off x="1673081" y="2332239"/>
            <a:ext cx="623889" cy="500061"/>
          </a:xfrm>
          <a:prstGeom prst="mathMinus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лачко с текстом: прямоугольное 14"/>
          <p:cNvSpPr/>
          <p:nvPr/>
        </p:nvSpPr>
        <p:spPr>
          <a:xfrm>
            <a:off x="5565073" y="385561"/>
            <a:ext cx="3977302" cy="2446739"/>
          </a:xfrm>
          <a:prstGeom prst="wedgeRectCallout">
            <a:avLst>
              <a:gd name="adj1" fmla="val 78319"/>
              <a:gd name="adj2" fmla="val -64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759675" y="1032317"/>
            <a:ext cx="4876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Запомни знаки, они помогут тебе!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hlinkClick r:id="rId4" action="ppaction://hlinksldjump"/>
          </p:cNvPr>
          <p:cNvSpPr/>
          <p:nvPr/>
        </p:nvSpPr>
        <p:spPr>
          <a:xfrm>
            <a:off x="274044" y="5789725"/>
            <a:ext cx="2223262" cy="818855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Начать</a:t>
            </a: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 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18" name="Знак ''минус'' 17"/>
          <p:cNvSpPr/>
          <p:nvPr/>
        </p:nvSpPr>
        <p:spPr>
          <a:xfrm>
            <a:off x="2621776" y="5895974"/>
            <a:ext cx="623889" cy="500061"/>
          </a:xfrm>
          <a:prstGeom prst="mathMinus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3415981" y="5517304"/>
            <a:ext cx="2522767" cy="1257399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Приступить к работе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060" b="94643" l="6944" r="91389">
                        <a14:foregroundMark x1="47778" y1="5060" x2="39167" y2="16667"/>
                        <a14:foregroundMark x1="39167" y1="16667" x2="34444" y2="37202"/>
                        <a14:foregroundMark x1="40278" y1="9821" x2="73611" y2="56250"/>
                        <a14:foregroundMark x1="73611" y1="56250" x2="74444" y2="58929"/>
                        <a14:foregroundMark x1="58611" y1="31845" x2="54444" y2="88393"/>
                        <a14:foregroundMark x1="63611" y1="85714" x2="53056" y2="48512"/>
                        <a14:foregroundMark x1="53056" y1="48512" x2="63889" y2="27679"/>
                        <a14:foregroundMark x1="91389" y1="37202" x2="88056" y2="53274"/>
                        <a14:foregroundMark x1="88056" y1="53274" x2="86111" y2="53274"/>
                        <a14:foregroundMark x1="47222" y1="50595" x2="61389" y2="76488"/>
                        <a14:foregroundMark x1="48889" y1="20536" x2="65556" y2="25893"/>
                        <a14:foregroundMark x1="65556" y1="25893" x2="78611" y2="39881"/>
                        <a14:foregroundMark x1="78611" y1="39881" x2="79444" y2="41964"/>
                        <a14:foregroundMark x1="56389" y1="69643" x2="52222" y2="80952"/>
                        <a14:foregroundMark x1="61944" y1="91964" x2="14167" y2="54167"/>
                        <a14:foregroundMark x1="14167" y1="54167" x2="9722" y2="43452"/>
                        <a14:foregroundMark x1="4722" y1="45536" x2="7222" y2="61607"/>
                        <a14:foregroundMark x1="7222" y1="61607" x2="7222" y2="61607"/>
                        <a14:foregroundMark x1="41389" y1="94345" x2="54444" y2="94643"/>
                        <a14:foregroundMark x1="45278" y1="55357" x2="46111" y2="59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85" y="3049512"/>
            <a:ext cx="1110682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Знак ''минус'' 20"/>
          <p:cNvSpPr/>
          <p:nvPr/>
        </p:nvSpPr>
        <p:spPr>
          <a:xfrm>
            <a:off x="1847887" y="3345817"/>
            <a:ext cx="623889" cy="500061"/>
          </a:xfrm>
          <a:prstGeom prst="mathMinus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731307" y="3310400"/>
            <a:ext cx="2134867" cy="570897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Подсказка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8" y="149098"/>
            <a:ext cx="1670403" cy="965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Знак ''минус'' 23"/>
          <p:cNvSpPr/>
          <p:nvPr/>
        </p:nvSpPr>
        <p:spPr>
          <a:xfrm>
            <a:off x="1723236" y="508239"/>
            <a:ext cx="623889" cy="500061"/>
          </a:xfrm>
          <a:prstGeom prst="mathMinus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2505229" y="162879"/>
            <a:ext cx="2133049" cy="908103"/>
          </a:xfrm>
          <a:prstGeom prst="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домой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706" b="90000" l="9955" r="89955">
                        <a14:foregroundMark x1="55928" y1="9647" x2="57104" y2="27235"/>
                        <a14:foregroundMark x1="67511" y1="6706" x2="69231" y2="23176"/>
                        <a14:foregroundMark x1="54208" y1="6706" x2="53394" y2="7529"/>
                        <a14:foregroundMark x1="48778" y1="19941" x2="50045" y2="256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400" y="-162425"/>
            <a:ext cx="4143375" cy="6374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Стрелка: вправо 26">
            <a:hlinkClick r:id="rId11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1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6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4" grpId="0" animBg="1"/>
      <p:bldP spid="7" grpId="0" animBg="1"/>
      <p:bldP spid="8" grpId="0" animBg="1"/>
      <p:bldP spid="9" grpId="0" animBg="1"/>
      <p:bldP spid="10" grpId="0" animBg="1"/>
      <p:bldP spid="6" grpId="0" animBg="1"/>
      <p:bldP spid="12" grpId="0" animBg="1"/>
      <p:bldP spid="13" grpId="0" animBg="1"/>
      <p:bldP spid="17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hlinkClick r:id="rId2" action="ppaction://hlinksldjump"/>
          </p:cNvPr>
          <p:cNvSpPr/>
          <p:nvPr/>
        </p:nvSpPr>
        <p:spPr>
          <a:xfrm>
            <a:off x="4195762" y="2314574"/>
            <a:ext cx="3800476" cy="1114426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80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Начать</a:t>
            </a:r>
            <a:r>
              <a:rPr lang="ru-RU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</a:rPr>
              <a:t> </a:t>
            </a:r>
            <a:endParaRPr lang="ru-RU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2" name="naturebirdscrickets_bw_150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sp>
        <p:nvSpPr>
          <p:cNvPr id="14" name="Прямоугольник 13">
            <a:hlinkClick r:id="rId2" action="ppaction://hlinksldjump"/>
          </p:cNvPr>
          <p:cNvSpPr/>
          <p:nvPr/>
        </p:nvSpPr>
        <p:spPr>
          <a:xfrm>
            <a:off x="5876926" y="5412582"/>
            <a:ext cx="6124574" cy="1243010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«… почти во всех делах самое трудное- начало»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2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Жан-Жак Руссо 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32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лачко с текстом: овальное 2"/>
          <p:cNvSpPr/>
          <p:nvPr/>
        </p:nvSpPr>
        <p:spPr>
          <a:xfrm flipH="1">
            <a:off x="3028949" y="1843088"/>
            <a:ext cx="3228975" cy="1728787"/>
          </a:xfrm>
          <a:prstGeom prst="wedgeEllipseCallou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 пожаловать в Хижину Чудес!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: вправо 3">
            <a:hlinkClick r:id="rId2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gravity-fall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309" y="5538787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1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oz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167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925" y="6400800"/>
            <a:ext cx="304800" cy="304800"/>
          </a:xfrm>
          <a:prstGeom prst="rect">
            <a:avLst/>
          </a:prstGeom>
        </p:spPr>
      </p:pic>
      <p:sp>
        <p:nvSpPr>
          <p:cNvPr id="4" name="Облачко с текстом: овальное 3"/>
          <p:cNvSpPr/>
          <p:nvPr/>
        </p:nvSpPr>
        <p:spPr>
          <a:xfrm flipH="1">
            <a:off x="4543425" y="0"/>
            <a:ext cx="4229100" cy="2085975"/>
          </a:xfrm>
          <a:prstGeom prst="wedgeEllipseCallou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 где были? Лето кончается! Вам в сентябре экзамен по русскому сдавать!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glass-door-open-and-close_zkqqprv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5">
                  <p14:trim end="9392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925" y="5943599"/>
            <a:ext cx="304800" cy="304800"/>
          </a:xfrm>
          <a:prstGeom prst="rect">
            <a:avLst/>
          </a:prstGeom>
        </p:spPr>
      </p:pic>
      <p:sp>
        <p:nvSpPr>
          <p:cNvPr id="6" name="Стрелка: вправо 5">
            <a:hlinkClick r:id="rId6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7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36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424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овальное 4"/>
          <p:cNvSpPr/>
          <p:nvPr/>
        </p:nvSpPr>
        <p:spPr>
          <a:xfrm>
            <a:off x="2886075" y="35719"/>
            <a:ext cx="4371974" cy="2700337"/>
          </a:xfrm>
          <a:prstGeom prst="wedgeEllipseCallou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Мейбл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дядя Стен прав! Пора готовиться.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вправо 5">
            <a:hlinkClick r:id="rId2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1" action="ppaction://hlinksldjump"/>
          </p:cNvPr>
          <p:cNvPicPr>
            <a:picLocks noChangeAspect="1"/>
          </p:cNvPicPr>
          <p:nvPr/>
        </p:nvPicPr>
        <p:blipFill rotWithShape="1">
          <a:blip r:embed="rId2"/>
          <a:srcRect l="3047" t="9563" r="2383" b="8521"/>
          <a:stretch>
            <a:fillRect/>
          </a:stretch>
        </p:blipFill>
        <p:spPr>
          <a:xfrm>
            <a:off x="-12800" y="0"/>
            <a:ext cx="12204800" cy="6857999"/>
          </a:xfrm>
          <a:prstGeom prst="rect">
            <a:avLst/>
          </a:prstGeom>
        </p:spPr>
      </p:pic>
      <p:sp>
        <p:nvSpPr>
          <p:cNvPr id="2" name="Облачко с текстом: овальное 1"/>
          <p:cNvSpPr/>
          <p:nvPr/>
        </p:nvSpPr>
        <p:spPr>
          <a:xfrm flipH="1">
            <a:off x="0" y="-285750"/>
            <a:ext cx="4872039" cy="1957388"/>
          </a:xfrm>
          <a:prstGeom prst="wedgeEllipseCallout">
            <a:avLst>
              <a:gd name="adj1" fmla="val -43414"/>
              <a:gd name="adj2" fmla="val 63230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Диппер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ты уверен, что в этот сундук положил учебник?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лачко с текстом: овальное 3"/>
          <p:cNvSpPr/>
          <p:nvPr/>
        </p:nvSpPr>
        <p:spPr>
          <a:xfrm flipH="1">
            <a:off x="-176213" y="1957388"/>
            <a:ext cx="4872039" cy="1957388"/>
          </a:xfrm>
          <a:prstGeom prst="wedgeEllipseCallout">
            <a:avLst>
              <a:gd name="adj1" fmla="val -59543"/>
              <a:gd name="adj2" fmla="val -4653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Мейбл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ну конечно!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лачко с текстом: овальное 4"/>
          <p:cNvSpPr/>
          <p:nvPr/>
        </p:nvSpPr>
        <p:spPr>
          <a:xfrm flipH="1">
            <a:off x="1719262" y="4407693"/>
            <a:ext cx="4872039" cy="1957388"/>
          </a:xfrm>
          <a:prstGeom prst="wedgeEllipseCallout">
            <a:avLst>
              <a:gd name="adj1" fmla="val -71273"/>
              <a:gd name="adj2" fmla="val -25821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такой тяжёлый! Давай вместе!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лачко с текстом: овальное 5"/>
          <p:cNvSpPr/>
          <p:nvPr/>
        </p:nvSpPr>
        <p:spPr>
          <a:xfrm flipH="1">
            <a:off x="6931894" y="5386387"/>
            <a:ext cx="2782938" cy="1314451"/>
          </a:xfrm>
          <a:prstGeom prst="wedgeEllipseCallout">
            <a:avLst>
              <a:gd name="adj1" fmla="val -71273"/>
              <a:gd name="adj2" fmla="val -25821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Насчёт три-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елка: вправо 6">
            <a:hlinkClick r:id="rId1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thruBlk="1"/>
      </p:transition>
    </mc:Choice>
    <mc:Fallback>
      <p:transition spd="slow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1"/>
          <a:srcRect l="15234" t="6437" r="13515" b="3936"/>
          <a:stretch>
            <a:fillRect/>
          </a:stretch>
        </p:blipFill>
        <p:spPr>
          <a:xfrm>
            <a:off x="0" y="-114300"/>
            <a:ext cx="12192000" cy="6972301"/>
          </a:xfrm>
          <a:prstGeom prst="rect">
            <a:avLst/>
          </a:prstGeom>
        </p:spPr>
      </p:pic>
      <p:sp>
        <p:nvSpPr>
          <p:cNvPr id="4" name="Облачко с текстом: овальное 3"/>
          <p:cNvSpPr/>
          <p:nvPr/>
        </p:nvSpPr>
        <p:spPr>
          <a:xfrm flipH="1">
            <a:off x="116755" y="157164"/>
            <a:ext cx="2883619" cy="1385888"/>
          </a:xfrm>
          <a:prstGeom prst="wedgeEllipseCallout">
            <a:avLst>
              <a:gd name="adj1" fmla="val -13259"/>
              <a:gd name="adj2" fmla="val 101353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Раз-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лачко с текстом: овальное 4"/>
          <p:cNvSpPr/>
          <p:nvPr/>
        </p:nvSpPr>
        <p:spPr>
          <a:xfrm flipH="1">
            <a:off x="8998817" y="595314"/>
            <a:ext cx="2883619" cy="1385888"/>
          </a:xfrm>
          <a:prstGeom prst="wedgeEllipseCallout">
            <a:avLst>
              <a:gd name="adj1" fmla="val 4578"/>
              <a:gd name="adj2" fmla="val 101353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Два-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: вправо 5">
            <a:hlinkClick r:id="rId2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thruBlk="1"/>
      </p:transition>
    </mc:Choice>
    <mc:Fallback>
      <p:transition spd="slow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1" action="ppaction://hlinksldjump"/>
          </p:cNvPr>
          <p:cNvPicPr>
            <a:picLocks noChangeAspect="1"/>
          </p:cNvPicPr>
          <p:nvPr/>
        </p:nvPicPr>
        <p:blipFill rotWithShape="1">
          <a:blip r:embed="rId2"/>
          <a:srcRect l="3399" t="2477" r="4140" b="6645"/>
          <a:stretch>
            <a:fillRect/>
          </a:stretch>
        </p:blipFill>
        <p:spPr>
          <a:xfrm>
            <a:off x="-200025" y="-28575"/>
            <a:ext cx="12392025" cy="7015163"/>
          </a:xfrm>
          <a:prstGeom prst="rect">
            <a:avLst/>
          </a:prstGeom>
        </p:spPr>
      </p:pic>
      <p:sp>
        <p:nvSpPr>
          <p:cNvPr id="4" name="Облачко с текстом: овальное 3"/>
          <p:cNvSpPr/>
          <p:nvPr/>
        </p:nvSpPr>
        <p:spPr>
          <a:xfrm flipH="1">
            <a:off x="7515224" y="2871788"/>
            <a:ext cx="4676775" cy="2443162"/>
          </a:xfrm>
          <a:prstGeom prst="wedgeEllipseCallout">
            <a:avLst>
              <a:gd name="adj1" fmla="val 82274"/>
              <a:gd name="adj2" fmla="val -29244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ТРИ!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лачко с текстом: овальное 4"/>
          <p:cNvSpPr/>
          <p:nvPr/>
        </p:nvSpPr>
        <p:spPr>
          <a:xfrm flipH="1">
            <a:off x="1890712" y="4081463"/>
            <a:ext cx="4543424" cy="2200275"/>
          </a:xfrm>
          <a:prstGeom prst="wedgeEllipseCallout">
            <a:avLst>
              <a:gd name="adj1" fmla="val 82274"/>
              <a:gd name="adj2" fmla="val -29244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Пусто!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062" y="6386513"/>
            <a:ext cx="333374" cy="333374"/>
          </a:xfrm>
          <a:prstGeom prst="rect">
            <a:avLst/>
          </a:prstGeom>
        </p:spPr>
      </p:pic>
      <p:sp>
        <p:nvSpPr>
          <p:cNvPr id="7" name="Стрелка: вправо 6">
            <a:hlinkClick r:id="rId1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9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12192000" cy="694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22602">
            <a:off x="5049" y="5776297"/>
            <a:ext cx="1601432" cy="82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32" b="93424" l="5000" r="95000">
                        <a14:foregroundMark x1="46111" y1="11065" x2="54333" y2="42693"/>
                        <a14:foregroundMark x1="69778" y1="18998" x2="72444" y2="73591"/>
                        <a14:foregroundMark x1="72444" y1="73591" x2="72667" y2="73800"/>
                        <a14:foregroundMark x1="64444" y1="72129" x2="58333" y2="79436"/>
                        <a14:foregroundMark x1="58333" y1="79436" x2="35000" y2="72547"/>
                        <a14:foregroundMark x1="35000" y1="72547" x2="6556" y2="52088"/>
                        <a14:foregroundMark x1="7889" y1="45825" x2="10444" y2="68789"/>
                        <a14:foregroundMark x1="10444" y1="68789" x2="22444" y2="79123"/>
                        <a14:foregroundMark x1="22444" y1="79123" x2="47000" y2="88100"/>
                        <a14:foregroundMark x1="52778" y1="87474" x2="62000" y2="66075"/>
                        <a14:foregroundMark x1="66000" y1="74008" x2="52778" y2="88935"/>
                        <a14:foregroundMark x1="9667" y1="47286" x2="52111" y2="63987"/>
                        <a14:foregroundMark x1="15000" y1="35386" x2="6556" y2="48539"/>
                        <a14:foregroundMark x1="6556" y1="48539" x2="5333" y2="61691"/>
                        <a14:foregroundMark x1="5333" y1="61691" x2="7000" y2="70251"/>
                        <a14:foregroundMark x1="7000" y1="70251" x2="8333" y2="72547"/>
                        <a14:foregroundMark x1="17667" y1="52923" x2="51667" y2="70146"/>
                        <a14:foregroundMark x1="51667" y1="70146" x2="64000" y2="37265"/>
                        <a14:foregroundMark x1="36556" y1="3967" x2="79778" y2="20981"/>
                        <a14:foregroundMark x1="79778" y1="20981" x2="87111" y2="38935"/>
                        <a14:foregroundMark x1="90222" y1="19624" x2="88333" y2="38205"/>
                        <a14:foregroundMark x1="88333" y1="38205" x2="86000" y2="41023"/>
                        <a14:foregroundMark x1="47667" y1="90188" x2="55111" y2="91962"/>
                        <a14:foregroundMark x1="55111" y1="91962" x2="57000" y2="91441"/>
                        <a14:foregroundMark x1="48111" y1="63987" x2="33444" y2="56472"/>
                        <a14:foregroundMark x1="29889" y1="30167" x2="41778" y2="30167"/>
                        <a14:foregroundMark x1="41778" y1="30167" x2="59778" y2="35595"/>
                        <a14:foregroundMark x1="93111" y1="15866" x2="95222" y2="30167"/>
                        <a14:foregroundMark x1="95222" y1="30167" x2="89333" y2="38100"/>
                        <a14:foregroundMark x1="89333" y1="38100" x2="79000" y2="37161"/>
                        <a14:foregroundMark x1="79000" y1="37161" x2="78667" y2="36848"/>
                        <a14:foregroundMark x1="28778" y1="83090" x2="53000" y2="93528"/>
                        <a14:foregroundMark x1="56778" y1="3132" x2="64222" y2="5219"/>
                        <a14:foregroundMark x1="64222" y1="5219" x2="64222" y2="5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733" y="1828801"/>
            <a:ext cx="2456041" cy="261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овальное 4"/>
          <p:cNvSpPr/>
          <p:nvPr/>
        </p:nvSpPr>
        <p:spPr>
          <a:xfrm flipH="1">
            <a:off x="7046733" y="4786313"/>
            <a:ext cx="4872039" cy="1957388"/>
          </a:xfrm>
          <a:prstGeom prst="wedgeEllipseCallout">
            <a:avLst>
              <a:gd name="adj1" fmla="val -59543"/>
              <a:gd name="adj2" fmla="val -4653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 подсказку! Тут явно что-то неладное.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reveal dir="r" thruBlk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12192000" cy="6948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32" b="93424" l="5000" r="95000">
                        <a14:foregroundMark x1="46111" y1="11065" x2="54333" y2="42693"/>
                        <a14:foregroundMark x1="69778" y1="18998" x2="72444" y2="73591"/>
                        <a14:foregroundMark x1="72444" y1="73591" x2="72667" y2="73800"/>
                        <a14:foregroundMark x1="64444" y1="72129" x2="58333" y2="79436"/>
                        <a14:foregroundMark x1="58333" y1="79436" x2="35000" y2="72547"/>
                        <a14:foregroundMark x1="35000" y1="72547" x2="6556" y2="52088"/>
                        <a14:foregroundMark x1="7889" y1="45825" x2="10444" y2="68789"/>
                        <a14:foregroundMark x1="10444" y1="68789" x2="22444" y2="79123"/>
                        <a14:foregroundMark x1="22444" y1="79123" x2="47000" y2="88100"/>
                        <a14:foregroundMark x1="52778" y1="87474" x2="62000" y2="66075"/>
                        <a14:foregroundMark x1="66000" y1="74008" x2="52778" y2="88935"/>
                        <a14:foregroundMark x1="9667" y1="47286" x2="52111" y2="63987"/>
                        <a14:foregroundMark x1="15000" y1="35386" x2="6556" y2="48539"/>
                        <a14:foregroundMark x1="6556" y1="48539" x2="5333" y2="61691"/>
                        <a14:foregroundMark x1="5333" y1="61691" x2="7000" y2="70251"/>
                        <a14:foregroundMark x1="7000" y1="70251" x2="8333" y2="72547"/>
                        <a14:foregroundMark x1="17667" y1="52923" x2="51667" y2="70146"/>
                        <a14:foregroundMark x1="51667" y1="70146" x2="64000" y2="37265"/>
                        <a14:foregroundMark x1="36556" y1="3967" x2="79778" y2="20981"/>
                        <a14:foregroundMark x1="79778" y1="20981" x2="87111" y2="38935"/>
                        <a14:foregroundMark x1="90222" y1="19624" x2="88333" y2="38205"/>
                        <a14:foregroundMark x1="88333" y1="38205" x2="86000" y2="41023"/>
                        <a14:foregroundMark x1="47667" y1="90188" x2="55111" y2="91962"/>
                        <a14:foregroundMark x1="55111" y1="91962" x2="57000" y2="91441"/>
                        <a14:foregroundMark x1="48111" y1="63987" x2="33444" y2="56472"/>
                        <a14:foregroundMark x1="29889" y1="30167" x2="41778" y2="30167"/>
                        <a14:foregroundMark x1="41778" y1="30167" x2="59778" y2="35595"/>
                        <a14:foregroundMark x1="93111" y1="15866" x2="95222" y2="30167"/>
                        <a14:foregroundMark x1="95222" y1="30167" x2="89333" y2="38100"/>
                        <a14:foregroundMark x1="89333" y1="38100" x2="79000" y2="37161"/>
                        <a14:foregroundMark x1="79000" y1="37161" x2="78667" y2="36848"/>
                        <a14:foregroundMark x1="28778" y1="83090" x2="53000" y2="93528"/>
                        <a14:foregroundMark x1="56778" y1="3132" x2="64222" y2="5219"/>
                        <a14:foregroundMark x1="64222" y1="5219" x2="64222" y2="52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6733" y="1828801"/>
            <a:ext cx="2456041" cy="261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2" y="1068210"/>
            <a:ext cx="8753475" cy="51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83" b="98633" l="9451" r="89634">
                        <a14:foregroundMark x1="47561" y1="4883" x2="66768" y2="52930"/>
                        <a14:foregroundMark x1="66768" y1="52930" x2="67073" y2="53320"/>
                        <a14:foregroundMark x1="43293" y1="9375" x2="31402" y2="17188"/>
                        <a14:foregroundMark x1="31402" y1="17188" x2="28963" y2="36523"/>
                        <a14:foregroundMark x1="28963" y1="36523" x2="35671" y2="42383"/>
                        <a14:foregroundMark x1="54268" y1="5469" x2="71341" y2="33203"/>
                        <a14:foregroundMark x1="71341" y1="33203" x2="71646" y2="41016"/>
                        <a14:foregroundMark x1="55183" y1="35742" x2="53354" y2="48633"/>
                        <a14:foregroundMark x1="37805" y1="44531" x2="64329" y2="47656"/>
                        <a14:foregroundMark x1="45732" y1="59961" x2="55793" y2="72656"/>
                        <a14:foregroundMark x1="39329" y1="87500" x2="33232" y2="97656"/>
                        <a14:foregroundMark x1="33232" y1="97656" x2="31098" y2="98633"/>
                        <a14:foregroundMark x1="60671" y1="89063" x2="60671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3462" y="2478002"/>
            <a:ext cx="2367855" cy="369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89226" y="1651819"/>
            <a:ext cx="68135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подслушал ваш разговор с дядей и специально похитил учебник по русскому языку. Взамен хочу, чтобы вы отдали мне Хижину Чудес! В противном случае вас ждут испытания.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Малыш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Гидеон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: вправо 9">
            <a:hlinkClick r:id="rId7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Записанный звук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>
                  <p14:trim end="240,000000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9075" y="6342666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3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675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25" y="2635250"/>
            <a:ext cx="4219575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: скругленные противолежащие углы 1"/>
          <p:cNvSpPr/>
          <p:nvPr/>
        </p:nvSpPr>
        <p:spPr>
          <a:xfrm>
            <a:off x="3886200" y="174682"/>
            <a:ext cx="3586163" cy="1058862"/>
          </a:xfrm>
          <a:prstGeom prst="round2Diag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виток: горизонтальный 4"/>
          <p:cNvSpPr/>
          <p:nvPr/>
        </p:nvSpPr>
        <p:spPr>
          <a:xfrm>
            <a:off x="295275" y="1919170"/>
            <a:ext cx="5319713" cy="4841876"/>
          </a:xfrm>
          <a:prstGeom prst="horizontalScroll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Познакомиться с признаками глаголов неопределённой формы;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Научиться находить глаголы в неопределённой форме;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Проверь себя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83" b="98633" l="9451" r="89634">
                        <a14:foregroundMark x1="47561" y1="4883" x2="66768" y2="52930"/>
                        <a14:foregroundMark x1="66768" y1="52930" x2="67073" y2="53320"/>
                        <a14:foregroundMark x1="43293" y1="9375" x2="31402" y2="17188"/>
                        <a14:foregroundMark x1="31402" y1="17188" x2="28963" y2="36523"/>
                        <a14:foregroundMark x1="28963" y1="36523" x2="35671" y2="42383"/>
                        <a14:foregroundMark x1="54268" y1="5469" x2="71341" y2="33203"/>
                        <a14:foregroundMark x1="71341" y1="33203" x2="71646" y2="41016"/>
                        <a14:foregroundMark x1="55183" y1="35742" x2="53354" y2="48633"/>
                        <a14:foregroundMark x1="37805" y1="44531" x2="64329" y2="47656"/>
                        <a14:foregroundMark x1="45732" y1="59961" x2="55793" y2="72656"/>
                        <a14:foregroundMark x1="39329" y1="87500" x2="33232" y2="97656"/>
                        <a14:foregroundMark x1="33232" y1="97656" x2="31098" y2="98633"/>
                        <a14:foregroundMark x1="60671" y1="89063" x2="60671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712" y="2957513"/>
            <a:ext cx="219670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872" y="5202718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Записанный звук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3337" y="6284060"/>
            <a:ext cx="523875" cy="5238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75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9"/>
          <a:stretch>
            <a:fillRect/>
          </a:stretch>
        </p:blipFill>
        <p:spPr bwMode="auto">
          <a:xfrm>
            <a:off x="0" y="-103505"/>
            <a:ext cx="12192000" cy="709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/>
          <p:cNvSpPr/>
          <p:nvPr/>
        </p:nvSpPr>
        <p:spPr>
          <a:xfrm flipH="1">
            <a:off x="3360558" y="571500"/>
            <a:ext cx="4872039" cy="1957388"/>
          </a:xfrm>
          <a:prstGeom prst="wedgeEllipseCallout">
            <a:avLst>
              <a:gd name="adj1" fmla="val -55437"/>
              <a:gd name="adj2" fmla="val 51551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Диппер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кажется, дядя Стен, что-то говорил про это! Помнишь?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: вправо 4">
            <a:hlinkClick r:id="rId2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/>
          <p:cNvPicPr/>
          <p:nvPr/>
        </p:nvPicPr>
        <p:blipFill>
          <a:blip r:embed="rId1"/>
          <a:stretch>
            <a:fillRect/>
          </a:stretch>
        </p:blipFill>
        <p:spPr>
          <a:xfrm>
            <a:off x="-158" y="0"/>
            <a:ext cx="12168187" cy="6858000"/>
          </a:xfrm>
          <a:prstGeom prst="rect">
            <a:avLst/>
          </a:prstGeom>
        </p:spPr>
      </p:pic>
      <p:sp>
        <p:nvSpPr>
          <p:cNvPr id="6" name="Стрелка: вправо 5">
            <a:hlinkClick r:id="rId2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Записанный звук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25,000000" end="84,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0513" y="5543550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3239"/>
            <a:ext cx="12192000" cy="696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чко с текстом: овальное 3"/>
          <p:cNvSpPr/>
          <p:nvPr/>
        </p:nvSpPr>
        <p:spPr>
          <a:xfrm flipH="1">
            <a:off x="8046704" y="5385618"/>
            <a:ext cx="4264358" cy="1334269"/>
          </a:xfrm>
          <a:prstGeom prst="wedgeEllipseCallout">
            <a:avLst>
              <a:gd name="adj1" fmla="val -55437"/>
              <a:gd name="adj2" fmla="val 51551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ищи подсказку </a:t>
            </a:r>
            <a:r>
              <a:rPr lang="ru-RU" sz="28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№3</a:t>
            </a:r>
            <a:endParaRPr lang="ru-RU" sz="2800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6152" name="Picture 8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918" b="97938" l="9130" r="90000">
                        <a14:foregroundMark x1="26630" y1="5979" x2="82174" y2="3918"/>
                        <a14:foregroundMark x1="82174" y1="3918" x2="82174" y2="3918"/>
                        <a14:foregroundMark x1="65543" y1="75052" x2="57826" y2="76082"/>
                        <a14:foregroundMark x1="38804" y1="88351" x2="49891" y2="93918"/>
                        <a14:foregroundMark x1="49891" y1="93918" x2="50652" y2="94021"/>
                        <a14:foregroundMark x1="44457" y1="98041" x2="51087" y2="97835"/>
                        <a14:foregroundMark x1="10435" y1="17216" x2="9130" y2="28866"/>
                        <a14:foregroundMark x1="9130" y1="28866" x2="9130" y2="28866"/>
                        <a14:foregroundMark x1="45217" y1="27938" x2="63043" y2="518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062" y="4162705"/>
            <a:ext cx="1563081" cy="164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8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: вправо 2">
            <a:hlinkClick r:id="rId2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: вправо 3">
            <a:hlinkClick r:id="rId2" action="ppaction://hlinksldjump"/>
          </p:cNvPr>
          <p:cNvSpPr/>
          <p:nvPr/>
        </p:nvSpPr>
        <p:spPr>
          <a:xfrm>
            <a:off x="10664435" y="5921185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book-page-by-page-browsing_m19p1seo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857,000000" end="40659,00000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194" y="6459348"/>
            <a:ext cx="304800" cy="304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9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742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7133" y="-280219"/>
            <a:ext cx="14006265" cy="765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78324" y="342031"/>
            <a:ext cx="557980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Задание:</a:t>
            </a:r>
            <a:r>
              <a:rPr lang="ru-RU" sz="3200" b="1" dirty="0">
                <a:highlight>
                  <a:srgbClr val="00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b="1" dirty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Прочитайте.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это высказывание в тетрадь.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Подчеркните глаголы в неопределенной форме.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Выделите  их признаки.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вопросы, на которые они отвечают.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Проверь себя (нажми на слова).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72190" y="486696"/>
            <a:ext cx="280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Хочешь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65232" y="486695"/>
            <a:ext cx="14558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92368" y="486695"/>
            <a:ext cx="1529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умным,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87880" y="486695"/>
            <a:ext cx="16509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научись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346" y="1071469"/>
            <a:ext cx="2192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разумно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75683" y="1045746"/>
            <a:ext cx="23816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спрашивать</a:t>
            </a:r>
            <a:r>
              <a:rPr lang="ru-RU" sz="3200" dirty="0"/>
              <a:t>,</a:t>
            </a:r>
            <a:endParaRPr lang="ru-R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9657164" y="1102829"/>
            <a:ext cx="2647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46717" y="1607423"/>
            <a:ext cx="2003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слушать,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3330" y="1604563"/>
            <a:ext cx="18960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спокойно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440960" y="1619077"/>
            <a:ext cx="26471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отвечать 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02493" y="2119450"/>
            <a:ext cx="42646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переставать говорить,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137174" y="2122310"/>
            <a:ext cx="2723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2007" y="2702405"/>
            <a:ext cx="20530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нечего</a:t>
            </a:r>
            <a:endParaRPr lang="ru-RU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7462276" y="2689671"/>
            <a:ext cx="1846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</a:t>
            </a:r>
            <a:r>
              <a:rPr lang="ru-RU" sz="3200" dirty="0"/>
              <a:t>.</a:t>
            </a:r>
            <a:endParaRPr lang="ru-RU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9376102" y="3024214"/>
            <a:ext cx="24039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Лафатер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трелка: вправо 19">
            <a:hlinkClick r:id="rId2" action="ppaction://hlinksldjump"/>
          </p:cNvPr>
          <p:cNvSpPr/>
          <p:nvPr/>
        </p:nvSpPr>
        <p:spPr>
          <a:xfrm flipH="1">
            <a:off x="326541" y="5235678"/>
            <a:ext cx="2785368" cy="1421376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: вправо 20">
            <a:hlinkClick r:id="rId2" action="ppaction://hlinksldjump"/>
          </p:cNvPr>
          <p:cNvSpPr/>
          <p:nvPr/>
        </p:nvSpPr>
        <p:spPr>
          <a:xfrm>
            <a:off x="8892369" y="5106755"/>
            <a:ext cx="3248438" cy="1657394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gravity-fall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309" y="5538787"/>
            <a:ext cx="304800" cy="304800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352" y="342031"/>
            <a:ext cx="435016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967" y="881017"/>
            <a:ext cx="435016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553" y="2565122"/>
            <a:ext cx="435016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059" y="1426850"/>
            <a:ext cx="435016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5825" y="1454472"/>
            <a:ext cx="435016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656" y="1950510"/>
            <a:ext cx="435016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236" y="1995496"/>
            <a:ext cx="435016" cy="5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8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060" b="94643" l="6944" r="91389">
                        <a14:foregroundMark x1="47778" y1="5060" x2="39167" y2="16667"/>
                        <a14:foregroundMark x1="39167" y1="16667" x2="34444" y2="37202"/>
                        <a14:foregroundMark x1="40278" y1="9821" x2="73611" y2="56250"/>
                        <a14:foregroundMark x1="73611" y1="56250" x2="74444" y2="58929"/>
                        <a14:foregroundMark x1="58611" y1="31845" x2="54444" y2="88393"/>
                        <a14:foregroundMark x1="63611" y1="85714" x2="53056" y2="48512"/>
                        <a14:foregroundMark x1="53056" y1="48512" x2="63889" y2="27679"/>
                        <a14:foregroundMark x1="91389" y1="37202" x2="88056" y2="53274"/>
                        <a14:foregroundMark x1="88056" y1="53274" x2="86111" y2="53274"/>
                        <a14:foregroundMark x1="47222" y1="50595" x2="61389" y2="76488"/>
                        <a14:foregroundMark x1="48889" y1="20536" x2="65556" y2="25893"/>
                        <a14:foregroundMark x1="65556" y1="25893" x2="78611" y2="39881"/>
                        <a14:foregroundMark x1="78611" y1="39881" x2="79444" y2="41964"/>
                        <a14:foregroundMark x1="56389" y1="69643" x2="52222" y2="80952"/>
                        <a14:foregroundMark x1="61944" y1="91964" x2="14167" y2="54167"/>
                        <a14:foregroundMark x1="14167" y1="54167" x2="9722" y2="43452"/>
                        <a14:foregroundMark x1="4722" y1="45536" x2="7222" y2="61607"/>
                        <a14:foregroundMark x1="7222" y1="61607" x2="7222" y2="61607"/>
                        <a14:foregroundMark x1="41389" y1="94345" x2="54444" y2="94643"/>
                        <a14:foregroundMark x1="45278" y1="55357" x2="46111" y2="59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5404" y="3701618"/>
            <a:ext cx="1110682" cy="1036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7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2870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r="2298" b="8742"/>
          <a:stretch>
            <a:fillRect/>
          </a:stretch>
        </p:blipFill>
        <p:spPr bwMode="auto">
          <a:xfrm>
            <a:off x="-500723" y="1314450"/>
            <a:ext cx="5613140" cy="305752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трелка: вправо 5">
            <a:hlinkClick r:id="rId3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thruBlk="1"/>
      </p:transition>
    </mc:Choice>
    <mc:Fallback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obozh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end="167,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1925" y="6400800"/>
            <a:ext cx="304800" cy="304800"/>
          </a:xfrm>
          <a:prstGeom prst="rect">
            <a:avLst/>
          </a:prstGeom>
        </p:spPr>
      </p:pic>
      <p:sp>
        <p:nvSpPr>
          <p:cNvPr id="4" name="Стрелка: вправо 3">
            <a:hlinkClick r:id="rId5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право 4">
            <a:hlinkClick r:id="rId6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виток: вертикальный 3"/>
          <p:cNvSpPr/>
          <p:nvPr/>
        </p:nvSpPr>
        <p:spPr>
          <a:xfrm>
            <a:off x="2543175" y="471488"/>
            <a:ext cx="6229350" cy="5372100"/>
          </a:xfrm>
          <a:prstGeom prst="verticalScroll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07568" y="1281411"/>
            <a:ext cx="450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какие вопросы отвечают глаголы в неопределенной форме?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286126" y="2572020"/>
            <a:ext cx="4931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делают? Что сделают?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6126" y="3545264"/>
            <a:ext cx="46672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Что делали? Что сделали?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367091" y="4416862"/>
            <a:ext cx="450532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Что делать? Что сделать?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3" b="98633" l="9451" r="89634">
                        <a14:foregroundMark x1="47561" y1="4883" x2="66768" y2="52930"/>
                        <a14:foregroundMark x1="66768" y1="52930" x2="67073" y2="53320"/>
                        <a14:foregroundMark x1="43293" y1="9375" x2="31402" y2="17188"/>
                        <a14:foregroundMark x1="31402" y1="17188" x2="28963" y2="36523"/>
                        <a14:foregroundMark x1="28963" y1="36523" x2="35671" y2="42383"/>
                        <a14:foregroundMark x1="54268" y1="5469" x2="71341" y2="33203"/>
                        <a14:foregroundMark x1="71341" y1="33203" x2="71646" y2="41016"/>
                        <a14:foregroundMark x1="55183" y1="35742" x2="53354" y2="48633"/>
                        <a14:foregroundMark x1="37805" y1="44531" x2="64329" y2="47656"/>
                        <a14:foregroundMark x1="45732" y1="59961" x2="55793" y2="72656"/>
                        <a14:foregroundMark x1="39329" y1="87500" x2="33232" y2="97656"/>
                        <a14:foregroundMark x1="33232" y1="97656" x2="31098" y2="98633"/>
                        <a14:foregroundMark x1="60671" y1="89063" x2="60671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8" y="2481740"/>
            <a:ext cx="2367855" cy="369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трелка: вправо 13">
            <a:hlinkClick r:id="rId4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: вправо 9">
            <a:hlinkClick r:id="rId5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naturebirdscrickets_bw_150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pic>
        <p:nvPicPr>
          <p:cNvPr id="15" name="Picture 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253" y="0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68100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виток: вертикальный 3"/>
          <p:cNvSpPr/>
          <p:nvPr/>
        </p:nvSpPr>
        <p:spPr>
          <a:xfrm>
            <a:off x="2543175" y="471488"/>
            <a:ext cx="6229350" cy="5372100"/>
          </a:xfrm>
          <a:prstGeom prst="verticalScroll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07568" y="1281411"/>
            <a:ext cx="4500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Какие суффиксы указывают на глагол в неопределённой форме? </a:t>
            </a:r>
            <a:endParaRPr lang="ru-RU" sz="2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286126" y="2569073"/>
            <a:ext cx="4931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ОВА-/-ЕВА- и -ЫВА/-ИВА- 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6126" y="3545264"/>
            <a:ext cx="46672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–ТИ-; -ТЬ-; -ЧЬ-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367091" y="4416862"/>
            <a:ext cx="4505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–Л-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3" b="98633" l="9451" r="89634">
                        <a14:foregroundMark x1="47561" y1="4883" x2="66768" y2="52930"/>
                        <a14:foregroundMark x1="66768" y1="52930" x2="67073" y2="53320"/>
                        <a14:foregroundMark x1="43293" y1="9375" x2="31402" y2="17188"/>
                        <a14:foregroundMark x1="31402" y1="17188" x2="28963" y2="36523"/>
                        <a14:foregroundMark x1="28963" y1="36523" x2="35671" y2="42383"/>
                        <a14:foregroundMark x1="54268" y1="5469" x2="71341" y2="33203"/>
                        <a14:foregroundMark x1="71341" y1="33203" x2="71646" y2="41016"/>
                        <a14:foregroundMark x1="55183" y1="35742" x2="53354" y2="48633"/>
                        <a14:foregroundMark x1="37805" y1="44531" x2="64329" y2="47656"/>
                        <a14:foregroundMark x1="45732" y1="59961" x2="55793" y2="72656"/>
                        <a14:foregroundMark x1="39329" y1="87500" x2="33232" y2="97656"/>
                        <a14:foregroundMark x1="33232" y1="97656" x2="31098" y2="98633"/>
                        <a14:foregroundMark x1="60671" y1="89063" x2="60671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8" y="2481740"/>
            <a:ext cx="2367855" cy="369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: вправо 10">
            <a:hlinkClick r:id="rId4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hlinkClick r:id="rId5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naturebirdscrickets_bw_150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pic>
        <p:nvPicPr>
          <p:cNvPr id="15" name="Picture 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253" y="0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виток: вертикальный 3"/>
          <p:cNvSpPr/>
          <p:nvPr/>
        </p:nvSpPr>
        <p:spPr>
          <a:xfrm>
            <a:off x="2543175" y="471488"/>
            <a:ext cx="6229350" cy="5372100"/>
          </a:xfrm>
          <a:prstGeom prst="verticalScroll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407568" y="1281411"/>
            <a:ext cx="4500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Неопределённая форма глагола-это…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86126" y="2572020"/>
            <a:ext cx="49315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Начальная форма глагола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86126" y="3545264"/>
            <a:ext cx="466725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Личная форма глагола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86126" y="4426175"/>
            <a:ext cx="4850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В) Искажённая форма глагола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83" b="98633" l="9451" r="89634">
                        <a14:foregroundMark x1="47561" y1="4883" x2="66768" y2="52930"/>
                        <a14:foregroundMark x1="66768" y1="52930" x2="67073" y2="53320"/>
                        <a14:foregroundMark x1="43293" y1="9375" x2="31402" y2="17188"/>
                        <a14:foregroundMark x1="31402" y1="17188" x2="28963" y2="36523"/>
                        <a14:foregroundMark x1="28963" y1="36523" x2="35671" y2="42383"/>
                        <a14:foregroundMark x1="54268" y1="5469" x2="71341" y2="33203"/>
                        <a14:foregroundMark x1="71341" y1="33203" x2="71646" y2="41016"/>
                        <a14:foregroundMark x1="55183" y1="35742" x2="53354" y2="48633"/>
                        <a14:foregroundMark x1="37805" y1="44531" x2="64329" y2="47656"/>
                        <a14:foregroundMark x1="45732" y1="59961" x2="55793" y2="72656"/>
                        <a14:foregroundMark x1="39329" y1="87500" x2="33232" y2="97656"/>
                        <a14:foregroundMark x1="33232" y1="97656" x2="31098" y2="98633"/>
                        <a14:foregroundMark x1="60671" y1="89063" x2="60671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8" y="2481740"/>
            <a:ext cx="2367855" cy="369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Стрелка: вправо 10">
            <a:hlinkClick r:id="rId4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: вправо 11">
            <a:hlinkClick r:id="rId5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naturebirdscrickets_bw_150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pic>
        <p:nvPicPr>
          <p:cNvPr id="15" name="Picture 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253" y="0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6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B05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6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лачко с текстом: овальное 4"/>
          <p:cNvSpPr/>
          <p:nvPr/>
        </p:nvSpPr>
        <p:spPr>
          <a:xfrm flipH="1">
            <a:off x="4998279" y="851527"/>
            <a:ext cx="4371974" cy="2700337"/>
          </a:xfrm>
          <a:prstGeom prst="wedgeEllipseCallou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быть! Вы победили! Но когда-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нибудь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 заберу Хижину Чудес себе!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991" b="93779" l="7431" r="96725">
                        <a14:foregroundMark x1="18136" y1="23963" x2="29787" y2="77676"/>
                        <a14:foregroundMark x1="32746" y1="11866" x2="32494" y2="33756"/>
                        <a14:foregroundMark x1="21788" y1="17742" x2="37531" y2="10023"/>
                        <a14:foregroundMark x1="36398" y1="9217" x2="8438" y2="20392"/>
                        <a14:foregroundMark x1="8438" y1="20392" x2="7431" y2="21198"/>
                        <a14:foregroundMark x1="18640" y1="16014" x2="35002" y2="7447"/>
                        <a14:foregroundMark x1="31612" y1="8180" x2="19773" y2="23502"/>
                        <a14:foregroundMark x1="21662" y1="16705" x2="34635" y2="37903"/>
                        <a14:foregroundMark x1="38917" y1="10599" x2="43703" y2="43318"/>
                        <a14:foregroundMark x1="28841" y1="25000" x2="28841" y2="38710"/>
                        <a14:foregroundMark x1="36398" y1="22926" x2="42065" y2="34562"/>
                        <a14:foregroundMark x1="28463" y1="27535" x2="38035" y2="36866"/>
                        <a14:foregroundMark x1="20907" y1="23733" x2="31360" y2="37903"/>
                        <a14:foregroundMark x1="75189" y1="17051" x2="69647" y2="39747"/>
                        <a14:foregroundMark x1="58942" y1="27765" x2="81486" y2="30991"/>
                        <a14:foregroundMark x1="60831" y1="28802" x2="66877" y2="43548"/>
                        <a14:foregroundMark x1="63224" y1="25461" x2="59446" y2="32028"/>
                        <a14:foregroundMark x1="59446" y1="32028" x2="58942" y2="32258"/>
                        <a14:foregroundMark x1="63476" y1="26613" x2="73552" y2="35599"/>
                        <a14:foregroundMark x1="88287" y1="17972" x2="92443" y2="27189"/>
                        <a14:foregroundMark x1="92443" y1="27189" x2="92821" y2="34217"/>
                        <a14:foregroundMark x1="92821" y1="34217" x2="92191" y2="36406"/>
                        <a14:foregroundMark x1="90428" y1="55184" x2="96474" y2="61175"/>
                        <a14:foregroundMark x1="96474" y1="61175" x2="96977" y2="65438"/>
                        <a14:foregroundMark x1="60327" y1="84332" x2="60327" y2="84332"/>
                        <a14:foregroundMark x1="60327" y1="84332" x2="53275" y2="93548"/>
                        <a14:foregroundMark x1="73552" y1="84793" x2="73552" y2="84793"/>
                        <a14:foregroundMark x1="73552" y1="85253" x2="78212" y2="92627"/>
                        <a14:foregroundMark x1="78212" y1="92627" x2="83375" y2="93318"/>
                        <a14:foregroundMark x1="25063" y1="80184" x2="23552" y2="90899"/>
                        <a14:foregroundMark x1="23552" y1="90899" x2="16121" y2="92742"/>
                        <a14:foregroundMark x1="16121" y1="92742" x2="16121" y2="92742"/>
                        <a14:foregroundMark x1="35768" y1="69009" x2="38791" y2="85484"/>
                        <a14:foregroundMark x1="38791" y1="85484" x2="43325" y2="91475"/>
                        <a14:foregroundMark x1="43325" y1="91475" x2="43955" y2="91705"/>
                        <a14:foregroundMark x1="36650" y1="92742" x2="45466" y2="93779"/>
                        <a14:foregroundMark x1="59194" y1="84217" x2="59950" y2="92396"/>
                        <a14:foregroundMark x1="59950" y1="92396" x2="59446" y2="92742"/>
                        <a14:backgroundMark x1="35894" y1="5645" x2="39547" y2="8180"/>
                        <a14:backgroundMark x1="29345" y1="79378" x2="29597" y2="84332"/>
                        <a14:backgroundMark x1="29093" y1="80645" x2="32368" y2="77074"/>
                        <a14:backgroundMark x1="30227" y1="77880" x2="29597" y2="789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82" y="2914650"/>
            <a:ext cx="3607435" cy="3943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883" b="98633" l="9451" r="89634">
                        <a14:foregroundMark x1="47561" y1="4883" x2="66768" y2="52930"/>
                        <a14:foregroundMark x1="66768" y1="52930" x2="67073" y2="53320"/>
                        <a14:foregroundMark x1="43293" y1="9375" x2="31402" y2="17188"/>
                        <a14:foregroundMark x1="31402" y1="17188" x2="28963" y2="36523"/>
                        <a14:foregroundMark x1="28963" y1="36523" x2="35671" y2="42383"/>
                        <a14:foregroundMark x1="54268" y1="5469" x2="71341" y2="33203"/>
                        <a14:foregroundMark x1="71341" y1="33203" x2="71646" y2="41016"/>
                        <a14:foregroundMark x1="55183" y1="35742" x2="53354" y2="48633"/>
                        <a14:foregroundMark x1="37805" y1="44531" x2="64329" y2="47656"/>
                        <a14:foregroundMark x1="45732" y1="59961" x2="55793" y2="72656"/>
                        <a14:foregroundMark x1="39329" y1="87500" x2="33232" y2="97656"/>
                        <a14:foregroundMark x1="33232" y1="97656" x2="31098" y2="98633"/>
                        <a14:foregroundMark x1="60671" y1="89063" x2="60671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78" y="2481740"/>
            <a:ext cx="2367855" cy="369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трелка: вправо 7">
            <a:hlinkClick r:id="rId6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: вправо 8">
            <a:hlinkClick r:id="rId7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533" y="5261556"/>
            <a:ext cx="1066766" cy="142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naturebirdscrickets_bw_1500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pic>
        <p:nvPicPr>
          <p:cNvPr id="2" name="salaga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38114" y="5591174"/>
            <a:ext cx="304800" cy="304800"/>
          </a:xfrm>
          <a:prstGeom prst="rect">
            <a:avLst/>
          </a:prstGeom>
        </p:spPr>
      </p:pic>
      <p:pic>
        <p:nvPicPr>
          <p:cNvPr id="11" name="Picture 6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253" y="0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32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75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виток: вертикальный 3"/>
          <p:cNvSpPr/>
          <p:nvPr/>
        </p:nvSpPr>
        <p:spPr>
          <a:xfrm>
            <a:off x="2543175" y="471488"/>
            <a:ext cx="6229350" cy="5372100"/>
          </a:xfrm>
          <a:prstGeom prst="verticalScroll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51054" y="2466191"/>
            <a:ext cx="4614862" cy="2183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Выполни задание в тетради.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800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8707" l="9333" r="97000">
                        <a14:foregroundMark x1="19444" y1="32931" x2="26222" y2="58103"/>
                        <a14:foregroundMark x1="11111" y1="37672" x2="44444" y2="55603"/>
                        <a14:foregroundMark x1="44444" y1="55603" x2="44444" y2="55603"/>
                        <a14:foregroundMark x1="24333" y1="31466" x2="24333" y2="62328"/>
                        <a14:foregroundMark x1="10667" y1="37931" x2="25667" y2="32069"/>
                        <a14:foregroundMark x1="25667" y1="32069" x2="25889" y2="32069"/>
                        <a14:foregroundMark x1="16778" y1="34569" x2="33889" y2="57155"/>
                        <a14:foregroundMark x1="33889" y1="57155" x2="34222" y2="57328"/>
                        <a14:foregroundMark x1="30444" y1="56034" x2="23778" y2="41293"/>
                        <a14:foregroundMark x1="23778" y1="41293" x2="23778" y2="41293"/>
                        <a14:foregroundMark x1="21333" y1="42328" x2="30000" y2="63966"/>
                        <a14:foregroundMark x1="36111" y1="43793" x2="57333" y2="66638"/>
                        <a14:foregroundMark x1="48444" y1="45603" x2="44667" y2="77069"/>
                        <a14:foregroundMark x1="43111" y1="45603" x2="49778" y2="52500"/>
                        <a14:foregroundMark x1="55778" y1="43793" x2="57556" y2="53103"/>
                        <a14:foregroundMark x1="70222" y1="24397" x2="87111" y2="35172"/>
                        <a14:foregroundMark x1="67222" y1="22328" x2="84222" y2="26897"/>
                        <a14:foregroundMark x1="68889" y1="29828" x2="76889" y2="39569"/>
                        <a14:foregroundMark x1="66778" y1="31293" x2="76111" y2="39828"/>
                        <a14:foregroundMark x1="92000" y1="38362" x2="89778" y2="57069"/>
                        <a14:foregroundMark x1="97111" y1="38534" x2="92222" y2="43534"/>
                        <a14:foregroundMark x1="54889" y1="86034" x2="58667" y2="96466"/>
                        <a14:foregroundMark x1="40444" y1="89397" x2="45778" y2="98793"/>
                        <a14:foregroundMark x1="40444" y1="60862" x2="46333" y2="76638"/>
                        <a14:foregroundMark x1="21111" y1="35172" x2="25333" y2="59828"/>
                        <a14:foregroundMark x1="5778" y1="36034" x2="9333" y2="49569"/>
                        <a14:foregroundMark x1="9333" y1="49569" x2="9333" y2="49569"/>
                        <a14:foregroundMark x1="15444" y1="30603" x2="23222" y2="53793"/>
                        <a14:foregroundMark x1="23222" y1="53793" x2="23778" y2="54397"/>
                        <a14:foregroundMark x1="23556" y1="54397" x2="22111" y2="40862"/>
                        <a14:foregroundMark x1="22111" y1="40603" x2="27556" y2="60172"/>
                        <a14:foregroundMark x1="23556" y1="40431" x2="33222" y2="40000"/>
                        <a14:foregroundMark x1="33222" y1="40000" x2="35889" y2="40000"/>
                        <a14:foregroundMark x1="64889" y1="23966" x2="70444" y2="23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281" y="1304805"/>
            <a:ext cx="4308868" cy="555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: вправо 1">
            <a:hlinkClick r:id="rId5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hlinkClick r:id="rId6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769" y="1557337"/>
            <a:ext cx="941228" cy="125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naturebirdscrickets_bw_150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pic>
        <p:nvPicPr>
          <p:cNvPr id="3" name="zabavno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5010" y="5595939"/>
            <a:ext cx="369091" cy="369091"/>
          </a:xfrm>
          <a:prstGeom prst="rect">
            <a:avLst/>
          </a:prstGeom>
        </p:spPr>
      </p:pic>
      <p:pic>
        <p:nvPicPr>
          <p:cNvPr id="11" name="Picture 6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253" y="0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6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6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212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199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виток: вертикальный 3"/>
          <p:cNvSpPr/>
          <p:nvPr/>
        </p:nvSpPr>
        <p:spPr>
          <a:xfrm>
            <a:off x="2543175" y="471488"/>
            <a:ext cx="6229350" cy="5372100"/>
          </a:xfrm>
          <a:prstGeom prst="verticalScroll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350419" y="1900089"/>
            <a:ext cx="46148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ru-RU" sz="2800" b="1" dirty="0"/>
          </a:p>
          <a:p>
            <a:pPr algn="just"/>
            <a:endParaRPr lang="ru-RU" sz="2400" b="1" i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8707" l="9333" r="97000">
                        <a14:foregroundMark x1="19444" y1="32931" x2="26222" y2="58103"/>
                        <a14:foregroundMark x1="11111" y1="37672" x2="44444" y2="55603"/>
                        <a14:foregroundMark x1="44444" y1="55603" x2="44444" y2="55603"/>
                        <a14:foregroundMark x1="24333" y1="31466" x2="24333" y2="62328"/>
                        <a14:foregroundMark x1="10667" y1="37931" x2="25667" y2="32069"/>
                        <a14:foregroundMark x1="25667" y1="32069" x2="25889" y2="32069"/>
                        <a14:foregroundMark x1="16778" y1="34569" x2="33889" y2="57155"/>
                        <a14:foregroundMark x1="33889" y1="57155" x2="34222" y2="57328"/>
                        <a14:foregroundMark x1="30444" y1="56034" x2="23778" y2="41293"/>
                        <a14:foregroundMark x1="23778" y1="41293" x2="23778" y2="41293"/>
                        <a14:foregroundMark x1="21333" y1="42328" x2="30000" y2="63966"/>
                        <a14:foregroundMark x1="36111" y1="43793" x2="57333" y2="66638"/>
                        <a14:foregroundMark x1="48444" y1="45603" x2="44667" y2="77069"/>
                        <a14:foregroundMark x1="43111" y1="45603" x2="49778" y2="52500"/>
                        <a14:foregroundMark x1="55778" y1="43793" x2="57556" y2="53103"/>
                        <a14:foregroundMark x1="70222" y1="24397" x2="87111" y2="35172"/>
                        <a14:foregroundMark x1="67222" y1="22328" x2="84222" y2="26897"/>
                        <a14:foregroundMark x1="68889" y1="29828" x2="76889" y2="39569"/>
                        <a14:foregroundMark x1="66778" y1="31293" x2="76111" y2="39828"/>
                        <a14:foregroundMark x1="92000" y1="38362" x2="89778" y2="57069"/>
                        <a14:foregroundMark x1="97111" y1="38534" x2="92222" y2="43534"/>
                        <a14:foregroundMark x1="54889" y1="86034" x2="58667" y2="96466"/>
                        <a14:foregroundMark x1="40444" y1="89397" x2="45778" y2="98793"/>
                        <a14:foregroundMark x1="40444" y1="60862" x2="46333" y2="76638"/>
                        <a14:foregroundMark x1="21111" y1="35172" x2="25333" y2="59828"/>
                        <a14:foregroundMark x1="5778" y1="36034" x2="9333" y2="49569"/>
                        <a14:foregroundMark x1="9333" y1="49569" x2="9333" y2="49569"/>
                        <a14:foregroundMark x1="15444" y1="30603" x2="23222" y2="53793"/>
                        <a14:foregroundMark x1="23222" y1="53793" x2="23778" y2="54397"/>
                        <a14:foregroundMark x1="23556" y1="54397" x2="22111" y2="40862"/>
                        <a14:foregroundMark x1="22111" y1="40603" x2="27556" y2="60172"/>
                        <a14:foregroundMark x1="23556" y1="40431" x2="33222" y2="40000"/>
                        <a14:foregroundMark x1="33222" y1="40000" x2="35889" y2="40000"/>
                        <a14:foregroundMark x1="64889" y1="23966" x2="70444" y2="237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281" y="1304805"/>
            <a:ext cx="4308868" cy="5553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350419" y="1382285"/>
            <a:ext cx="461486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.Образуй от данных слов глаголы неопределённой формы и выдели его признак.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Приготовила-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Перескажет-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Открывали-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Запишут-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Выбираем-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Берегут-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Распределите слова на две группы.</a:t>
            </a: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делать?                        Что сделать?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: вправо 8">
            <a:hlinkClick r:id="rId4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9769" y="1557337"/>
            <a:ext cx="941228" cy="125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naturebirdscrickets_bw_1500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0500" y="5895974"/>
            <a:ext cx="138113" cy="138113"/>
          </a:xfrm>
          <a:prstGeom prst="rect">
            <a:avLst/>
          </a:prstGeom>
        </p:spPr>
      </p:pic>
      <p:sp>
        <p:nvSpPr>
          <p:cNvPr id="11" name="Стрелка: вправо 10">
            <a:hlinkClick r:id="rId9" action="ppaction://hlinksldjump"/>
          </p:cNvPr>
          <p:cNvSpPr/>
          <p:nvPr/>
        </p:nvSpPr>
        <p:spPr>
          <a:xfrm>
            <a:off x="10577515" y="5843588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Picture 6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253" y="0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26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Стрелка: вправо 2">
            <a:hlinkClick r:id="rId2" action="ppaction://hlinksldjump"/>
          </p:cNvPr>
          <p:cNvSpPr/>
          <p:nvPr/>
        </p:nvSpPr>
        <p:spPr>
          <a:xfrm flipH="1">
            <a:off x="164309" y="5843587"/>
            <a:ext cx="1476371" cy="842963"/>
          </a:xfrm>
          <a:prstGeom prst="rightArrow">
            <a:avLst/>
          </a:prstGeom>
          <a:ln w="57150">
            <a:solidFill>
              <a:schemeClr val="tx1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gravity-fall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309" y="5538787"/>
            <a:ext cx="304800" cy="304800"/>
          </a:xfrm>
          <a:prstGeom prst="rect">
            <a:avLst/>
          </a:prstGeom>
        </p:spPr>
      </p:pic>
      <p:sp>
        <p:nvSpPr>
          <p:cNvPr id="5" name="Прямоугольник 4">
            <a:hlinkClick r:id="rId6" action="ppaction://hlinksldjump"/>
          </p:cNvPr>
          <p:cNvSpPr/>
          <p:nvPr/>
        </p:nvSpPr>
        <p:spPr>
          <a:xfrm>
            <a:off x="8543925" y="5843587"/>
            <a:ext cx="3483766" cy="714374"/>
          </a:xfrm>
          <a:prstGeom prst="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в начало </a:t>
            </a:r>
            <a:endParaRPr lang="ru-RU" sz="2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154" b="91538" l="10000" r="90000">
                        <a14:foregroundMark x1="45222" y1="18654" x2="61556" y2="82692"/>
                        <a14:foregroundMark x1="50222" y1="7885" x2="53778" y2="16346"/>
                        <a14:foregroundMark x1="66778" y1="6731" x2="66778" y2="6731"/>
                        <a14:foregroundMark x1="66556" y1="6154" x2="66556" y2="6154"/>
                        <a14:foregroundMark x1="35778" y1="92500" x2="66667" y2="91538"/>
                        <a14:foregroundMark x1="66667" y1="91538" x2="66778" y2="915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7253" y="0"/>
            <a:ext cx="1825122" cy="10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>
        <p14:reveal dir="r" thruBlk="1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27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2522</Words>
  <Application>WPS Presentation</Application>
  <PresentationFormat>Широкоэкранный</PresentationFormat>
  <Paragraphs>182</Paragraphs>
  <Slides>31</Slides>
  <Notes>0</Notes>
  <HiddenSlides>0</HiddenSlides>
  <MMClips>21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SimSun</vt:lpstr>
      <vt:lpstr>Wingdings</vt:lpstr>
      <vt:lpstr>Times New Roman</vt:lpstr>
      <vt:lpstr>Calibri</vt:lpstr>
      <vt:lpstr>Microsoft YaHei</vt:lpstr>
      <vt:lpstr>Arial Unicode MS</vt:lpstr>
      <vt:lpstr>Calibri Light</vt:lpstr>
      <vt:lpstr>Helvetica</vt:lpstr>
      <vt:lpstr>Тема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Кира</dc:creator>
  <cp:lastModifiedBy>Милана Андреевн�</cp:lastModifiedBy>
  <cp:revision>16</cp:revision>
  <dcterms:created xsi:type="dcterms:W3CDTF">2022-02-16T14:48:00Z</dcterms:created>
  <dcterms:modified xsi:type="dcterms:W3CDTF">2026-09-03T19:47:08Z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1049-12.1.0.28032</vt:lpwstr>
  </property>
  <property fmtid="{D5CDD505-2E9C-101B-9397-08002B2CF9AE}" pid="3" name="ICV">
    <vt:lpwstr>FED011AF3A2A4F1C9218E676902BDE8C_12</vt:lpwstr>
  </property>
</Properties>
</file>