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notesMasterIdLst>
    <p:notesMasterId r:id="rId20"/>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85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046B57-9A16-421D-B78A-F87D11EB9FEA}" type="datetimeFigureOut">
              <a:rPr lang="ru-RU" smtClean="0"/>
              <a:t>19.04.2026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270E1C-C8FD-4193-B3D0-07CE3F4D318A}" type="slidenum">
              <a:rPr lang="ru-RU" smtClean="0"/>
              <a:t>‹#›</a:t>
            </a:fld>
            <a:endParaRPr lang="ru-RU"/>
          </a:p>
        </p:txBody>
      </p:sp>
    </p:spTree>
    <p:extLst>
      <p:ext uri="{BB962C8B-B14F-4D97-AF65-F5344CB8AC3E}">
        <p14:creationId xmlns:p14="http://schemas.microsoft.com/office/powerpoint/2010/main" val="4251322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8270E1C-C8FD-4193-B3D0-07CE3F4D318A}" type="slidenum">
              <a:rPr lang="ru-RU" smtClean="0"/>
              <a:t>12</a:t>
            </a:fld>
            <a:endParaRPr lang="ru-RU"/>
          </a:p>
        </p:txBody>
      </p:sp>
    </p:spTree>
    <p:extLst>
      <p:ext uri="{BB962C8B-B14F-4D97-AF65-F5344CB8AC3E}">
        <p14:creationId xmlns:p14="http://schemas.microsoft.com/office/powerpoint/2010/main" val="26427151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ru-RU"/>
              <a:t>Образец заголовка</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4/19/2026</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4/19/2026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ru-RU"/>
              <a:t>Образец заголовка</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4/19/2026</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4/19/2026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4/19/2026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4/19/2026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4/19/2026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ru-RU"/>
              <a:t>Образец заголовка</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1CF131DD-A141-4471-BCF9-C6073EDD7E20}" type="datetimeFigureOut">
              <a:rPr lang="en-US" dirty="0"/>
              <a:t>4/19/2026</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4/19/2026</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4/19/2026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4/19/2026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4/19/2026</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28C0EA-9A27-F9EF-74AF-3A676C9DE34A}"/>
              </a:ext>
            </a:extLst>
          </p:cNvPr>
          <p:cNvSpPr>
            <a:spLocks noGrp="1"/>
          </p:cNvSpPr>
          <p:nvPr>
            <p:ph type="ctrTitle"/>
          </p:nvPr>
        </p:nvSpPr>
        <p:spPr>
          <a:xfrm>
            <a:off x="1561707" y="2039814"/>
            <a:ext cx="9068586" cy="2757268"/>
          </a:xfrm>
        </p:spPr>
        <p:txBody>
          <a:bodyPr/>
          <a:lstStyle/>
          <a:p>
            <a:pPr algn="ctr" defTabSz="457200">
              <a:lnSpc>
                <a:spcPct val="100000"/>
              </a:lnSpc>
              <a:spcBef>
                <a:spcPts val="800"/>
              </a:spcBef>
              <a:defRPr sz="5000" b="1">
                <a:latin typeface="Times New Roman"/>
                <a:ea typeface="Times New Roman"/>
                <a:cs typeface="Times New Roman"/>
                <a:sym typeface="Times New Roman"/>
              </a:defRPr>
            </a:pPr>
            <a:r>
              <a:rPr lang="ru-RU" sz="1400" spc="0" dirty="0">
                <a:latin typeface="Segoe UI Semibold" panose="020B0702040204020203" pitchFamily="34" charset="0"/>
                <a:cs typeface="Segoe UI Semibold" panose="020B0702040204020203" pitchFamily="34" charset="0"/>
              </a:rPr>
              <a:t>Государственное бюджетное профессиональное образовательное учреждение Республики Дагестан «Дагестанский базовый медицинский колледж </a:t>
            </a:r>
            <a:br>
              <a:rPr lang="ru-RU" sz="1400" spc="0" dirty="0">
                <a:latin typeface="Segoe UI Semibold" panose="020B0702040204020203" pitchFamily="34" charset="0"/>
                <a:cs typeface="Segoe UI Semibold" panose="020B0702040204020203" pitchFamily="34" charset="0"/>
              </a:rPr>
            </a:br>
            <a:r>
              <a:rPr lang="ru-RU" sz="1400" spc="0" dirty="0">
                <a:latin typeface="Segoe UI Semibold" panose="020B0702040204020203" pitchFamily="34" charset="0"/>
                <a:cs typeface="Segoe UI Semibold" panose="020B0702040204020203" pitchFamily="34" charset="0"/>
              </a:rPr>
              <a:t>им. Р.П. Аскерханова»</a:t>
            </a:r>
            <a:br>
              <a:rPr lang="ru-RU" sz="1400" dirty="0">
                <a:latin typeface="Segoe UI Semibold" panose="020B0702040204020203" pitchFamily="34" charset="0"/>
                <a:cs typeface="Segoe UI Semibold" panose="020B0702040204020203" pitchFamily="34" charset="0"/>
              </a:rPr>
            </a:br>
            <a:br>
              <a:rPr lang="ru-RU" sz="1400" dirty="0">
                <a:latin typeface="Segoe UI Semibold" panose="020B0702040204020203" pitchFamily="34" charset="0"/>
                <a:cs typeface="Segoe UI Semibold" panose="020B0702040204020203" pitchFamily="34" charset="0"/>
              </a:rPr>
            </a:br>
            <a:br>
              <a:rPr lang="ru-RU" sz="1400" dirty="0">
                <a:latin typeface="Segoe UI Semibold" panose="020B0702040204020203" pitchFamily="34" charset="0"/>
                <a:cs typeface="Segoe UI Semibold" panose="020B0702040204020203" pitchFamily="34" charset="0"/>
              </a:rPr>
            </a:br>
            <a:br>
              <a:rPr lang="ru-RU" sz="1600" dirty="0">
                <a:latin typeface="Segoe UI Semibold" panose="020B0702040204020203" pitchFamily="34" charset="0"/>
                <a:cs typeface="Segoe UI Semibold" panose="020B0702040204020203" pitchFamily="34" charset="0"/>
              </a:rPr>
            </a:br>
            <a:r>
              <a:rPr lang="ru-RU" sz="1600" dirty="0">
                <a:latin typeface="Segoe UI Semibold" panose="020B0702040204020203" pitchFamily="34" charset="0"/>
                <a:cs typeface="Segoe UI Semibold" panose="020B0702040204020203" pitchFamily="34" charset="0"/>
              </a:rPr>
              <a:t>Конференция для преподавателей</a:t>
            </a:r>
            <a:br>
              <a:rPr lang="ru-RU" sz="1600" dirty="0">
                <a:latin typeface="Segoe UI Semibold" panose="020B0702040204020203" pitchFamily="34" charset="0"/>
                <a:cs typeface="Segoe UI Semibold" panose="020B0702040204020203" pitchFamily="34" charset="0"/>
              </a:rPr>
            </a:br>
            <a:r>
              <a:rPr lang="ru-RU" sz="1600" dirty="0">
                <a:latin typeface="Segoe UI Semibold" panose="020B0702040204020203" pitchFamily="34" charset="0"/>
                <a:cs typeface="Segoe UI Semibold" panose="020B0702040204020203" pitchFamily="34" charset="0"/>
              </a:rPr>
              <a:t>на тему:</a:t>
            </a:r>
            <a:br>
              <a:rPr lang="ru-RU" sz="1600" dirty="0">
                <a:latin typeface="Segoe UI Semibold" panose="020B0702040204020203" pitchFamily="34" charset="0"/>
                <a:cs typeface="Segoe UI Semibold" panose="020B0702040204020203" pitchFamily="34" charset="0"/>
              </a:rPr>
            </a:br>
            <a:r>
              <a:rPr lang="ru-RU" sz="1600" dirty="0">
                <a:latin typeface="Segoe UI Semibold" panose="020B0702040204020203" pitchFamily="34" charset="0"/>
                <a:cs typeface="Segoe UI Semibold" panose="020B0702040204020203" pitchFamily="34" charset="0"/>
              </a:rPr>
              <a:t>Глобальное значение иммунизации:</a:t>
            </a:r>
            <a:br>
              <a:rPr lang="ru-RU" sz="1600" dirty="0">
                <a:latin typeface="Segoe UI Semibold" panose="020B0702040204020203" pitchFamily="34" charset="0"/>
                <a:cs typeface="Segoe UI Semibold" panose="020B0702040204020203" pitchFamily="34" charset="0"/>
              </a:rPr>
            </a:br>
            <a:r>
              <a:rPr lang="ru-RU" sz="1600" dirty="0">
                <a:latin typeface="Segoe UI Semibold" panose="020B0702040204020203" pitchFamily="34" charset="0"/>
                <a:cs typeface="Segoe UI Semibold" panose="020B0702040204020203" pitchFamily="34" charset="0"/>
              </a:rPr>
              <a:t>Исторические победы </a:t>
            </a:r>
            <a:br>
              <a:rPr lang="ru-RU" sz="1600" dirty="0">
                <a:latin typeface="Segoe UI Semibold" panose="020B0702040204020203" pitchFamily="34" charset="0"/>
                <a:cs typeface="Segoe UI Semibold" panose="020B0702040204020203" pitchFamily="34" charset="0"/>
              </a:rPr>
            </a:br>
            <a:r>
              <a:rPr lang="ru-RU" sz="1600" dirty="0">
                <a:latin typeface="Segoe UI Semibold" panose="020B0702040204020203" pitchFamily="34" charset="0"/>
                <a:cs typeface="Segoe UI Semibold" panose="020B0702040204020203" pitchFamily="34" charset="0"/>
              </a:rPr>
              <a:t>и современные вызовы</a:t>
            </a:r>
            <a:br>
              <a:rPr lang="ru-RU" sz="1600" dirty="0">
                <a:latin typeface="Segoe UI Semibold" panose="020B0702040204020203" pitchFamily="34" charset="0"/>
                <a:cs typeface="Segoe UI Semibold" panose="020B0702040204020203" pitchFamily="34" charset="0"/>
              </a:rPr>
            </a:br>
            <a:endParaRPr lang="ru-RU" sz="1600" dirty="0">
              <a:latin typeface="Segoe UI Semibold" panose="020B0702040204020203" pitchFamily="34" charset="0"/>
              <a:cs typeface="Segoe UI Semibold" panose="020B0702040204020203" pitchFamily="34" charset="0"/>
            </a:endParaRPr>
          </a:p>
        </p:txBody>
      </p:sp>
      <p:sp>
        <p:nvSpPr>
          <p:cNvPr id="3" name="Подзаголовок 2">
            <a:extLst>
              <a:ext uri="{FF2B5EF4-FFF2-40B4-BE49-F238E27FC236}">
                <a16:creationId xmlns:a16="http://schemas.microsoft.com/office/drawing/2014/main" id="{F5F614FD-FE96-27E1-5A73-109AE41F0A84}"/>
              </a:ext>
            </a:extLst>
          </p:cNvPr>
          <p:cNvSpPr>
            <a:spLocks noGrp="1"/>
          </p:cNvSpPr>
          <p:nvPr>
            <p:ph type="subTitle" idx="1"/>
          </p:nvPr>
        </p:nvSpPr>
        <p:spPr>
          <a:xfrm>
            <a:off x="1561707" y="4468761"/>
            <a:ext cx="9189475" cy="935274"/>
          </a:xfrm>
        </p:spPr>
        <p:txBody>
          <a:bodyPr>
            <a:normAutofit fontScale="92500" lnSpcReduction="20000"/>
          </a:bodyPr>
          <a:lstStyle/>
          <a:p>
            <a:pPr algn="r" defTabSz="457200">
              <a:lnSpc>
                <a:spcPct val="100000"/>
              </a:lnSpc>
              <a:defRPr>
                <a:latin typeface="Times New Roman"/>
                <a:ea typeface="Times New Roman"/>
                <a:cs typeface="Times New Roman"/>
                <a:sym typeface="Times New Roman"/>
              </a:defRPr>
            </a:pPr>
            <a:r>
              <a:rPr lang="ru-RU" sz="1700" b="1" dirty="0">
                <a:latin typeface="Segoe UI Semibold" panose="020B0702040204020203" pitchFamily="34" charset="0"/>
                <a:cs typeface="Segoe UI Semibold" panose="020B0702040204020203" pitchFamily="34" charset="0"/>
              </a:rPr>
              <a:t>Подготовили:</a:t>
            </a:r>
          </a:p>
          <a:p>
            <a:pPr algn="r" defTabSz="457200">
              <a:lnSpc>
                <a:spcPct val="100000"/>
              </a:lnSpc>
              <a:defRPr>
                <a:latin typeface="Times New Roman"/>
                <a:ea typeface="Times New Roman"/>
                <a:cs typeface="Times New Roman"/>
                <a:sym typeface="Times New Roman"/>
              </a:defRPr>
            </a:pPr>
            <a:endParaRPr lang="ru-RU" sz="1700" b="1" dirty="0">
              <a:latin typeface="Segoe UI Semibold" panose="020B0702040204020203" pitchFamily="34" charset="0"/>
              <a:cs typeface="Segoe UI Semibold" panose="020B0702040204020203" pitchFamily="34" charset="0"/>
            </a:endParaRPr>
          </a:p>
          <a:p>
            <a:pPr algn="r" defTabSz="457200">
              <a:lnSpc>
                <a:spcPct val="100000"/>
              </a:lnSpc>
              <a:defRPr>
                <a:latin typeface="Times New Roman"/>
                <a:ea typeface="Times New Roman"/>
                <a:cs typeface="Times New Roman"/>
                <a:sym typeface="Times New Roman"/>
              </a:defRPr>
            </a:pPr>
            <a:r>
              <a:rPr lang="ru-RU" sz="1700" b="1" dirty="0">
                <a:latin typeface="Segoe UI Semibold" panose="020B0702040204020203" pitchFamily="34" charset="0"/>
                <a:cs typeface="Segoe UI Semibold" panose="020B0702040204020203" pitchFamily="34" charset="0"/>
              </a:rPr>
              <a:t>Саидова Л.М.</a:t>
            </a:r>
          </a:p>
          <a:p>
            <a:pPr algn="r" defTabSz="457200">
              <a:lnSpc>
                <a:spcPct val="100000"/>
              </a:lnSpc>
              <a:defRPr>
                <a:latin typeface="Times New Roman"/>
                <a:ea typeface="Times New Roman"/>
                <a:cs typeface="Times New Roman"/>
                <a:sym typeface="Times New Roman"/>
              </a:defRPr>
            </a:pPr>
            <a:r>
              <a:rPr lang="ru-RU" sz="1700" b="1" dirty="0" err="1">
                <a:latin typeface="Segoe UI Semibold" panose="020B0702040204020203" pitchFamily="34" charset="0"/>
                <a:cs typeface="Segoe UI Semibold" panose="020B0702040204020203" pitchFamily="34" charset="0"/>
              </a:rPr>
              <a:t>Убилова</a:t>
            </a:r>
            <a:r>
              <a:rPr lang="ru-RU" sz="1700" b="1" dirty="0">
                <a:latin typeface="Segoe UI Semibold" panose="020B0702040204020203" pitchFamily="34" charset="0"/>
                <a:cs typeface="Segoe UI Semibold" panose="020B0702040204020203" pitchFamily="34" charset="0"/>
              </a:rPr>
              <a:t> М.М.</a:t>
            </a:r>
          </a:p>
          <a:p>
            <a:endParaRPr lang="ru-RU" sz="1400" dirty="0">
              <a:latin typeface="Segoe UI Semibold" panose="020B0702040204020203" pitchFamily="34" charset="0"/>
              <a:cs typeface="Segoe UI Semibold" panose="020B0702040204020203" pitchFamily="34" charset="0"/>
            </a:endParaRPr>
          </a:p>
          <a:p>
            <a:endParaRPr lang="ru-RU" sz="1800" dirty="0">
              <a:latin typeface="Segoe UI Semibold" panose="020B0702040204020203" pitchFamily="34" charset="0"/>
              <a:cs typeface="Segoe UI Semibold" panose="020B0702040204020203" pitchFamily="34" charset="0"/>
            </a:endParaRPr>
          </a:p>
          <a:p>
            <a:endParaRPr lang="ru-RU" sz="1400"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4255468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B8424D-4533-5C30-9FB2-401C4015BE28}"/>
              </a:ext>
            </a:extLst>
          </p:cNvPr>
          <p:cNvSpPr txBox="1"/>
          <p:nvPr/>
        </p:nvSpPr>
        <p:spPr>
          <a:xfrm>
            <a:off x="1617785" y="481052"/>
            <a:ext cx="5106572" cy="400110"/>
          </a:xfrm>
          <a:prstGeom prst="rect">
            <a:avLst/>
          </a:prstGeom>
          <a:noFill/>
        </p:spPr>
        <p:txBody>
          <a:bodyPr wrap="square">
            <a:spAutoFit/>
          </a:bodyPr>
          <a:lstStyle/>
          <a:p>
            <a:r>
              <a:rPr lang="ru-RU" sz="2000" b="1" dirty="0">
                <a:latin typeface="Times New Roman" panose="02020603050405020304" pitchFamily="18" charset="0"/>
                <a:cs typeface="Times New Roman" panose="02020603050405020304" pitchFamily="18" charset="0"/>
              </a:rPr>
              <a:t>Актуальность исследования</a:t>
            </a:r>
          </a:p>
        </p:txBody>
      </p:sp>
      <p:sp>
        <p:nvSpPr>
          <p:cNvPr id="7" name="TextBox 6">
            <a:extLst>
              <a:ext uri="{FF2B5EF4-FFF2-40B4-BE49-F238E27FC236}">
                <a16:creationId xmlns:a16="http://schemas.microsoft.com/office/drawing/2014/main" id="{1E627A45-EAB0-70C3-5CEB-A696D7C920FC}"/>
              </a:ext>
            </a:extLst>
          </p:cNvPr>
          <p:cNvSpPr txBox="1"/>
          <p:nvPr/>
        </p:nvSpPr>
        <p:spPr>
          <a:xfrm>
            <a:off x="815926" y="1115593"/>
            <a:ext cx="5514536" cy="1569660"/>
          </a:xfrm>
          <a:prstGeom prst="rect">
            <a:avLst/>
          </a:prstGeom>
          <a:noFill/>
        </p:spPr>
        <p:txBody>
          <a:bodyPr wrap="square">
            <a:spAutoFit/>
          </a:bodyPr>
          <a:lstStyle/>
          <a:p>
            <a:pPr marL="285750" indent="-285750">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В современной медицине основным методом создания активного приобретенного иммунитета является иммунопрофилактика, которая применяется уже более двухсот лет. Профилактика инфекционных болезней – одно из стратегических направлений политики государства в области здравоохранения.</a:t>
            </a:r>
          </a:p>
        </p:txBody>
      </p:sp>
      <p:sp>
        <p:nvSpPr>
          <p:cNvPr id="9" name="TextBox 8">
            <a:extLst>
              <a:ext uri="{FF2B5EF4-FFF2-40B4-BE49-F238E27FC236}">
                <a16:creationId xmlns:a16="http://schemas.microsoft.com/office/drawing/2014/main" id="{C22DAB1C-ACB9-4A99-9F6E-2E4296B1A2ED}"/>
              </a:ext>
            </a:extLst>
          </p:cNvPr>
          <p:cNvSpPr txBox="1"/>
          <p:nvPr/>
        </p:nvSpPr>
        <p:spPr>
          <a:xfrm>
            <a:off x="815926" y="3119739"/>
            <a:ext cx="5280074" cy="1323439"/>
          </a:xfrm>
          <a:prstGeom prst="rect">
            <a:avLst/>
          </a:prstGeom>
          <a:noFill/>
        </p:spPr>
        <p:txBody>
          <a:bodyPr wrap="square">
            <a:spAutoFit/>
          </a:bodyPr>
          <a:lstStyle/>
          <a:p>
            <a:pPr marL="285750" indent="-285750">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Эпидемическая обстановка в мире никогда не была спокойной. Все время наблюдались вспышки инфекционных заболеваний и появлялись новые виды заразных болезней, а в последние 10 лет происходит возвращение «старых» инфекций</a:t>
            </a:r>
          </a:p>
        </p:txBody>
      </p:sp>
      <p:sp>
        <p:nvSpPr>
          <p:cNvPr id="11" name="TextBox 10">
            <a:extLst>
              <a:ext uri="{FF2B5EF4-FFF2-40B4-BE49-F238E27FC236}">
                <a16:creationId xmlns:a16="http://schemas.microsoft.com/office/drawing/2014/main" id="{A157A0DF-1146-328D-FC72-97491622F8BB}"/>
              </a:ext>
            </a:extLst>
          </p:cNvPr>
          <p:cNvSpPr txBox="1"/>
          <p:nvPr/>
        </p:nvSpPr>
        <p:spPr>
          <a:xfrm>
            <a:off x="815926" y="4640476"/>
            <a:ext cx="5280074" cy="1569660"/>
          </a:xfrm>
          <a:prstGeom prst="rect">
            <a:avLst/>
          </a:prstGeom>
          <a:noFill/>
        </p:spPr>
        <p:txBody>
          <a:bodyPr wrap="square">
            <a:spAutoFit/>
          </a:bodyPr>
          <a:lstStyle/>
          <a:p>
            <a:pPr marL="285750" indent="-285750">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Недостаточное внимание к этим проблемам неминуемо приводит к подъему инфекционной заболеваемости. Своевременное проведение иммунопрофилактики значительно снижает уровень инфекционной заболеваемости и смертности особенно среди детского населения.</a:t>
            </a:r>
          </a:p>
        </p:txBody>
      </p:sp>
      <p:pic>
        <p:nvPicPr>
          <p:cNvPr id="12" name="IMG_1532.jpeg" descr="IMG_1532.jpeg">
            <a:extLst>
              <a:ext uri="{FF2B5EF4-FFF2-40B4-BE49-F238E27FC236}">
                <a16:creationId xmlns:a16="http://schemas.microsoft.com/office/drawing/2014/main" id="{5E27B2B2-6958-7E1E-244E-7676D8CDF24B}"/>
              </a:ext>
            </a:extLst>
          </p:cNvPr>
          <p:cNvPicPr>
            <a:picLocks noChangeAspect="1"/>
          </p:cNvPicPr>
          <p:nvPr/>
        </p:nvPicPr>
        <p:blipFill>
          <a:blip r:embed="rId2"/>
          <a:stretch>
            <a:fillRect/>
          </a:stretch>
        </p:blipFill>
        <p:spPr>
          <a:xfrm>
            <a:off x="6316393" y="481053"/>
            <a:ext cx="5613010" cy="5895896"/>
          </a:xfrm>
          <a:prstGeom prst="rect">
            <a:avLst/>
          </a:prstGeom>
          <a:ln w="12700">
            <a:miter lim="400000"/>
          </a:ln>
        </p:spPr>
      </p:pic>
    </p:spTree>
    <p:extLst>
      <p:ext uri="{BB962C8B-B14F-4D97-AF65-F5344CB8AC3E}">
        <p14:creationId xmlns:p14="http://schemas.microsoft.com/office/powerpoint/2010/main" val="1831089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D33CCF-4499-A6AC-2F8D-9619C46F7D36}"/>
              </a:ext>
            </a:extLst>
          </p:cNvPr>
          <p:cNvSpPr txBox="1"/>
          <p:nvPr/>
        </p:nvSpPr>
        <p:spPr>
          <a:xfrm>
            <a:off x="3744829" y="537228"/>
            <a:ext cx="6093994" cy="461665"/>
          </a:xfrm>
          <a:prstGeom prst="rect">
            <a:avLst/>
          </a:prstGeom>
          <a:noFill/>
        </p:spPr>
        <p:txBody>
          <a:bodyPr wrap="square">
            <a:spAutoFit/>
          </a:bodyPr>
          <a:lstStyle/>
          <a:p>
            <a:r>
              <a:rPr lang="ru-RU" sz="2400" b="1" dirty="0">
                <a:latin typeface="Times New Roman" panose="02020603050405020304" pitchFamily="18" charset="0"/>
                <a:cs typeface="Times New Roman" panose="02020603050405020304" pitchFamily="18" charset="0"/>
              </a:rPr>
              <a:t>Теоретический обзор литературы</a:t>
            </a:r>
          </a:p>
        </p:txBody>
      </p:sp>
      <p:sp>
        <p:nvSpPr>
          <p:cNvPr id="5" name="TextBox 4">
            <a:extLst>
              <a:ext uri="{FF2B5EF4-FFF2-40B4-BE49-F238E27FC236}">
                <a16:creationId xmlns:a16="http://schemas.microsoft.com/office/drawing/2014/main" id="{D6F372B5-0F87-065B-2BDA-541649344473}"/>
              </a:ext>
            </a:extLst>
          </p:cNvPr>
          <p:cNvSpPr txBox="1"/>
          <p:nvPr/>
        </p:nvSpPr>
        <p:spPr>
          <a:xfrm>
            <a:off x="544428" y="1412355"/>
            <a:ext cx="5206667" cy="4093428"/>
          </a:xfrm>
          <a:prstGeom prst="rect">
            <a:avLst/>
          </a:prstGeom>
          <a:noFill/>
        </p:spPr>
        <p:txBody>
          <a:bodyPr wrap="square">
            <a:spAutoFit/>
          </a:bodyPr>
          <a:lstStyle/>
          <a:p>
            <a:pPr defTabSz="457200">
              <a:lnSpc>
                <a:spcPct val="100000"/>
              </a:lnSpc>
              <a:spcBef>
                <a:spcPts val="0"/>
              </a:spcBef>
              <a:defRPr sz="4500" b="1">
                <a:latin typeface="Times New Roman"/>
                <a:ea typeface="Times New Roman"/>
                <a:cs typeface="Times New Roman"/>
                <a:sym typeface="Times New Roman"/>
              </a:defRPr>
            </a:pPr>
            <a:r>
              <a:rPr lang="ru-RU" sz="2000" dirty="0"/>
              <a:t>История вакцинации</a:t>
            </a:r>
            <a:endParaRPr lang="ru-RU" sz="2000" b="0" dirty="0"/>
          </a:p>
          <a:p>
            <a:pPr defTabSz="457200">
              <a:lnSpc>
                <a:spcPct val="100000"/>
              </a:lnSpc>
              <a:spcBef>
                <a:spcPts val="0"/>
              </a:spcBef>
              <a:defRPr sz="4500">
                <a:latin typeface="Times New Roman"/>
                <a:ea typeface="Times New Roman"/>
                <a:cs typeface="Times New Roman"/>
                <a:sym typeface="Times New Roman"/>
              </a:defRPr>
            </a:pPr>
            <a:r>
              <a:rPr lang="ru-RU" sz="2000" dirty="0"/>
              <a:t>Первые опыты вакцинации, заложившие фундамент современной иммунизации, опирались на эмпирические наблюдения и не имели глубокого понимания механизмов иммунитета. Ключевым примером является практика вариоляции, известная с XVIII века в Китае и Османской империи. Она заключалась в введении здоровому человеку материала из оспенных пустул, что вызывало легкую форму оспы и обеспечивало последующий иммунитет к более тяжелому течению заболевания.</a:t>
            </a:r>
          </a:p>
        </p:txBody>
      </p:sp>
      <p:pic>
        <p:nvPicPr>
          <p:cNvPr id="6" name="IMG_1533.jpeg" descr="IMG_1533.jpeg">
            <a:extLst>
              <a:ext uri="{FF2B5EF4-FFF2-40B4-BE49-F238E27FC236}">
                <a16:creationId xmlns:a16="http://schemas.microsoft.com/office/drawing/2014/main" id="{C70B873A-00BF-F852-23F6-BC4734A62232}"/>
              </a:ext>
            </a:extLst>
          </p:cNvPr>
          <p:cNvPicPr>
            <a:picLocks noChangeAspect="1"/>
          </p:cNvPicPr>
          <p:nvPr/>
        </p:nvPicPr>
        <p:blipFill>
          <a:blip r:embed="rId2"/>
          <a:stretch>
            <a:fillRect/>
          </a:stretch>
        </p:blipFill>
        <p:spPr>
          <a:xfrm>
            <a:off x="5853934" y="1412355"/>
            <a:ext cx="5912949" cy="4603434"/>
          </a:xfrm>
          <a:prstGeom prst="rect">
            <a:avLst/>
          </a:prstGeom>
          <a:ln w="12700">
            <a:miter lim="400000"/>
          </a:ln>
        </p:spPr>
      </p:pic>
    </p:spTree>
    <p:extLst>
      <p:ext uri="{BB962C8B-B14F-4D97-AF65-F5344CB8AC3E}">
        <p14:creationId xmlns:p14="http://schemas.microsoft.com/office/powerpoint/2010/main" val="3665436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ECFA09-1579-6FA7-7B48-49FB3A9C020B}"/>
              </a:ext>
            </a:extLst>
          </p:cNvPr>
          <p:cNvSpPr txBox="1"/>
          <p:nvPr/>
        </p:nvSpPr>
        <p:spPr>
          <a:xfrm>
            <a:off x="2278982" y="398730"/>
            <a:ext cx="8862260" cy="400110"/>
          </a:xfrm>
          <a:prstGeom prst="rect">
            <a:avLst/>
          </a:prstGeom>
          <a:noFill/>
        </p:spPr>
        <p:txBody>
          <a:bodyPr wrap="square">
            <a:spAutoFit/>
          </a:bodyPr>
          <a:lstStyle/>
          <a:p>
            <a:r>
              <a:rPr lang="ru-RU" sz="2000" b="1" dirty="0">
                <a:latin typeface="Times New Roman" panose="02020603050405020304" pitchFamily="18" charset="0"/>
                <a:cs typeface="Times New Roman" panose="02020603050405020304" pitchFamily="18" charset="0"/>
              </a:rPr>
              <a:t>Иммунный ответ организма на вакцинацию: формирование иммунитета.</a:t>
            </a:r>
          </a:p>
        </p:txBody>
      </p:sp>
      <p:sp>
        <p:nvSpPr>
          <p:cNvPr id="5" name="TextBox 4">
            <a:extLst>
              <a:ext uri="{FF2B5EF4-FFF2-40B4-BE49-F238E27FC236}">
                <a16:creationId xmlns:a16="http://schemas.microsoft.com/office/drawing/2014/main" id="{0C5EB762-A886-5241-6DB3-11B15116C4FD}"/>
              </a:ext>
            </a:extLst>
          </p:cNvPr>
          <p:cNvSpPr txBox="1"/>
          <p:nvPr/>
        </p:nvSpPr>
        <p:spPr>
          <a:xfrm>
            <a:off x="388017" y="1198693"/>
            <a:ext cx="10933697" cy="584775"/>
          </a:xfrm>
          <a:prstGeom prst="rect">
            <a:avLst/>
          </a:prstGeom>
          <a:noFill/>
        </p:spPr>
        <p:txBody>
          <a:bodyPr wrap="square">
            <a:spAutoFit/>
          </a:bodyPr>
          <a:lstStyle/>
          <a:p>
            <a:pPr marL="285750" indent="-285750">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Вакцинация инициирует целенаправленный иммунный ответ, мимикрируя естественную инфекцию, но без развития заболевания.</a:t>
            </a:r>
          </a:p>
        </p:txBody>
      </p:sp>
      <p:sp>
        <p:nvSpPr>
          <p:cNvPr id="7" name="TextBox 6">
            <a:extLst>
              <a:ext uri="{FF2B5EF4-FFF2-40B4-BE49-F238E27FC236}">
                <a16:creationId xmlns:a16="http://schemas.microsoft.com/office/drawing/2014/main" id="{27AC6AA3-2DE1-DB4E-9351-9D4BC708FF70}"/>
              </a:ext>
            </a:extLst>
          </p:cNvPr>
          <p:cNvSpPr txBox="1"/>
          <p:nvPr/>
        </p:nvSpPr>
        <p:spPr>
          <a:xfrm>
            <a:off x="388018" y="1989403"/>
            <a:ext cx="11511214" cy="584775"/>
          </a:xfrm>
          <a:prstGeom prst="rect">
            <a:avLst/>
          </a:prstGeom>
          <a:noFill/>
        </p:spPr>
        <p:txBody>
          <a:bodyPr wrap="square">
            <a:spAutoFit/>
          </a:bodyPr>
          <a:lstStyle/>
          <a:p>
            <a:pPr marL="285750" indent="-285750">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Введенный антиген (вирус, бактерия или их компоненты) распознаётся клетками врождённого иммунитета (дендритными клетками, макрофагами), которые </a:t>
            </a:r>
            <a:r>
              <a:rPr lang="ru-RU" sz="1600" dirty="0" err="1">
                <a:latin typeface="Times New Roman" panose="02020603050405020304" pitchFamily="18" charset="0"/>
                <a:cs typeface="Times New Roman" panose="02020603050405020304" pitchFamily="18" charset="0"/>
              </a:rPr>
              <a:t>процессируют</a:t>
            </a:r>
            <a:r>
              <a:rPr lang="ru-RU" sz="1600" dirty="0">
                <a:latin typeface="Times New Roman" panose="02020603050405020304" pitchFamily="18" charset="0"/>
                <a:cs typeface="Times New Roman" panose="02020603050405020304" pitchFamily="18" charset="0"/>
              </a:rPr>
              <a:t> его и </a:t>
            </a:r>
            <a:r>
              <a:rPr lang="ru-RU" sz="1600" dirty="0" err="1">
                <a:latin typeface="Times New Roman" panose="02020603050405020304" pitchFamily="18" charset="0"/>
                <a:cs typeface="Times New Roman" panose="02020603050405020304" pitchFamily="18" charset="0"/>
              </a:rPr>
              <a:t>презентируют</a:t>
            </a:r>
            <a:r>
              <a:rPr lang="ru-RU" sz="1600" dirty="0">
                <a:latin typeface="Times New Roman" panose="02020603050405020304" pitchFamily="18" charset="0"/>
                <a:cs typeface="Times New Roman" panose="02020603050405020304" pitchFamily="18" charset="0"/>
              </a:rPr>
              <a:t> Т-лимфоцитам.</a:t>
            </a:r>
          </a:p>
        </p:txBody>
      </p:sp>
      <p:sp>
        <p:nvSpPr>
          <p:cNvPr id="9" name="TextBox 8">
            <a:extLst>
              <a:ext uri="{FF2B5EF4-FFF2-40B4-BE49-F238E27FC236}">
                <a16:creationId xmlns:a16="http://schemas.microsoft.com/office/drawing/2014/main" id="{B4B98BE2-7940-2BC7-6F5A-82D87C29A615}"/>
              </a:ext>
            </a:extLst>
          </p:cNvPr>
          <p:cNvSpPr txBox="1"/>
          <p:nvPr/>
        </p:nvSpPr>
        <p:spPr>
          <a:xfrm>
            <a:off x="388018" y="2780113"/>
            <a:ext cx="11511214" cy="1077218"/>
          </a:xfrm>
          <a:prstGeom prst="rect">
            <a:avLst/>
          </a:prstGeom>
          <a:noFill/>
        </p:spPr>
        <p:txBody>
          <a:bodyPr wrap="square">
            <a:spAutoFit/>
          </a:bodyPr>
          <a:lstStyle/>
          <a:p>
            <a:pPr marL="285750" indent="-285750">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Активированные </a:t>
            </a:r>
            <a:r>
              <a:rPr lang="ru-RU" sz="1600" dirty="0" err="1">
                <a:latin typeface="Times New Roman" panose="02020603050405020304" pitchFamily="18" charset="0"/>
                <a:cs typeface="Times New Roman" panose="02020603050405020304" pitchFamily="18" charset="0"/>
              </a:rPr>
              <a:t>Тхелперы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Th</a:t>
            </a:r>
            <a:r>
              <a:rPr lang="ru-RU" sz="1600" dirty="0">
                <a:latin typeface="Times New Roman" panose="02020603050405020304" pitchFamily="18" charset="0"/>
                <a:cs typeface="Times New Roman" panose="02020603050405020304" pitchFamily="18" charset="0"/>
              </a:rPr>
              <a:t>) выделяют цитокины, стимулирующие пролиферацию и дифференцировку как </a:t>
            </a:r>
            <a:r>
              <a:rPr lang="ru-RU" sz="1600" dirty="0" err="1">
                <a:latin typeface="Times New Roman" panose="02020603050405020304" pitchFamily="18" charset="0"/>
                <a:cs typeface="Times New Roman" panose="02020603050405020304" pitchFamily="18" charset="0"/>
              </a:rPr>
              <a:t>Тклеток</a:t>
            </a:r>
            <a:r>
              <a:rPr lang="ru-RU" sz="1600" dirty="0">
                <a:latin typeface="Times New Roman" panose="02020603050405020304" pitchFamily="18" charset="0"/>
                <a:cs typeface="Times New Roman" panose="02020603050405020304" pitchFamily="18" charset="0"/>
              </a:rPr>
              <a:t> (включая цитотоксические Т-лимфоциты, уничтожающие инфицированные клетки), так и В-лимфоцитов. В-лимфоциты, взаимодействуя с Т-хелперами, дифференцируются в плазматические клетки, продуцирующие специфические антитела. Эти антитела нейтрализуют антиген, способствуя его элиминации из организма.</a:t>
            </a:r>
          </a:p>
        </p:txBody>
      </p:sp>
      <p:sp>
        <p:nvSpPr>
          <p:cNvPr id="11" name="TextBox 10">
            <a:extLst>
              <a:ext uri="{FF2B5EF4-FFF2-40B4-BE49-F238E27FC236}">
                <a16:creationId xmlns:a16="http://schemas.microsoft.com/office/drawing/2014/main" id="{DCB6E754-DFEC-3E45-533E-F3B005DE073A}"/>
              </a:ext>
            </a:extLst>
          </p:cNvPr>
          <p:cNvSpPr txBox="1"/>
          <p:nvPr/>
        </p:nvSpPr>
        <p:spPr>
          <a:xfrm>
            <a:off x="388017" y="4063266"/>
            <a:ext cx="6093994" cy="1815882"/>
          </a:xfrm>
          <a:prstGeom prst="rect">
            <a:avLst/>
          </a:prstGeom>
          <a:noFill/>
        </p:spPr>
        <p:txBody>
          <a:bodyPr wrap="square">
            <a:spAutoFit/>
          </a:bodyPr>
          <a:lstStyle/>
          <a:p>
            <a:pPr marL="285750" indent="-285750">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Часть В-лимфоцитов формируют клетки памяти, обеспечивающие быстрый и эффективный иммунный ответ при повторном контакте с тем же антигеном, обеспечивая длительный, а иногда и пожизненный иммунитет. Характер и длительность формируемого иммунитета зависят от типа вакцины, дозы антигена, состояния иммунной системы реципиента и схемы вакцинации.</a:t>
            </a:r>
          </a:p>
        </p:txBody>
      </p:sp>
      <p:pic>
        <p:nvPicPr>
          <p:cNvPr id="12" name="IMG_1534.jpeg" descr="IMG_1534.jpeg">
            <a:extLst>
              <a:ext uri="{FF2B5EF4-FFF2-40B4-BE49-F238E27FC236}">
                <a16:creationId xmlns:a16="http://schemas.microsoft.com/office/drawing/2014/main" id="{7D556E7B-0371-A0AF-6272-89E7EA7B3F17}"/>
              </a:ext>
            </a:extLst>
          </p:cNvPr>
          <p:cNvPicPr>
            <a:picLocks noChangeAspect="1"/>
          </p:cNvPicPr>
          <p:nvPr/>
        </p:nvPicPr>
        <p:blipFill>
          <a:blip r:embed="rId2"/>
          <a:stretch>
            <a:fillRect/>
          </a:stretch>
        </p:blipFill>
        <p:spPr>
          <a:xfrm>
            <a:off x="6482011" y="3857331"/>
            <a:ext cx="5417221" cy="2899611"/>
          </a:xfrm>
          <a:prstGeom prst="rect">
            <a:avLst/>
          </a:prstGeom>
          <a:ln w="12700">
            <a:miter lim="400000"/>
          </a:ln>
        </p:spPr>
      </p:pic>
    </p:spTree>
    <p:extLst>
      <p:ext uri="{BB962C8B-B14F-4D97-AF65-F5344CB8AC3E}">
        <p14:creationId xmlns:p14="http://schemas.microsoft.com/office/powerpoint/2010/main" val="564390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A70F7B-8AC0-7E1B-2179-D3608CB6BA87}"/>
              </a:ext>
            </a:extLst>
          </p:cNvPr>
          <p:cNvSpPr txBox="1"/>
          <p:nvPr/>
        </p:nvSpPr>
        <p:spPr>
          <a:xfrm>
            <a:off x="1008783" y="517868"/>
            <a:ext cx="6093994" cy="692497"/>
          </a:xfrm>
          <a:prstGeom prst="rect">
            <a:avLst/>
          </a:prstGeom>
          <a:noFill/>
        </p:spPr>
        <p:txBody>
          <a:bodyPr wrap="square">
            <a:spAutoFit/>
          </a:bodyPr>
          <a:lstStyle/>
          <a:p>
            <a:pPr algn="ctr" defTabSz="457200">
              <a:lnSpc>
                <a:spcPct val="100000"/>
              </a:lnSpc>
              <a:spcBef>
                <a:spcPts val="2300"/>
              </a:spcBef>
              <a:defRPr sz="2100" b="1">
                <a:latin typeface="Times New Roman"/>
                <a:ea typeface="Times New Roman"/>
                <a:cs typeface="Times New Roman"/>
                <a:sym typeface="Times New Roman"/>
              </a:defRPr>
            </a:pPr>
            <a:r>
              <a:rPr lang="ru-RU" sz="1800" dirty="0"/>
              <a:t>Доказательная база эффективности вакцин против различных инфекционных заболеваний</a:t>
            </a:r>
            <a:r>
              <a:rPr lang="ru-RU" dirty="0"/>
              <a:t>.</a:t>
            </a:r>
            <a:endParaRPr lang="ru-RU" sz="1000" b="0" dirty="0"/>
          </a:p>
        </p:txBody>
      </p:sp>
      <p:sp>
        <p:nvSpPr>
          <p:cNvPr id="5" name="TextBox 4">
            <a:extLst>
              <a:ext uri="{FF2B5EF4-FFF2-40B4-BE49-F238E27FC236}">
                <a16:creationId xmlns:a16="http://schemas.microsoft.com/office/drawing/2014/main" id="{D6624C46-DA71-7891-AC7E-102347871AAE}"/>
              </a:ext>
            </a:extLst>
          </p:cNvPr>
          <p:cNvSpPr txBox="1"/>
          <p:nvPr/>
        </p:nvSpPr>
        <p:spPr>
          <a:xfrm>
            <a:off x="481669" y="1798568"/>
            <a:ext cx="6093994" cy="338554"/>
          </a:xfrm>
          <a:prstGeom prst="rect">
            <a:avLst/>
          </a:prstGeom>
          <a:noFill/>
        </p:spPr>
        <p:txBody>
          <a:bodyPr wrap="square">
            <a:spAutoFit/>
          </a:bodyPr>
          <a:lstStyle/>
          <a:p>
            <a:pPr algn="ctr" defTabSz="825500">
              <a:spcBef>
                <a:spcPts val="0"/>
              </a:spcBef>
              <a:defRPr sz="35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Рандомизированные контролируемые исследования (РКИ):</a:t>
            </a:r>
          </a:p>
        </p:txBody>
      </p:sp>
      <p:sp>
        <p:nvSpPr>
          <p:cNvPr id="7" name="TextBox 6">
            <a:extLst>
              <a:ext uri="{FF2B5EF4-FFF2-40B4-BE49-F238E27FC236}">
                <a16:creationId xmlns:a16="http://schemas.microsoft.com/office/drawing/2014/main" id="{F8C7A7DD-8C93-E4F9-9944-F8F8D1CF83F5}"/>
              </a:ext>
            </a:extLst>
          </p:cNvPr>
          <p:cNvSpPr txBox="1"/>
          <p:nvPr/>
        </p:nvSpPr>
        <p:spPr>
          <a:xfrm>
            <a:off x="-280749" y="2670552"/>
            <a:ext cx="4626872" cy="338554"/>
          </a:xfrm>
          <a:prstGeom prst="rect">
            <a:avLst/>
          </a:prstGeom>
          <a:noFill/>
        </p:spPr>
        <p:txBody>
          <a:bodyPr wrap="square">
            <a:spAutoFit/>
          </a:bodyPr>
          <a:lstStyle/>
          <a:p>
            <a:pPr algn="ctr" defTabSz="825500">
              <a:spcBef>
                <a:spcPts val="0"/>
              </a:spcBef>
              <a:defRPr sz="35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Когортные</a:t>
            </a:r>
            <a:r>
              <a:rPr lang="ru-RU" sz="1600" dirty="0">
                <a:latin typeface="Times New Roman" panose="02020603050405020304" pitchFamily="18" charset="0"/>
                <a:cs typeface="Times New Roman" panose="02020603050405020304" pitchFamily="18" charset="0"/>
              </a:rPr>
              <a:t> исследования</a:t>
            </a:r>
          </a:p>
        </p:txBody>
      </p:sp>
      <p:sp>
        <p:nvSpPr>
          <p:cNvPr id="9" name="TextBox 8">
            <a:extLst>
              <a:ext uri="{FF2B5EF4-FFF2-40B4-BE49-F238E27FC236}">
                <a16:creationId xmlns:a16="http://schemas.microsoft.com/office/drawing/2014/main" id="{4B53CADB-019D-909B-2FCA-E8D1D464EB77}"/>
              </a:ext>
            </a:extLst>
          </p:cNvPr>
          <p:cNvSpPr txBox="1"/>
          <p:nvPr/>
        </p:nvSpPr>
        <p:spPr>
          <a:xfrm>
            <a:off x="-1099752" y="3586903"/>
            <a:ext cx="6790038" cy="338554"/>
          </a:xfrm>
          <a:prstGeom prst="rect">
            <a:avLst/>
          </a:prstGeom>
          <a:noFill/>
        </p:spPr>
        <p:txBody>
          <a:bodyPr wrap="square">
            <a:spAutoFit/>
          </a:bodyPr>
          <a:lstStyle/>
          <a:p>
            <a:pPr algn="ctr" defTabSz="825500">
              <a:spcBef>
                <a:spcPts val="0"/>
              </a:spcBef>
              <a:defRPr sz="35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Экологические исследования:</a:t>
            </a:r>
          </a:p>
        </p:txBody>
      </p:sp>
      <p:sp>
        <p:nvSpPr>
          <p:cNvPr id="11" name="TextBox 10">
            <a:extLst>
              <a:ext uri="{FF2B5EF4-FFF2-40B4-BE49-F238E27FC236}">
                <a16:creationId xmlns:a16="http://schemas.microsoft.com/office/drawing/2014/main" id="{DE69EAD7-BF7F-8309-2C41-DC4E899842FE}"/>
              </a:ext>
            </a:extLst>
          </p:cNvPr>
          <p:cNvSpPr txBox="1"/>
          <p:nvPr/>
        </p:nvSpPr>
        <p:spPr>
          <a:xfrm>
            <a:off x="-1705233" y="4524996"/>
            <a:ext cx="6697362" cy="338554"/>
          </a:xfrm>
          <a:prstGeom prst="rect">
            <a:avLst/>
          </a:prstGeom>
          <a:noFill/>
        </p:spPr>
        <p:txBody>
          <a:bodyPr wrap="square">
            <a:spAutoFit/>
          </a:bodyPr>
          <a:lstStyle/>
          <a:p>
            <a:pPr algn="ctr" defTabSz="825500">
              <a:spcBef>
                <a:spcPts val="0"/>
              </a:spcBef>
              <a:defRPr sz="35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Мета-анализы:</a:t>
            </a:r>
          </a:p>
        </p:txBody>
      </p:sp>
      <p:sp>
        <p:nvSpPr>
          <p:cNvPr id="13" name="TextBox 12">
            <a:extLst>
              <a:ext uri="{FF2B5EF4-FFF2-40B4-BE49-F238E27FC236}">
                <a16:creationId xmlns:a16="http://schemas.microsoft.com/office/drawing/2014/main" id="{1E4EB13B-AF5D-7C75-B6B5-FCFD987F86DB}"/>
              </a:ext>
            </a:extLst>
          </p:cNvPr>
          <p:cNvSpPr txBox="1"/>
          <p:nvPr/>
        </p:nvSpPr>
        <p:spPr>
          <a:xfrm>
            <a:off x="-1303638" y="5463089"/>
            <a:ext cx="6993924" cy="338554"/>
          </a:xfrm>
          <a:prstGeom prst="rect">
            <a:avLst/>
          </a:prstGeom>
          <a:noFill/>
        </p:spPr>
        <p:txBody>
          <a:bodyPr wrap="square">
            <a:spAutoFit/>
          </a:bodyPr>
          <a:lstStyle/>
          <a:p>
            <a:pPr algn="ctr" defTabSz="825500">
              <a:spcBef>
                <a:spcPts val="0"/>
              </a:spcBef>
              <a:defRPr sz="35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Постмаркетинговый</a:t>
            </a:r>
            <a:r>
              <a:rPr lang="ru-RU" sz="1600" dirty="0">
                <a:latin typeface="Times New Roman" panose="02020603050405020304" pitchFamily="18" charset="0"/>
                <a:cs typeface="Times New Roman" panose="02020603050405020304" pitchFamily="18" charset="0"/>
              </a:rPr>
              <a:t> надзор:</a:t>
            </a:r>
          </a:p>
        </p:txBody>
      </p:sp>
      <p:pic>
        <p:nvPicPr>
          <p:cNvPr id="14" name="IMG_1536.jpeg" descr="IMG_1536.jpeg">
            <a:extLst>
              <a:ext uri="{FF2B5EF4-FFF2-40B4-BE49-F238E27FC236}">
                <a16:creationId xmlns:a16="http://schemas.microsoft.com/office/drawing/2014/main" id="{4754E20F-49E1-F8EA-DE8A-B55D0F50D9D7}"/>
              </a:ext>
            </a:extLst>
          </p:cNvPr>
          <p:cNvPicPr>
            <a:picLocks noChangeAspect="1"/>
          </p:cNvPicPr>
          <p:nvPr/>
        </p:nvPicPr>
        <p:blipFill>
          <a:blip r:embed="rId2"/>
          <a:stretch>
            <a:fillRect/>
          </a:stretch>
        </p:blipFill>
        <p:spPr>
          <a:xfrm>
            <a:off x="6223379" y="1050879"/>
            <a:ext cx="5704764" cy="5581934"/>
          </a:xfrm>
          <a:prstGeom prst="rect">
            <a:avLst/>
          </a:prstGeom>
          <a:ln w="12700">
            <a:miter lim="400000"/>
          </a:ln>
        </p:spPr>
      </p:pic>
    </p:spTree>
    <p:extLst>
      <p:ext uri="{BB962C8B-B14F-4D97-AF65-F5344CB8AC3E}">
        <p14:creationId xmlns:p14="http://schemas.microsoft.com/office/powerpoint/2010/main" val="1297314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DB98F6-3094-38E7-3D67-9E1C1B551756}"/>
              </a:ext>
            </a:extLst>
          </p:cNvPr>
          <p:cNvSpPr txBox="1"/>
          <p:nvPr/>
        </p:nvSpPr>
        <p:spPr>
          <a:xfrm>
            <a:off x="303663" y="325266"/>
            <a:ext cx="5792337" cy="1815882"/>
          </a:xfrm>
          <a:prstGeom prst="rect">
            <a:avLst/>
          </a:prstGeom>
          <a:noFill/>
        </p:spPr>
        <p:txBody>
          <a:bodyPr wrap="square">
            <a:spAutoFit/>
          </a:bodyPr>
          <a:lstStyle/>
          <a:p>
            <a:pPr marL="333375" indent="-333375" defTabSz="457200">
              <a:lnSpc>
                <a:spcPct val="100000"/>
              </a:lnSpc>
              <a:spcBef>
                <a:spcPts val="0"/>
              </a:spcBef>
              <a:buSzPct val="100000"/>
              <a:buChar char="•"/>
              <a:defRPr sz="3000">
                <a:latin typeface="Times New Roman"/>
                <a:ea typeface="Times New Roman"/>
                <a:cs typeface="Times New Roman"/>
                <a:sym typeface="Times New Roman"/>
              </a:defRPr>
            </a:pPr>
            <a:r>
              <a:rPr lang="ru-RU" sz="1600" b="1" dirty="0"/>
              <a:t>Поствакцинальные осложнения</a:t>
            </a:r>
            <a:r>
              <a:rPr lang="ru-RU" sz="1600" dirty="0"/>
              <a:t> - это серьезные и редкие нежелательные явления, которые могут возникнуть после вакцинации. Важно понимать, что поствакцинальные осложнения встречаются гораздо реже, чем осложнения от самих болезней, от которых защищают вакцины. Риск поствакцинальных осложнений всегда оценивается и сопоставляется с пользой от вакцинации.</a:t>
            </a:r>
          </a:p>
        </p:txBody>
      </p:sp>
      <p:sp>
        <p:nvSpPr>
          <p:cNvPr id="5" name="TextBox 4">
            <a:extLst>
              <a:ext uri="{FF2B5EF4-FFF2-40B4-BE49-F238E27FC236}">
                <a16:creationId xmlns:a16="http://schemas.microsoft.com/office/drawing/2014/main" id="{B54C90D8-D1FF-1095-25E6-24B650CC2370}"/>
              </a:ext>
            </a:extLst>
          </p:cNvPr>
          <p:cNvSpPr txBox="1"/>
          <p:nvPr/>
        </p:nvSpPr>
        <p:spPr>
          <a:xfrm>
            <a:off x="775387" y="2626497"/>
            <a:ext cx="6098058" cy="338554"/>
          </a:xfrm>
          <a:prstGeom prst="rect">
            <a:avLst/>
          </a:prstGeom>
          <a:noFill/>
        </p:spPr>
        <p:txBody>
          <a:bodyPr wrap="square">
            <a:spAutoFit/>
          </a:bodyPr>
          <a:lstStyle/>
          <a:p>
            <a:r>
              <a:rPr lang="ru-RU" sz="1600" dirty="0">
                <a:latin typeface="Times New Roman" panose="02020603050405020304" pitchFamily="18" charset="0"/>
                <a:cs typeface="Times New Roman" panose="02020603050405020304" pitchFamily="18" charset="0"/>
              </a:rPr>
              <a:t>1. Местные реакции:</a:t>
            </a:r>
          </a:p>
        </p:txBody>
      </p:sp>
      <p:sp>
        <p:nvSpPr>
          <p:cNvPr id="7" name="TextBox 6">
            <a:extLst>
              <a:ext uri="{FF2B5EF4-FFF2-40B4-BE49-F238E27FC236}">
                <a16:creationId xmlns:a16="http://schemas.microsoft.com/office/drawing/2014/main" id="{A177F33A-2878-7816-6909-A14C7AE571BC}"/>
              </a:ext>
            </a:extLst>
          </p:cNvPr>
          <p:cNvSpPr txBox="1"/>
          <p:nvPr/>
        </p:nvSpPr>
        <p:spPr>
          <a:xfrm>
            <a:off x="775387" y="3577966"/>
            <a:ext cx="6098058" cy="338554"/>
          </a:xfrm>
          <a:prstGeom prst="rect">
            <a:avLst/>
          </a:prstGeom>
          <a:noFill/>
        </p:spPr>
        <p:txBody>
          <a:bodyPr wrap="square">
            <a:spAutoFit/>
          </a:bodyPr>
          <a:lstStyle/>
          <a:p>
            <a:r>
              <a:rPr lang="ru-RU" sz="1600" dirty="0">
                <a:latin typeface="Times New Roman" panose="02020603050405020304" pitchFamily="18" charset="0"/>
                <a:cs typeface="Times New Roman" panose="02020603050405020304" pitchFamily="18" charset="0"/>
              </a:rPr>
              <a:t>2. Неврологические осложнения: </a:t>
            </a:r>
            <a:endParaRPr lang="ru-RU" sz="1600" u="none"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B526136F-DD2B-60BC-F295-727BC5CFFADF}"/>
              </a:ext>
            </a:extLst>
          </p:cNvPr>
          <p:cNvSpPr txBox="1"/>
          <p:nvPr/>
        </p:nvSpPr>
        <p:spPr>
          <a:xfrm>
            <a:off x="775387" y="4529436"/>
            <a:ext cx="6098058" cy="338554"/>
          </a:xfrm>
          <a:prstGeom prst="rect">
            <a:avLst/>
          </a:prstGeom>
          <a:noFill/>
        </p:spPr>
        <p:txBody>
          <a:bodyPr wrap="square">
            <a:spAutoFit/>
          </a:bodyPr>
          <a:lstStyle/>
          <a:p>
            <a:r>
              <a:rPr lang="ru-RU" sz="1600" dirty="0">
                <a:latin typeface="Times New Roman" panose="02020603050405020304" pitchFamily="18" charset="0"/>
                <a:cs typeface="Times New Roman" panose="02020603050405020304" pitchFamily="18" charset="0"/>
              </a:rPr>
              <a:t>3. Аллергические реакции:</a:t>
            </a:r>
          </a:p>
        </p:txBody>
      </p:sp>
      <p:sp>
        <p:nvSpPr>
          <p:cNvPr id="11" name="TextBox 10">
            <a:extLst>
              <a:ext uri="{FF2B5EF4-FFF2-40B4-BE49-F238E27FC236}">
                <a16:creationId xmlns:a16="http://schemas.microsoft.com/office/drawing/2014/main" id="{986C4569-2F13-F630-06CE-952836C9A6C5}"/>
              </a:ext>
            </a:extLst>
          </p:cNvPr>
          <p:cNvSpPr txBox="1"/>
          <p:nvPr/>
        </p:nvSpPr>
        <p:spPr>
          <a:xfrm>
            <a:off x="664176" y="5480906"/>
            <a:ext cx="6098058" cy="338554"/>
          </a:xfrm>
          <a:prstGeom prst="rect">
            <a:avLst/>
          </a:prstGeom>
          <a:noFill/>
        </p:spPr>
        <p:txBody>
          <a:bodyPr wrap="square">
            <a:spAutoFit/>
          </a:bodyPr>
          <a:lstStyle/>
          <a:p>
            <a:r>
              <a:rPr lang="ru-RU" sz="1600" dirty="0">
                <a:latin typeface="Times New Roman" panose="02020603050405020304" pitchFamily="18" charset="0"/>
                <a:cs typeface="Times New Roman" panose="02020603050405020304" pitchFamily="18" charset="0"/>
              </a:rPr>
              <a:t>4. Другие осложнения:</a:t>
            </a:r>
          </a:p>
        </p:txBody>
      </p:sp>
      <p:pic>
        <p:nvPicPr>
          <p:cNvPr id="12" name="IMG_1540.jpeg" descr="IMG_1540.jpeg">
            <a:extLst>
              <a:ext uri="{FF2B5EF4-FFF2-40B4-BE49-F238E27FC236}">
                <a16:creationId xmlns:a16="http://schemas.microsoft.com/office/drawing/2014/main" id="{91EBD483-0DDB-8957-13B0-FBC0B1CB1A95}"/>
              </a:ext>
            </a:extLst>
          </p:cNvPr>
          <p:cNvPicPr>
            <a:picLocks noChangeAspect="1"/>
          </p:cNvPicPr>
          <p:nvPr/>
        </p:nvPicPr>
        <p:blipFill>
          <a:blip r:embed="rId2"/>
          <a:stretch>
            <a:fillRect/>
          </a:stretch>
        </p:blipFill>
        <p:spPr>
          <a:xfrm>
            <a:off x="6248497" y="371633"/>
            <a:ext cx="2678786" cy="2254864"/>
          </a:xfrm>
          <a:prstGeom prst="rect">
            <a:avLst/>
          </a:prstGeom>
          <a:ln w="12700">
            <a:miter lim="400000"/>
          </a:ln>
        </p:spPr>
      </p:pic>
      <p:pic>
        <p:nvPicPr>
          <p:cNvPr id="13" name="IMG_1539.jpeg" descr="IMG_1539.jpeg">
            <a:extLst>
              <a:ext uri="{FF2B5EF4-FFF2-40B4-BE49-F238E27FC236}">
                <a16:creationId xmlns:a16="http://schemas.microsoft.com/office/drawing/2014/main" id="{0CF474FD-0E45-72CC-1EBB-A4447DF44FD2}"/>
              </a:ext>
            </a:extLst>
          </p:cNvPr>
          <p:cNvPicPr>
            <a:picLocks noChangeAspect="1"/>
          </p:cNvPicPr>
          <p:nvPr/>
        </p:nvPicPr>
        <p:blipFill>
          <a:blip r:embed="rId3"/>
          <a:stretch>
            <a:fillRect/>
          </a:stretch>
        </p:blipFill>
        <p:spPr>
          <a:xfrm>
            <a:off x="9195001" y="1174136"/>
            <a:ext cx="2536926" cy="2254864"/>
          </a:xfrm>
          <a:prstGeom prst="rect">
            <a:avLst/>
          </a:prstGeom>
          <a:ln w="12700">
            <a:miter lim="400000"/>
          </a:ln>
        </p:spPr>
      </p:pic>
      <p:pic>
        <p:nvPicPr>
          <p:cNvPr id="14" name="IMG_1537.jpeg" descr="IMG_1537.jpeg">
            <a:extLst>
              <a:ext uri="{FF2B5EF4-FFF2-40B4-BE49-F238E27FC236}">
                <a16:creationId xmlns:a16="http://schemas.microsoft.com/office/drawing/2014/main" id="{0E6F4589-93B1-1683-8E3F-5D82A12A5E50}"/>
              </a:ext>
            </a:extLst>
          </p:cNvPr>
          <p:cNvPicPr>
            <a:picLocks noChangeAspect="1"/>
          </p:cNvPicPr>
          <p:nvPr/>
        </p:nvPicPr>
        <p:blipFill>
          <a:blip r:embed="rId4"/>
          <a:stretch>
            <a:fillRect/>
          </a:stretch>
        </p:blipFill>
        <p:spPr>
          <a:xfrm>
            <a:off x="4912992" y="3560440"/>
            <a:ext cx="3340671" cy="2425132"/>
          </a:xfrm>
          <a:prstGeom prst="rect">
            <a:avLst/>
          </a:prstGeom>
          <a:ln w="12700">
            <a:miter lim="400000"/>
          </a:ln>
        </p:spPr>
      </p:pic>
      <p:pic>
        <p:nvPicPr>
          <p:cNvPr id="15" name="IMG_1538.png" descr="IMG_1538.png">
            <a:extLst>
              <a:ext uri="{FF2B5EF4-FFF2-40B4-BE49-F238E27FC236}">
                <a16:creationId xmlns:a16="http://schemas.microsoft.com/office/drawing/2014/main" id="{3239EEAB-6413-35EF-2FD4-C00C06CF48E5}"/>
              </a:ext>
            </a:extLst>
          </p:cNvPr>
          <p:cNvPicPr>
            <a:picLocks noChangeAspect="1"/>
          </p:cNvPicPr>
          <p:nvPr/>
        </p:nvPicPr>
        <p:blipFill>
          <a:blip r:embed="rId5"/>
          <a:stretch>
            <a:fillRect/>
          </a:stretch>
        </p:blipFill>
        <p:spPr>
          <a:xfrm>
            <a:off x="8386010" y="3747243"/>
            <a:ext cx="3477127" cy="2739124"/>
          </a:xfrm>
          <a:prstGeom prst="rect">
            <a:avLst/>
          </a:prstGeom>
          <a:ln w="12700">
            <a:miter lim="400000"/>
          </a:ln>
        </p:spPr>
      </p:pic>
    </p:spTree>
    <p:extLst>
      <p:ext uri="{BB962C8B-B14F-4D97-AF65-F5344CB8AC3E}">
        <p14:creationId xmlns:p14="http://schemas.microsoft.com/office/powerpoint/2010/main" val="3182702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5950D9-603D-9120-32EE-766A7C77A386}"/>
              </a:ext>
            </a:extLst>
          </p:cNvPr>
          <p:cNvSpPr txBox="1"/>
          <p:nvPr/>
        </p:nvSpPr>
        <p:spPr>
          <a:xfrm>
            <a:off x="375986" y="468074"/>
            <a:ext cx="5279859" cy="1077218"/>
          </a:xfrm>
          <a:prstGeom prst="rect">
            <a:avLst/>
          </a:prstGeom>
          <a:noFill/>
        </p:spPr>
        <p:txBody>
          <a:bodyPr wrap="square">
            <a:spAutoFit/>
          </a:bodyPr>
          <a:lstStyle/>
          <a:p>
            <a:pPr marL="285750" indent="-285750">
              <a:buFont typeface="Arial" panose="020B0604020202020204" pitchFamily="34" charset="0"/>
              <a:buChar char="•"/>
            </a:pPr>
            <a:r>
              <a:rPr lang="ru-RU" sz="1600" b="1" dirty="0">
                <a:latin typeface="Times New Roman" panose="02020603050405020304" pitchFamily="18" charset="0"/>
                <a:cs typeface="Times New Roman" panose="02020603050405020304" pitchFamily="18" charset="0"/>
              </a:rPr>
              <a:t>В соответствии с Национальным календарем профилактических прививок, в 1 месяц жизни ребенку проводят вторую вакцинацию против гепатита B.</a:t>
            </a:r>
          </a:p>
        </p:txBody>
      </p:sp>
      <p:sp>
        <p:nvSpPr>
          <p:cNvPr id="5" name="TextBox 4">
            <a:extLst>
              <a:ext uri="{FF2B5EF4-FFF2-40B4-BE49-F238E27FC236}">
                <a16:creationId xmlns:a16="http://schemas.microsoft.com/office/drawing/2014/main" id="{D36E8851-7D88-548B-BDC3-ADF387E84E4D}"/>
              </a:ext>
            </a:extLst>
          </p:cNvPr>
          <p:cNvSpPr txBox="1"/>
          <p:nvPr/>
        </p:nvSpPr>
        <p:spPr>
          <a:xfrm>
            <a:off x="568492" y="1898485"/>
            <a:ext cx="6093994" cy="338554"/>
          </a:xfrm>
          <a:prstGeom prst="rect">
            <a:avLst/>
          </a:prstGeom>
          <a:noFill/>
        </p:spPr>
        <p:txBody>
          <a:bodyPr wrap="square">
            <a:spAutoFit/>
          </a:bodyPr>
          <a:lstStyle/>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a:t>
            </a:r>
            <a:r>
              <a:rPr lang="ru-RU" sz="1600" u="sng" dirty="0">
                <a:latin typeface="Times New Roman" panose="02020603050405020304" pitchFamily="18" charset="0"/>
                <a:cs typeface="Times New Roman" panose="02020603050405020304" pitchFamily="18" charset="0"/>
              </a:rPr>
              <a:t>Название вакцины:</a:t>
            </a:r>
            <a:r>
              <a:rPr lang="ru-RU" sz="1600" dirty="0">
                <a:latin typeface="Times New Roman" panose="02020603050405020304" pitchFamily="18" charset="0"/>
                <a:cs typeface="Times New Roman" panose="02020603050405020304" pitchFamily="18" charset="0"/>
              </a:rPr>
              <a:t> Вакцина против гепатита B. </a:t>
            </a:r>
          </a:p>
        </p:txBody>
      </p:sp>
      <p:sp>
        <p:nvSpPr>
          <p:cNvPr id="7" name="TextBox 6">
            <a:extLst>
              <a:ext uri="{FF2B5EF4-FFF2-40B4-BE49-F238E27FC236}">
                <a16:creationId xmlns:a16="http://schemas.microsoft.com/office/drawing/2014/main" id="{27DDCAC9-B3A5-2ECF-50FE-D57012A3A717}"/>
              </a:ext>
            </a:extLst>
          </p:cNvPr>
          <p:cNvSpPr txBox="1"/>
          <p:nvPr/>
        </p:nvSpPr>
        <p:spPr>
          <a:xfrm>
            <a:off x="568492" y="2521059"/>
            <a:ext cx="5087354" cy="2062103"/>
          </a:xfrm>
          <a:prstGeom prst="rect">
            <a:avLst/>
          </a:prstGeom>
          <a:noFill/>
        </p:spPr>
        <p:txBody>
          <a:bodyPr wrap="square">
            <a:spAutoFit/>
          </a:bodyPr>
          <a:lstStyle/>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a:t>
            </a:r>
            <a:r>
              <a:rPr lang="ru-RU" sz="1600" u="sng" dirty="0">
                <a:latin typeface="Times New Roman" panose="02020603050405020304" pitchFamily="18" charset="0"/>
                <a:cs typeface="Times New Roman" panose="02020603050405020304" pitchFamily="18" charset="0"/>
              </a:rPr>
              <a:t>Цель вакцинации:</a:t>
            </a:r>
            <a:r>
              <a:rPr lang="ru-RU" sz="1600" dirty="0">
                <a:latin typeface="Times New Roman" panose="02020603050405020304" pitchFamily="18" charset="0"/>
                <a:cs typeface="Times New Roman" panose="02020603050405020304" pitchFamily="18" charset="0"/>
              </a:rPr>
              <a:t> Предотвращение заражения вирусом гепатита B, который может приводить к хроническим заболеваниям печени (циррозу и раку печени).</a:t>
            </a:r>
          </a:p>
          <a:p>
            <a:pPr defTabSz="825500">
              <a:spcBef>
                <a:spcPts val="0"/>
              </a:spcBef>
              <a:defRPr sz="30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a:t>
            </a:r>
            <a:r>
              <a:rPr lang="ru-RU" sz="1600" u="sng" dirty="0">
                <a:latin typeface="Times New Roman" panose="02020603050405020304" pitchFamily="18" charset="0"/>
                <a:cs typeface="Times New Roman" panose="02020603050405020304" pitchFamily="18" charset="0"/>
              </a:rPr>
              <a:t>Как проводится:</a:t>
            </a:r>
            <a:r>
              <a:rPr lang="ru-RU" sz="1600" dirty="0">
                <a:latin typeface="Times New Roman" panose="02020603050405020304" pitchFamily="18" charset="0"/>
                <a:cs typeface="Times New Roman" panose="02020603050405020304" pitchFamily="18" charset="0"/>
              </a:rPr>
              <a:t> Вакцина вводится внутримышечно в переднелатеральную поверхность бедра. </a:t>
            </a:r>
          </a:p>
        </p:txBody>
      </p:sp>
      <p:pic>
        <p:nvPicPr>
          <p:cNvPr id="8" name="IMG_1541.jpeg" descr="IMG_1541.jpeg">
            <a:extLst>
              <a:ext uri="{FF2B5EF4-FFF2-40B4-BE49-F238E27FC236}">
                <a16:creationId xmlns:a16="http://schemas.microsoft.com/office/drawing/2014/main" id="{6F188F79-A5B7-61B3-1D5D-D6DCE4F96485}"/>
              </a:ext>
            </a:extLst>
          </p:cNvPr>
          <p:cNvPicPr>
            <a:picLocks noChangeAspect="1"/>
          </p:cNvPicPr>
          <p:nvPr/>
        </p:nvPicPr>
        <p:blipFill>
          <a:blip r:embed="rId2"/>
          <a:stretch>
            <a:fillRect/>
          </a:stretch>
        </p:blipFill>
        <p:spPr>
          <a:xfrm>
            <a:off x="4224601" y="4360697"/>
            <a:ext cx="2573241" cy="2267641"/>
          </a:xfrm>
          <a:prstGeom prst="rect">
            <a:avLst/>
          </a:prstGeom>
          <a:ln w="12700">
            <a:miter lim="400000"/>
          </a:ln>
        </p:spPr>
      </p:pic>
      <p:sp>
        <p:nvSpPr>
          <p:cNvPr id="10" name="TextBox 9">
            <a:extLst>
              <a:ext uri="{FF2B5EF4-FFF2-40B4-BE49-F238E27FC236}">
                <a16:creationId xmlns:a16="http://schemas.microsoft.com/office/drawing/2014/main" id="{799727C3-8E73-6EAF-5219-5AFE3902CD23}"/>
              </a:ext>
            </a:extLst>
          </p:cNvPr>
          <p:cNvSpPr txBox="1"/>
          <p:nvPr/>
        </p:nvSpPr>
        <p:spPr>
          <a:xfrm>
            <a:off x="6536155" y="468074"/>
            <a:ext cx="5279859" cy="3539430"/>
          </a:xfrm>
          <a:prstGeom prst="rect">
            <a:avLst/>
          </a:prstGeom>
          <a:noFill/>
        </p:spPr>
        <p:txBody>
          <a:bodyPr wrap="square">
            <a:spAutoFit/>
          </a:bodyPr>
          <a:lstStyle/>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В 2 месяца жизни проводится первая вакцинация против пневмококковой инфекции.</a:t>
            </a:r>
          </a:p>
          <a:p>
            <a:pPr defTabSz="825500">
              <a:spcBef>
                <a:spcPts val="0"/>
              </a:spcBef>
              <a:defRPr sz="30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marL="333375" indent="-333375" defTabSz="825500">
              <a:spcBef>
                <a:spcPts val="0"/>
              </a:spcBef>
              <a:buSzPct val="100000"/>
              <a:buChar char="•"/>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a:t>
            </a:r>
            <a:r>
              <a:rPr lang="ru-RU" sz="1600" u="sng" dirty="0">
                <a:latin typeface="Times New Roman" panose="02020603050405020304" pitchFamily="18" charset="0"/>
                <a:cs typeface="Times New Roman" panose="02020603050405020304" pitchFamily="18" charset="0"/>
              </a:rPr>
              <a:t>Название вакцины: </a:t>
            </a:r>
            <a:r>
              <a:rPr lang="ru-RU" sz="1600" dirty="0">
                <a:latin typeface="Times New Roman" panose="02020603050405020304" pitchFamily="18" charset="0"/>
                <a:cs typeface="Times New Roman" panose="02020603050405020304" pitchFamily="18" charset="0"/>
              </a:rPr>
              <a:t>Вакцина против пневмококковой инфекции. Существуют различные вакцины, защищающие от разных серотипов пневмококка.</a:t>
            </a:r>
          </a:p>
          <a:p>
            <a:pPr defTabSz="825500">
              <a:spcBef>
                <a:spcPts val="0"/>
              </a:spcBef>
              <a:defRPr sz="30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marL="333375" indent="-333375" defTabSz="825500">
              <a:spcBef>
                <a:spcPts val="0"/>
              </a:spcBef>
              <a:buSzPct val="100000"/>
              <a:buChar char="•"/>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a:t>
            </a:r>
            <a:r>
              <a:rPr lang="ru-RU" sz="1600" u="sng" dirty="0">
                <a:latin typeface="Times New Roman" panose="02020603050405020304" pitchFamily="18" charset="0"/>
                <a:cs typeface="Times New Roman" panose="02020603050405020304" pitchFamily="18" charset="0"/>
              </a:rPr>
              <a:t>Цель вакцинации:</a:t>
            </a:r>
            <a:r>
              <a:rPr lang="ru-RU" sz="1600" dirty="0">
                <a:latin typeface="Times New Roman" panose="02020603050405020304" pitchFamily="18" charset="0"/>
                <a:cs typeface="Times New Roman" panose="02020603050405020304" pitchFamily="18" charset="0"/>
              </a:rPr>
              <a:t> Предотвращение заболеваний, вызываемых пневмококковой инфекцией, таких как пневмония (воспаление легких), менингит (воспаление мозговых оболочек), отит (воспаление среднего уха), сепсис (заражение крови) и другие. .</a:t>
            </a:r>
          </a:p>
        </p:txBody>
      </p:sp>
      <p:pic>
        <p:nvPicPr>
          <p:cNvPr id="11" name="IMG_1542.jpeg" descr="IMG_1542.jpeg">
            <a:extLst>
              <a:ext uri="{FF2B5EF4-FFF2-40B4-BE49-F238E27FC236}">
                <a16:creationId xmlns:a16="http://schemas.microsoft.com/office/drawing/2014/main" id="{0A723CEC-5552-BE97-A724-7A313B05FC94}"/>
              </a:ext>
            </a:extLst>
          </p:cNvPr>
          <p:cNvPicPr>
            <a:picLocks noChangeAspect="1"/>
          </p:cNvPicPr>
          <p:nvPr/>
        </p:nvPicPr>
        <p:blipFill>
          <a:blip r:embed="rId3"/>
          <a:stretch>
            <a:fillRect/>
          </a:stretch>
        </p:blipFill>
        <p:spPr>
          <a:xfrm>
            <a:off x="7592417" y="4127616"/>
            <a:ext cx="3897741" cy="2610751"/>
          </a:xfrm>
          <a:prstGeom prst="rect">
            <a:avLst/>
          </a:prstGeom>
          <a:ln w="12700">
            <a:miter lim="400000"/>
          </a:ln>
        </p:spPr>
      </p:pic>
    </p:spTree>
    <p:extLst>
      <p:ext uri="{BB962C8B-B14F-4D97-AF65-F5344CB8AC3E}">
        <p14:creationId xmlns:p14="http://schemas.microsoft.com/office/powerpoint/2010/main" val="2219904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EA1DBB-7BEA-7C40-B283-538F52365BC5}"/>
              </a:ext>
            </a:extLst>
          </p:cNvPr>
          <p:cNvSpPr txBox="1"/>
          <p:nvPr/>
        </p:nvSpPr>
        <p:spPr>
          <a:xfrm>
            <a:off x="478256" y="659011"/>
            <a:ext cx="6093994" cy="1600438"/>
          </a:xfrm>
          <a:prstGeom prst="rect">
            <a:avLst/>
          </a:prstGeom>
          <a:noFill/>
        </p:spPr>
        <p:txBody>
          <a:bodyPr wrap="square">
            <a:spAutoFit/>
          </a:bodyPr>
          <a:lstStyle/>
          <a:p>
            <a:pPr algn="ctr" defTabSz="825500">
              <a:spcBef>
                <a:spcPts val="0"/>
              </a:spcBef>
              <a:defRPr sz="3000">
                <a:latin typeface="+mn-lt"/>
                <a:ea typeface="+mn-ea"/>
                <a:cs typeface="+mn-cs"/>
                <a:sym typeface="Canela Regular"/>
              </a:defRPr>
            </a:pPr>
            <a:r>
              <a:rPr lang="ru-RU" sz="1800" b="1" dirty="0">
                <a:latin typeface="Times New Roman" panose="02020603050405020304" pitchFamily="18" charset="0"/>
                <a:cs typeface="Times New Roman" panose="02020603050405020304" pitchFamily="18" charset="0"/>
              </a:rPr>
              <a:t>Какие вакцины вводятся в 3 месяца:</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1. Дифтерия: </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2. Коклюш: </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3. Столбняк: </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4. Полиомиелит: </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5. Гемофильная инфекция типа b (Хиб-инфекция):</a:t>
            </a:r>
          </a:p>
        </p:txBody>
      </p:sp>
      <p:sp>
        <p:nvSpPr>
          <p:cNvPr id="7" name="TextBox 6">
            <a:extLst>
              <a:ext uri="{FF2B5EF4-FFF2-40B4-BE49-F238E27FC236}">
                <a16:creationId xmlns:a16="http://schemas.microsoft.com/office/drawing/2014/main" id="{0D3B2653-1191-550A-1AF3-E34842458B01}"/>
              </a:ext>
            </a:extLst>
          </p:cNvPr>
          <p:cNvSpPr txBox="1"/>
          <p:nvPr/>
        </p:nvSpPr>
        <p:spPr>
          <a:xfrm>
            <a:off x="5951621" y="659011"/>
            <a:ext cx="6093994" cy="923330"/>
          </a:xfrm>
          <a:prstGeom prst="rect">
            <a:avLst/>
          </a:prstGeom>
          <a:noFill/>
        </p:spPr>
        <p:txBody>
          <a:bodyPr wrap="square">
            <a:spAutoFit/>
          </a:bodyPr>
          <a:lstStyle/>
          <a:p>
            <a:r>
              <a:rPr lang="ru-RU" b="1" dirty="0">
                <a:latin typeface="Times New Roman" panose="02020603050405020304" pitchFamily="18" charset="0"/>
                <a:cs typeface="Times New Roman" panose="02020603050405020304" pitchFamily="18" charset="0"/>
              </a:rPr>
              <a:t>В 4,5 месяца жизни проводится вторая вакцинация против дифтерии, коклюша, столбняка, полиомиелита и гемофильной инфекции типа b (Хиб-инфекции).</a:t>
            </a:r>
          </a:p>
        </p:txBody>
      </p:sp>
      <p:sp>
        <p:nvSpPr>
          <p:cNvPr id="9" name="TextBox 8">
            <a:extLst>
              <a:ext uri="{FF2B5EF4-FFF2-40B4-BE49-F238E27FC236}">
                <a16:creationId xmlns:a16="http://schemas.microsoft.com/office/drawing/2014/main" id="{B17CEFFC-5999-58D7-6CD7-1832EB27050B}"/>
              </a:ext>
            </a:extLst>
          </p:cNvPr>
          <p:cNvSpPr txBox="1"/>
          <p:nvPr/>
        </p:nvSpPr>
        <p:spPr>
          <a:xfrm>
            <a:off x="5951621" y="2271772"/>
            <a:ext cx="6093994" cy="3785652"/>
          </a:xfrm>
          <a:prstGeom prst="rect">
            <a:avLst/>
          </a:prstGeom>
          <a:noFill/>
        </p:spPr>
        <p:txBody>
          <a:bodyPr wrap="square">
            <a:spAutoFit/>
          </a:bodyPr>
          <a:lstStyle/>
          <a:p>
            <a:pPr defTabSz="825500">
              <a:spcBef>
                <a:spcPts val="0"/>
              </a:spcBef>
              <a:defRPr sz="3000">
                <a:latin typeface="+mn-lt"/>
                <a:ea typeface="+mn-ea"/>
                <a:cs typeface="+mn-cs"/>
                <a:sym typeface="Canela Regular"/>
              </a:defRPr>
            </a:pPr>
            <a:r>
              <a:rPr lang="ru-RU" sz="1600" u="sng" dirty="0">
                <a:latin typeface="Times New Roman" panose="02020603050405020304" pitchFamily="18" charset="0"/>
                <a:cs typeface="Times New Roman" panose="02020603050405020304" pitchFamily="18" charset="0"/>
              </a:rPr>
              <a:t>Какие вакцины используются:</a:t>
            </a:r>
            <a:r>
              <a:rPr lang="ru-RU" sz="1600" dirty="0">
                <a:latin typeface="Times New Roman" panose="02020603050405020304" pitchFamily="18" charset="0"/>
                <a:cs typeface="Times New Roman" panose="02020603050405020304" pitchFamily="18" charset="0"/>
              </a:rPr>
              <a:t> Как и в 3 месяца, используются комбинированные вакцины, содержащие компоненты против всех перечисленных инфекций. Примеры: </a:t>
            </a:r>
          </a:p>
          <a:p>
            <a:pPr defTabSz="825500">
              <a:spcBef>
                <a:spcPts val="0"/>
              </a:spcBef>
              <a:defRPr sz="30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АКДС (адсорбированная коклюшно-дифтерийно-столбнячная вакцина) + вакцина против полиомиелита + вакцина против Хиб-инфекции (если нет комбинированной вакцины). </a:t>
            </a:r>
          </a:p>
          <a:p>
            <a:pPr defTabSz="825500">
              <a:spcBef>
                <a:spcPts val="0"/>
              </a:spcBef>
              <a:defRPr sz="30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Пентаксим</a:t>
            </a: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Diphtheria, Tetanus, Pertussis (acellular, component), Poliomyelitis (inactivated) and </a:t>
            </a:r>
            <a:r>
              <a:rPr lang="en-US" sz="1600" dirty="0" err="1">
                <a:latin typeface="Times New Roman" panose="02020603050405020304" pitchFamily="18" charset="0"/>
                <a:cs typeface="Times New Roman" panose="02020603050405020304" pitchFamily="18" charset="0"/>
              </a:rPr>
              <a:t>Haemophilus</a:t>
            </a:r>
            <a:r>
              <a:rPr lang="en-US" sz="1600" dirty="0">
                <a:latin typeface="Times New Roman" panose="02020603050405020304" pitchFamily="18" charset="0"/>
                <a:cs typeface="Times New Roman" panose="02020603050405020304" pitchFamily="18" charset="0"/>
              </a:rPr>
              <a:t> influenzae type b conjugate vaccine). </a:t>
            </a:r>
          </a:p>
          <a:p>
            <a:pPr defTabSz="825500">
              <a:spcBef>
                <a:spcPts val="0"/>
              </a:spcBef>
              <a:defRPr sz="3000">
                <a:latin typeface="+mn-lt"/>
                <a:ea typeface="+mn-ea"/>
                <a:cs typeface="+mn-cs"/>
                <a:sym typeface="Canela Regular"/>
              </a:defRPr>
            </a:pPr>
            <a:endParaRPr lang="en-US" sz="16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r>
              <a:rPr lang="en-US"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Инфанрикс</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Гекса</a:t>
            </a: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Diphtheria, Tetanus, Acellular Pertussis, Hepatitis B (rDNA), Inactivated Poliomyelitis and </a:t>
            </a:r>
            <a:r>
              <a:rPr lang="en-US" sz="1600" dirty="0" err="1">
                <a:latin typeface="Times New Roman" panose="02020603050405020304" pitchFamily="18" charset="0"/>
                <a:cs typeface="Times New Roman" panose="02020603050405020304" pitchFamily="18" charset="0"/>
              </a:rPr>
              <a:t>Haemophilus</a:t>
            </a:r>
            <a:r>
              <a:rPr lang="en-US" sz="1600" dirty="0">
                <a:latin typeface="Times New Roman" panose="02020603050405020304" pitchFamily="18" charset="0"/>
                <a:cs typeface="Times New Roman" panose="02020603050405020304" pitchFamily="18" charset="0"/>
              </a:rPr>
              <a:t> Influenzae type b Vaccine).</a:t>
            </a:r>
          </a:p>
        </p:txBody>
      </p:sp>
      <p:pic>
        <p:nvPicPr>
          <p:cNvPr id="10" name="IMG_1544.jpeg" descr="IMG_1544.jpeg">
            <a:extLst>
              <a:ext uri="{FF2B5EF4-FFF2-40B4-BE49-F238E27FC236}">
                <a16:creationId xmlns:a16="http://schemas.microsoft.com/office/drawing/2014/main" id="{53CD39B8-BB1A-9423-920C-E35BB94E957B}"/>
              </a:ext>
            </a:extLst>
          </p:cNvPr>
          <p:cNvPicPr>
            <a:picLocks noChangeAspect="1"/>
          </p:cNvPicPr>
          <p:nvPr/>
        </p:nvPicPr>
        <p:blipFill>
          <a:blip r:embed="rId2"/>
          <a:stretch>
            <a:fillRect/>
          </a:stretch>
        </p:blipFill>
        <p:spPr>
          <a:xfrm>
            <a:off x="478256" y="2664329"/>
            <a:ext cx="2979454" cy="1600438"/>
          </a:xfrm>
          <a:prstGeom prst="rect">
            <a:avLst/>
          </a:prstGeom>
          <a:ln w="12700">
            <a:miter lim="400000"/>
          </a:ln>
        </p:spPr>
      </p:pic>
      <p:pic>
        <p:nvPicPr>
          <p:cNvPr id="11" name="IMG_1543.jpeg" descr="IMG_1543.jpeg">
            <a:extLst>
              <a:ext uri="{FF2B5EF4-FFF2-40B4-BE49-F238E27FC236}">
                <a16:creationId xmlns:a16="http://schemas.microsoft.com/office/drawing/2014/main" id="{1FA3FDEE-B112-050A-8B47-B6F616B77BBD}"/>
              </a:ext>
            </a:extLst>
          </p:cNvPr>
          <p:cNvPicPr>
            <a:picLocks noChangeAspect="1"/>
          </p:cNvPicPr>
          <p:nvPr/>
        </p:nvPicPr>
        <p:blipFill>
          <a:blip r:embed="rId3"/>
          <a:stretch>
            <a:fillRect/>
          </a:stretch>
        </p:blipFill>
        <p:spPr>
          <a:xfrm>
            <a:off x="3559353" y="2664329"/>
            <a:ext cx="2290625" cy="1746602"/>
          </a:xfrm>
          <a:prstGeom prst="rect">
            <a:avLst/>
          </a:prstGeom>
          <a:ln w="12700">
            <a:miter lim="400000"/>
          </a:ln>
        </p:spPr>
      </p:pic>
      <p:pic>
        <p:nvPicPr>
          <p:cNvPr id="12" name="IMG_1542.jpeg" descr="IMG_1542.jpeg">
            <a:extLst>
              <a:ext uri="{FF2B5EF4-FFF2-40B4-BE49-F238E27FC236}">
                <a16:creationId xmlns:a16="http://schemas.microsoft.com/office/drawing/2014/main" id="{95562972-1B53-B13B-7787-3212EC55D2EF}"/>
              </a:ext>
            </a:extLst>
          </p:cNvPr>
          <p:cNvPicPr>
            <a:picLocks noChangeAspect="1"/>
          </p:cNvPicPr>
          <p:nvPr/>
        </p:nvPicPr>
        <p:blipFill>
          <a:blip r:embed="rId4"/>
          <a:stretch>
            <a:fillRect/>
          </a:stretch>
        </p:blipFill>
        <p:spPr>
          <a:xfrm>
            <a:off x="769235" y="4462080"/>
            <a:ext cx="3225249" cy="2160307"/>
          </a:xfrm>
          <a:prstGeom prst="rect">
            <a:avLst/>
          </a:prstGeom>
          <a:ln w="12700">
            <a:miter lim="400000"/>
          </a:ln>
        </p:spPr>
      </p:pic>
    </p:spTree>
    <p:extLst>
      <p:ext uri="{BB962C8B-B14F-4D97-AF65-F5344CB8AC3E}">
        <p14:creationId xmlns:p14="http://schemas.microsoft.com/office/powerpoint/2010/main" val="537281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2F69A7-1DAF-B568-2F1F-ABFE69BD59CD}"/>
              </a:ext>
            </a:extLst>
          </p:cNvPr>
          <p:cNvSpPr txBox="1"/>
          <p:nvPr/>
        </p:nvSpPr>
        <p:spPr>
          <a:xfrm>
            <a:off x="436143" y="482951"/>
            <a:ext cx="6093994" cy="338554"/>
          </a:xfrm>
          <a:prstGeom prst="rect">
            <a:avLst/>
          </a:prstGeom>
          <a:noFill/>
        </p:spPr>
        <p:txBody>
          <a:bodyPr wrap="square">
            <a:spAutoFit/>
          </a:bodyPr>
          <a:lstStyle/>
          <a:p>
            <a:r>
              <a:rPr lang="ru-RU" sz="1600" b="1" dirty="0">
                <a:latin typeface="Times New Roman" panose="02020603050405020304" pitchFamily="18" charset="0"/>
                <a:cs typeface="Times New Roman" panose="02020603050405020304" pitchFamily="18" charset="0"/>
              </a:rPr>
              <a:t>В 6 месяцев жизни проводятся следующие вакцинации:</a:t>
            </a:r>
          </a:p>
        </p:txBody>
      </p:sp>
      <p:sp>
        <p:nvSpPr>
          <p:cNvPr id="5" name="TextBox 4">
            <a:extLst>
              <a:ext uri="{FF2B5EF4-FFF2-40B4-BE49-F238E27FC236}">
                <a16:creationId xmlns:a16="http://schemas.microsoft.com/office/drawing/2014/main" id="{50791D63-4777-2BE7-73D7-EB33E04F4202}"/>
              </a:ext>
            </a:extLst>
          </p:cNvPr>
          <p:cNvSpPr txBox="1"/>
          <p:nvPr/>
        </p:nvSpPr>
        <p:spPr>
          <a:xfrm>
            <a:off x="436143" y="1234788"/>
            <a:ext cx="5290889" cy="523220"/>
          </a:xfrm>
          <a:prstGeom prst="rect">
            <a:avLst/>
          </a:prstGeom>
          <a:noFill/>
        </p:spPr>
        <p:txBody>
          <a:bodyPr wrap="square">
            <a:spAutoFit/>
          </a:bodyPr>
          <a:lstStyle/>
          <a:p>
            <a:r>
              <a:rPr lang="ru-RU" sz="1400" dirty="0">
                <a:latin typeface="Times New Roman" panose="02020603050405020304" pitchFamily="18" charset="0"/>
                <a:cs typeface="Times New Roman" panose="02020603050405020304" pitchFamily="18" charset="0"/>
              </a:rPr>
              <a:t>1. Третья вакцинация против дифтерии, коклюша, столбняка, полиомиелита и гемофильной инфекции типа b (Хиб-инфекции).</a:t>
            </a:r>
          </a:p>
        </p:txBody>
      </p:sp>
      <p:sp>
        <p:nvSpPr>
          <p:cNvPr id="7" name="TextBox 6">
            <a:extLst>
              <a:ext uri="{FF2B5EF4-FFF2-40B4-BE49-F238E27FC236}">
                <a16:creationId xmlns:a16="http://schemas.microsoft.com/office/drawing/2014/main" id="{6D06E80F-B3E0-B60C-D694-36373C901020}"/>
              </a:ext>
            </a:extLst>
          </p:cNvPr>
          <p:cNvSpPr txBox="1"/>
          <p:nvPr/>
        </p:nvSpPr>
        <p:spPr>
          <a:xfrm>
            <a:off x="436143" y="2171291"/>
            <a:ext cx="5014162" cy="523220"/>
          </a:xfrm>
          <a:prstGeom prst="rect">
            <a:avLst/>
          </a:prstGeom>
          <a:noFill/>
        </p:spPr>
        <p:txBody>
          <a:bodyPr wrap="square">
            <a:spAutoFit/>
          </a:bodyPr>
          <a:lstStyle/>
          <a:p>
            <a:r>
              <a:rPr lang="ru-RU" sz="1400" dirty="0">
                <a:latin typeface="Times New Roman" panose="02020603050405020304" pitchFamily="18" charset="0"/>
                <a:cs typeface="Times New Roman" panose="02020603050405020304" pitchFamily="18" charset="0"/>
              </a:rPr>
              <a:t>2. Третья вакцинация против гепатита B (если используется стандартная схема вакцинации).</a:t>
            </a:r>
          </a:p>
        </p:txBody>
      </p:sp>
      <p:sp>
        <p:nvSpPr>
          <p:cNvPr id="9" name="TextBox 8">
            <a:extLst>
              <a:ext uri="{FF2B5EF4-FFF2-40B4-BE49-F238E27FC236}">
                <a16:creationId xmlns:a16="http://schemas.microsoft.com/office/drawing/2014/main" id="{A39A1C53-0F1A-622F-AECB-E1131A7B7D7F}"/>
              </a:ext>
            </a:extLst>
          </p:cNvPr>
          <p:cNvSpPr txBox="1"/>
          <p:nvPr/>
        </p:nvSpPr>
        <p:spPr>
          <a:xfrm>
            <a:off x="436143" y="3107794"/>
            <a:ext cx="5098383" cy="523220"/>
          </a:xfrm>
          <a:prstGeom prst="rect">
            <a:avLst/>
          </a:prstGeom>
          <a:noFill/>
        </p:spPr>
        <p:txBody>
          <a:bodyPr wrap="square">
            <a:spAutoFit/>
          </a:bodyPr>
          <a:lstStyle/>
          <a:p>
            <a:r>
              <a:rPr lang="ru-RU" sz="1400" dirty="0">
                <a:latin typeface="Times New Roman" panose="02020603050405020304" pitchFamily="18" charset="0"/>
                <a:cs typeface="Times New Roman" panose="02020603050405020304" pitchFamily="18" charset="0"/>
              </a:rPr>
              <a:t>3. Вторая вакцинация против пневмококковой инфекции (если была начата в 2 месяца). </a:t>
            </a:r>
          </a:p>
        </p:txBody>
      </p:sp>
      <p:pic>
        <p:nvPicPr>
          <p:cNvPr id="10" name="IMG_1548.jpeg" descr="IMG_1548.jpeg">
            <a:extLst>
              <a:ext uri="{FF2B5EF4-FFF2-40B4-BE49-F238E27FC236}">
                <a16:creationId xmlns:a16="http://schemas.microsoft.com/office/drawing/2014/main" id="{3C6E33E9-CBA3-6037-7591-5CE5A0E8D732}"/>
              </a:ext>
            </a:extLst>
          </p:cNvPr>
          <p:cNvPicPr>
            <a:picLocks noChangeAspect="1"/>
          </p:cNvPicPr>
          <p:nvPr/>
        </p:nvPicPr>
        <p:blipFill>
          <a:blip r:embed="rId2"/>
          <a:stretch>
            <a:fillRect/>
          </a:stretch>
        </p:blipFill>
        <p:spPr>
          <a:xfrm>
            <a:off x="1344148" y="3631014"/>
            <a:ext cx="4382884" cy="2924579"/>
          </a:xfrm>
          <a:prstGeom prst="rect">
            <a:avLst/>
          </a:prstGeom>
          <a:ln w="12700">
            <a:miter lim="400000"/>
          </a:ln>
        </p:spPr>
      </p:pic>
      <p:sp>
        <p:nvSpPr>
          <p:cNvPr id="12" name="TextBox 11">
            <a:extLst>
              <a:ext uri="{FF2B5EF4-FFF2-40B4-BE49-F238E27FC236}">
                <a16:creationId xmlns:a16="http://schemas.microsoft.com/office/drawing/2014/main" id="{5A630297-5A44-D124-3B30-086FD0BBF705}"/>
              </a:ext>
            </a:extLst>
          </p:cNvPr>
          <p:cNvSpPr txBox="1"/>
          <p:nvPr/>
        </p:nvSpPr>
        <p:spPr>
          <a:xfrm>
            <a:off x="5727032" y="511513"/>
            <a:ext cx="6093994" cy="3139321"/>
          </a:xfrm>
          <a:prstGeom prst="rect">
            <a:avLst/>
          </a:prstGeom>
          <a:noFill/>
        </p:spPr>
        <p:txBody>
          <a:bodyPr wrap="square">
            <a:spAutoFit/>
          </a:bodyPr>
          <a:lstStyle/>
          <a:p>
            <a:pPr algn="ctr" defTabSz="825500">
              <a:spcBef>
                <a:spcPts val="0"/>
              </a:spcBef>
              <a:defRPr sz="3000">
                <a:latin typeface="+mn-lt"/>
                <a:ea typeface="+mn-ea"/>
                <a:cs typeface="+mn-cs"/>
                <a:sym typeface="Canela Regular"/>
              </a:defRPr>
            </a:pPr>
            <a:r>
              <a:rPr lang="ru-RU" sz="1600" b="1" dirty="0">
                <a:latin typeface="Times New Roman" panose="02020603050405020304" pitchFamily="18" charset="0"/>
                <a:cs typeface="Times New Roman" panose="02020603050405020304" pitchFamily="18" charset="0"/>
              </a:rPr>
              <a:t>В 12 месяцев (в год) ребенку проводится вакцинация против:</a:t>
            </a:r>
          </a:p>
          <a:p>
            <a:pPr algn="ctr" defTabSz="825500">
              <a:spcBef>
                <a:spcPts val="0"/>
              </a:spcBef>
              <a:defRPr sz="3000">
                <a:latin typeface="+mn-lt"/>
                <a:ea typeface="+mn-ea"/>
                <a:cs typeface="+mn-cs"/>
                <a:sym typeface="Canela Regular"/>
              </a:defRPr>
            </a:pPr>
            <a:endParaRPr lang="ru-RU" sz="14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r>
              <a:rPr lang="ru-RU" sz="1400" dirty="0">
                <a:latin typeface="Times New Roman" panose="02020603050405020304" pitchFamily="18" charset="0"/>
                <a:cs typeface="Times New Roman" panose="02020603050405020304" pitchFamily="18" charset="0"/>
              </a:rPr>
              <a:t>• Кори </a:t>
            </a:r>
          </a:p>
          <a:p>
            <a:pPr defTabSz="825500">
              <a:spcBef>
                <a:spcPts val="0"/>
              </a:spcBef>
              <a:defRPr sz="3000">
                <a:latin typeface="+mn-lt"/>
                <a:ea typeface="+mn-ea"/>
                <a:cs typeface="+mn-cs"/>
                <a:sym typeface="Canela Regular"/>
              </a:defRPr>
            </a:pPr>
            <a:endParaRPr lang="ru-RU" sz="14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endParaRPr lang="ru-RU" sz="14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r>
              <a:rPr lang="ru-RU" sz="1400" dirty="0">
                <a:latin typeface="Times New Roman" panose="02020603050405020304" pitchFamily="18" charset="0"/>
                <a:cs typeface="Times New Roman" panose="02020603050405020304" pitchFamily="18" charset="0"/>
              </a:rPr>
              <a:t>• Краснухи</a:t>
            </a:r>
          </a:p>
          <a:p>
            <a:pPr defTabSz="825500">
              <a:spcBef>
                <a:spcPts val="0"/>
              </a:spcBef>
              <a:defRPr sz="3000">
                <a:latin typeface="+mn-lt"/>
                <a:ea typeface="+mn-ea"/>
                <a:cs typeface="+mn-cs"/>
                <a:sym typeface="Canela Regular"/>
              </a:defRPr>
            </a:pPr>
            <a:r>
              <a:rPr lang="ru-RU" sz="1400" dirty="0">
                <a:latin typeface="Times New Roman" panose="02020603050405020304" pitchFamily="18" charset="0"/>
                <a:cs typeface="Times New Roman" panose="02020603050405020304" pitchFamily="18" charset="0"/>
              </a:rPr>
              <a:t> </a:t>
            </a:r>
          </a:p>
          <a:p>
            <a:pPr defTabSz="825500">
              <a:spcBef>
                <a:spcPts val="0"/>
              </a:spcBef>
              <a:defRPr sz="3000">
                <a:latin typeface="+mn-lt"/>
                <a:ea typeface="+mn-ea"/>
                <a:cs typeface="+mn-cs"/>
                <a:sym typeface="Canela Regular"/>
              </a:defRPr>
            </a:pPr>
            <a:endParaRPr lang="ru-RU" sz="14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r>
              <a:rPr lang="ru-RU" sz="1400" dirty="0">
                <a:latin typeface="Times New Roman" panose="02020603050405020304" pitchFamily="18" charset="0"/>
                <a:cs typeface="Times New Roman" panose="02020603050405020304" pitchFamily="18" charset="0"/>
              </a:rPr>
              <a:t>• Эпидемического паротита (свинки)</a:t>
            </a:r>
          </a:p>
          <a:p>
            <a:pPr defTabSz="825500">
              <a:spcBef>
                <a:spcPts val="0"/>
              </a:spcBef>
              <a:defRPr sz="3000">
                <a:latin typeface="+mn-lt"/>
                <a:ea typeface="+mn-ea"/>
                <a:cs typeface="+mn-cs"/>
                <a:sym typeface="Canela Regular"/>
              </a:defRPr>
            </a:pPr>
            <a:r>
              <a:rPr lang="ru-RU" sz="1400" dirty="0">
                <a:latin typeface="Times New Roman" panose="02020603050405020304" pitchFamily="18" charset="0"/>
                <a:cs typeface="Times New Roman" panose="02020603050405020304" pitchFamily="18" charset="0"/>
              </a:rPr>
              <a:t> </a:t>
            </a:r>
          </a:p>
          <a:p>
            <a:pPr defTabSz="825500">
              <a:spcBef>
                <a:spcPts val="0"/>
              </a:spcBef>
              <a:defRPr sz="3000">
                <a:latin typeface="+mn-lt"/>
                <a:ea typeface="+mn-ea"/>
                <a:cs typeface="+mn-cs"/>
                <a:sym typeface="Canela Regular"/>
              </a:defRPr>
            </a:pPr>
            <a:endParaRPr lang="ru-RU" sz="14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r>
              <a:rPr lang="ru-RU" sz="1400" dirty="0">
                <a:latin typeface="Times New Roman" panose="02020603050405020304" pitchFamily="18" charset="0"/>
                <a:cs typeface="Times New Roman" panose="02020603050405020304" pitchFamily="18" charset="0"/>
              </a:rPr>
              <a:t>Это обычно делается одной комбинированной вакциной (MMR – </a:t>
            </a:r>
            <a:r>
              <a:rPr lang="ru-RU" sz="1400" dirty="0" err="1">
                <a:latin typeface="Times New Roman" panose="02020603050405020304" pitchFamily="18" charset="0"/>
                <a:cs typeface="Times New Roman" panose="02020603050405020304" pitchFamily="18" charset="0"/>
              </a:rPr>
              <a:t>Measles</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Mumps</a:t>
            </a:r>
            <a:r>
              <a:rPr lang="ru-RU" sz="1400" dirty="0">
                <a:latin typeface="Times New Roman" panose="02020603050405020304" pitchFamily="18" charset="0"/>
                <a:cs typeface="Times New Roman" panose="02020603050405020304" pitchFamily="18" charset="0"/>
              </a:rPr>
              <a:t>, </a:t>
            </a:r>
          </a:p>
          <a:p>
            <a:pPr defTabSz="825500">
              <a:spcBef>
                <a:spcPts val="0"/>
              </a:spcBef>
              <a:defRPr sz="3000">
                <a:latin typeface="+mn-lt"/>
                <a:ea typeface="+mn-ea"/>
                <a:cs typeface="+mn-cs"/>
                <a:sym typeface="Canela Regular"/>
              </a:defRPr>
            </a:pPr>
            <a:r>
              <a:rPr lang="ru-RU" sz="1400" dirty="0" err="1">
                <a:latin typeface="Times New Roman" panose="02020603050405020304" pitchFamily="18" charset="0"/>
                <a:cs typeface="Times New Roman" panose="02020603050405020304" pitchFamily="18" charset="0"/>
              </a:rPr>
              <a:t>Rubella</a:t>
            </a:r>
            <a:r>
              <a:rPr lang="ru-RU" sz="1400" dirty="0">
                <a:latin typeface="Times New Roman" panose="02020603050405020304" pitchFamily="18" charset="0"/>
                <a:cs typeface="Times New Roman" panose="02020603050405020304" pitchFamily="18" charset="0"/>
              </a:rPr>
              <a:t>).</a:t>
            </a:r>
          </a:p>
        </p:txBody>
      </p:sp>
      <p:pic>
        <p:nvPicPr>
          <p:cNvPr id="13" name="IMG_1547.jpeg" descr="IMG_1547.jpeg">
            <a:extLst>
              <a:ext uri="{FF2B5EF4-FFF2-40B4-BE49-F238E27FC236}">
                <a16:creationId xmlns:a16="http://schemas.microsoft.com/office/drawing/2014/main" id="{0AB24DBE-3591-B476-E76E-BB7592C9B3E5}"/>
              </a:ext>
            </a:extLst>
          </p:cNvPr>
          <p:cNvPicPr>
            <a:picLocks noChangeAspect="1"/>
          </p:cNvPicPr>
          <p:nvPr/>
        </p:nvPicPr>
        <p:blipFill>
          <a:blip r:embed="rId3"/>
          <a:stretch>
            <a:fillRect/>
          </a:stretch>
        </p:blipFill>
        <p:spPr>
          <a:xfrm>
            <a:off x="6973510" y="3550626"/>
            <a:ext cx="4366253" cy="3004967"/>
          </a:xfrm>
          <a:prstGeom prst="rect">
            <a:avLst/>
          </a:prstGeom>
          <a:ln w="12700">
            <a:miter lim="400000"/>
          </a:ln>
        </p:spPr>
      </p:pic>
    </p:spTree>
    <p:extLst>
      <p:ext uri="{BB962C8B-B14F-4D97-AF65-F5344CB8AC3E}">
        <p14:creationId xmlns:p14="http://schemas.microsoft.com/office/powerpoint/2010/main" val="1721593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B31DCD-7477-5B9F-AA90-6EBC4D98AC1F}"/>
              </a:ext>
            </a:extLst>
          </p:cNvPr>
          <p:cNvSpPr txBox="1"/>
          <p:nvPr/>
        </p:nvSpPr>
        <p:spPr>
          <a:xfrm>
            <a:off x="243640" y="429269"/>
            <a:ext cx="5627772" cy="1077218"/>
          </a:xfrm>
          <a:prstGeom prst="rect">
            <a:avLst/>
          </a:prstGeom>
          <a:noFill/>
        </p:spPr>
        <p:txBody>
          <a:bodyPr wrap="square">
            <a:spAutoFit/>
          </a:bodyPr>
          <a:lstStyle/>
          <a:p>
            <a:pPr algn="ctr" defTabSz="825500">
              <a:spcBef>
                <a:spcPts val="0"/>
              </a:spcBef>
              <a:defRPr sz="3000">
                <a:latin typeface="+mn-lt"/>
                <a:ea typeface="+mn-ea"/>
                <a:cs typeface="+mn-cs"/>
                <a:sym typeface="Canela Regular"/>
              </a:defRPr>
            </a:pPr>
            <a:r>
              <a:rPr lang="ru-RU" sz="1600" b="1" u="sng" dirty="0">
                <a:latin typeface="Times New Roman" panose="02020603050405020304" pitchFamily="18" charset="0"/>
                <a:cs typeface="Times New Roman" panose="02020603050405020304" pitchFamily="18" charset="0"/>
              </a:rPr>
              <a:t>В 15 месяцев</a:t>
            </a:r>
            <a:r>
              <a:rPr lang="ru-RU" sz="1600" b="1"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обычно проводят несколько важных вакцинаций, которые являются частью стандартного графика иммунизации. Вот основные вакцины, которые обычно рекомендуются в этом возрасте:</a:t>
            </a:r>
          </a:p>
        </p:txBody>
      </p:sp>
      <p:sp>
        <p:nvSpPr>
          <p:cNvPr id="5" name="TextBox 4">
            <a:extLst>
              <a:ext uri="{FF2B5EF4-FFF2-40B4-BE49-F238E27FC236}">
                <a16:creationId xmlns:a16="http://schemas.microsoft.com/office/drawing/2014/main" id="{C86BEF3E-8BC4-85AA-A690-DD211B02B94D}"/>
              </a:ext>
            </a:extLst>
          </p:cNvPr>
          <p:cNvSpPr txBox="1"/>
          <p:nvPr/>
        </p:nvSpPr>
        <p:spPr>
          <a:xfrm>
            <a:off x="436144" y="2005081"/>
            <a:ext cx="6093994" cy="307777"/>
          </a:xfrm>
          <a:prstGeom prst="rect">
            <a:avLst/>
          </a:prstGeom>
          <a:noFill/>
        </p:spPr>
        <p:txBody>
          <a:bodyPr wrap="square">
            <a:spAutoFit/>
          </a:bodyPr>
          <a:lstStyle/>
          <a:p>
            <a:r>
              <a:rPr lang="ru-RU" sz="1400" dirty="0">
                <a:latin typeface="Times New Roman" panose="02020603050405020304" pitchFamily="18" charset="0"/>
                <a:cs typeface="Times New Roman" panose="02020603050405020304" pitchFamily="18" charset="0"/>
              </a:rPr>
              <a:t>• КПК (корь, паротит, краснуха)</a:t>
            </a:r>
          </a:p>
        </p:txBody>
      </p:sp>
      <p:sp>
        <p:nvSpPr>
          <p:cNvPr id="7" name="TextBox 6">
            <a:extLst>
              <a:ext uri="{FF2B5EF4-FFF2-40B4-BE49-F238E27FC236}">
                <a16:creationId xmlns:a16="http://schemas.microsoft.com/office/drawing/2014/main" id="{F3C4436C-340F-913D-CCC8-1B64A4842EA6}"/>
              </a:ext>
            </a:extLst>
          </p:cNvPr>
          <p:cNvSpPr txBox="1"/>
          <p:nvPr/>
        </p:nvSpPr>
        <p:spPr>
          <a:xfrm>
            <a:off x="436144" y="2821681"/>
            <a:ext cx="6093994" cy="307777"/>
          </a:xfrm>
          <a:prstGeom prst="rect">
            <a:avLst/>
          </a:prstGeom>
          <a:noFill/>
        </p:spPr>
        <p:txBody>
          <a:bodyPr wrap="square">
            <a:spAutoFit/>
          </a:bodyPr>
          <a:lstStyle/>
          <a:p>
            <a:r>
              <a:rPr lang="ru-RU" sz="1400" dirty="0">
                <a:latin typeface="Times New Roman" panose="02020603050405020304" pitchFamily="18" charset="0"/>
                <a:cs typeface="Times New Roman" panose="02020603050405020304" pitchFamily="18" charset="0"/>
              </a:rPr>
              <a:t>• Ветряная оспа (</a:t>
            </a:r>
            <a:r>
              <a:rPr lang="ru-RU" sz="1400" dirty="0" err="1">
                <a:latin typeface="Times New Roman" panose="02020603050405020304" pitchFamily="18" charset="0"/>
                <a:cs typeface="Times New Roman" panose="02020603050405020304" pitchFamily="18" charset="0"/>
              </a:rPr>
              <a:t>варицелла</a:t>
            </a:r>
            <a:r>
              <a:rPr lang="ru-RU" sz="1400" dirty="0">
                <a:latin typeface="Times New Roman" panose="02020603050405020304" pitchFamily="18" charset="0"/>
                <a:cs typeface="Times New Roman" panose="02020603050405020304" pitchFamily="18" charset="0"/>
              </a:rPr>
              <a:t>)</a:t>
            </a:r>
          </a:p>
        </p:txBody>
      </p:sp>
      <p:sp>
        <p:nvSpPr>
          <p:cNvPr id="9" name="TextBox 8">
            <a:extLst>
              <a:ext uri="{FF2B5EF4-FFF2-40B4-BE49-F238E27FC236}">
                <a16:creationId xmlns:a16="http://schemas.microsoft.com/office/drawing/2014/main" id="{2844FB9D-21D0-6F9B-EE1A-B0AD4FDFB91B}"/>
              </a:ext>
            </a:extLst>
          </p:cNvPr>
          <p:cNvSpPr txBox="1"/>
          <p:nvPr/>
        </p:nvSpPr>
        <p:spPr>
          <a:xfrm>
            <a:off x="436144" y="3568021"/>
            <a:ext cx="6093994" cy="307777"/>
          </a:xfrm>
          <a:prstGeom prst="rect">
            <a:avLst/>
          </a:prstGeom>
          <a:noFill/>
        </p:spPr>
        <p:txBody>
          <a:bodyPr wrap="square">
            <a:spAutoFit/>
          </a:bodyPr>
          <a:lstStyle/>
          <a:p>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Hib</a:t>
            </a:r>
            <a:r>
              <a:rPr lang="ru-RU" sz="1400" dirty="0">
                <a:latin typeface="Times New Roman" panose="02020603050405020304" pitchFamily="18" charset="0"/>
                <a:cs typeface="Times New Roman" panose="02020603050405020304" pitchFamily="18" charset="0"/>
              </a:rPr>
              <a:t> (гемофильная инфекция типа b)</a:t>
            </a:r>
          </a:p>
        </p:txBody>
      </p:sp>
      <p:sp>
        <p:nvSpPr>
          <p:cNvPr id="11" name="TextBox 10">
            <a:extLst>
              <a:ext uri="{FF2B5EF4-FFF2-40B4-BE49-F238E27FC236}">
                <a16:creationId xmlns:a16="http://schemas.microsoft.com/office/drawing/2014/main" id="{DAFF6439-EB3A-2DEF-9C9B-98470EC6FB09}"/>
              </a:ext>
            </a:extLst>
          </p:cNvPr>
          <p:cNvSpPr txBox="1"/>
          <p:nvPr/>
        </p:nvSpPr>
        <p:spPr>
          <a:xfrm>
            <a:off x="436144" y="4545143"/>
            <a:ext cx="6093994" cy="307777"/>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 PCV (</a:t>
            </a:r>
            <a:r>
              <a:rPr lang="ru-RU" sz="1400" dirty="0">
                <a:latin typeface="Times New Roman" panose="02020603050405020304" pitchFamily="18" charset="0"/>
                <a:cs typeface="Times New Roman" panose="02020603050405020304" pitchFamily="18" charset="0"/>
              </a:rPr>
              <a:t>пневмококковая конъюгированная вакцина)</a:t>
            </a:r>
          </a:p>
        </p:txBody>
      </p:sp>
      <p:sp>
        <p:nvSpPr>
          <p:cNvPr id="13" name="TextBox 12">
            <a:extLst>
              <a:ext uri="{FF2B5EF4-FFF2-40B4-BE49-F238E27FC236}">
                <a16:creationId xmlns:a16="http://schemas.microsoft.com/office/drawing/2014/main" id="{38198CD2-6349-3AB6-C8CF-B6065B70D13D}"/>
              </a:ext>
            </a:extLst>
          </p:cNvPr>
          <p:cNvSpPr txBox="1"/>
          <p:nvPr/>
        </p:nvSpPr>
        <p:spPr>
          <a:xfrm>
            <a:off x="436144" y="5578460"/>
            <a:ext cx="6093994" cy="307777"/>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 DTaP (</a:t>
            </a:r>
            <a:r>
              <a:rPr lang="ru-RU" sz="1400" dirty="0">
                <a:latin typeface="Times New Roman" panose="02020603050405020304" pitchFamily="18" charset="0"/>
                <a:cs typeface="Times New Roman" panose="02020603050405020304" pitchFamily="18" charset="0"/>
              </a:rPr>
              <a:t>дифтерия, столбняк, коклюш)</a:t>
            </a:r>
          </a:p>
        </p:txBody>
      </p:sp>
      <p:sp>
        <p:nvSpPr>
          <p:cNvPr id="15" name="TextBox 14">
            <a:extLst>
              <a:ext uri="{FF2B5EF4-FFF2-40B4-BE49-F238E27FC236}">
                <a16:creationId xmlns:a16="http://schemas.microsoft.com/office/drawing/2014/main" id="{D36F5B37-43FC-41E6-867D-A802AC59017E}"/>
              </a:ext>
            </a:extLst>
          </p:cNvPr>
          <p:cNvSpPr txBox="1"/>
          <p:nvPr/>
        </p:nvSpPr>
        <p:spPr>
          <a:xfrm>
            <a:off x="5645818" y="398744"/>
            <a:ext cx="6093994" cy="830997"/>
          </a:xfrm>
          <a:prstGeom prst="rect">
            <a:avLst/>
          </a:prstGeom>
          <a:noFill/>
        </p:spPr>
        <p:txBody>
          <a:bodyPr wrap="square">
            <a:spAutoFit/>
          </a:bodyPr>
          <a:lstStyle/>
          <a:p>
            <a:pPr algn="ctr" defTabSz="825500">
              <a:spcBef>
                <a:spcPts val="0"/>
              </a:spcBef>
              <a:defRPr sz="3000">
                <a:latin typeface="+mn-lt"/>
                <a:ea typeface="+mn-ea"/>
                <a:cs typeface="+mn-cs"/>
                <a:sym typeface="Canela Regular"/>
              </a:defRPr>
            </a:pPr>
            <a:r>
              <a:rPr lang="ru-RU" sz="1600" b="1" u="sng" dirty="0">
                <a:latin typeface="Times New Roman" panose="02020603050405020304" pitchFamily="18" charset="0"/>
                <a:cs typeface="Times New Roman" panose="02020603050405020304" pitchFamily="18" charset="0"/>
              </a:rPr>
              <a:t>В 18 месяцев жизни</a:t>
            </a:r>
            <a:r>
              <a:rPr lang="ru-RU" sz="1600" b="1"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обычно продолжают ревакцинацию и, возможно, проводят другие прививки в соответствии с национальным календарем вакцинации.</a:t>
            </a:r>
          </a:p>
        </p:txBody>
      </p:sp>
      <p:sp>
        <p:nvSpPr>
          <p:cNvPr id="17" name="TextBox 16">
            <a:extLst>
              <a:ext uri="{FF2B5EF4-FFF2-40B4-BE49-F238E27FC236}">
                <a16:creationId xmlns:a16="http://schemas.microsoft.com/office/drawing/2014/main" id="{7B405867-F0F6-14B9-0F08-A542C50B326F}"/>
              </a:ext>
            </a:extLst>
          </p:cNvPr>
          <p:cNvSpPr txBox="1"/>
          <p:nvPr/>
        </p:nvSpPr>
        <p:spPr>
          <a:xfrm>
            <a:off x="4406565" y="2123285"/>
            <a:ext cx="6093994" cy="307777"/>
          </a:xfrm>
          <a:prstGeom prst="rect">
            <a:avLst/>
          </a:prstGeom>
          <a:noFill/>
        </p:spPr>
        <p:txBody>
          <a:bodyPr wrap="square">
            <a:spAutoFit/>
          </a:bodyPr>
          <a:lstStyle/>
          <a:p>
            <a:pPr marL="285750" indent="-285750" algn="ctr" defTabSz="825500">
              <a:spcBef>
                <a:spcPts val="0"/>
              </a:spcBef>
              <a:buFont typeface="Arial" panose="020B0604020202020204" pitchFamily="34" charset="0"/>
              <a:buChar char="•"/>
              <a:defRPr sz="3000">
                <a:latin typeface="+mn-lt"/>
                <a:ea typeface="+mn-ea"/>
                <a:cs typeface="+mn-cs"/>
                <a:sym typeface="Canela Regular"/>
              </a:defRPr>
            </a:pPr>
            <a:r>
              <a:rPr lang="ru-RU" sz="1400" dirty="0">
                <a:latin typeface="Times New Roman" panose="02020603050405020304" pitchFamily="18" charset="0"/>
                <a:cs typeface="Times New Roman" panose="02020603050405020304" pitchFamily="18" charset="0"/>
              </a:rPr>
              <a:t>В 20 месяцев жизни проводят:</a:t>
            </a:r>
          </a:p>
        </p:txBody>
      </p:sp>
      <p:sp>
        <p:nvSpPr>
          <p:cNvPr id="19" name="TextBox 18">
            <a:extLst>
              <a:ext uri="{FF2B5EF4-FFF2-40B4-BE49-F238E27FC236}">
                <a16:creationId xmlns:a16="http://schemas.microsoft.com/office/drawing/2014/main" id="{647602CE-FC66-63B1-C175-E2F78B02F007}"/>
              </a:ext>
            </a:extLst>
          </p:cNvPr>
          <p:cNvSpPr txBox="1"/>
          <p:nvPr/>
        </p:nvSpPr>
        <p:spPr>
          <a:xfrm>
            <a:off x="6032833" y="2772025"/>
            <a:ext cx="6093994" cy="307777"/>
          </a:xfrm>
          <a:prstGeom prst="rect">
            <a:avLst/>
          </a:prstGeom>
          <a:noFill/>
        </p:spPr>
        <p:txBody>
          <a:bodyPr wrap="square">
            <a:spAutoFit/>
          </a:bodyPr>
          <a:lstStyle/>
          <a:p>
            <a:r>
              <a:rPr lang="ru-RU" sz="1400" dirty="0">
                <a:latin typeface="Times New Roman" panose="02020603050405020304" pitchFamily="18" charset="0"/>
                <a:cs typeface="Times New Roman" panose="02020603050405020304" pitchFamily="18" charset="0"/>
              </a:rPr>
              <a:t>• Ревакцинацию против полиомиелита.</a:t>
            </a:r>
          </a:p>
        </p:txBody>
      </p:sp>
      <p:sp>
        <p:nvSpPr>
          <p:cNvPr id="21" name="TextBox 20">
            <a:extLst>
              <a:ext uri="{FF2B5EF4-FFF2-40B4-BE49-F238E27FC236}">
                <a16:creationId xmlns:a16="http://schemas.microsoft.com/office/drawing/2014/main" id="{FC1AC52C-3DA3-E448-58C9-6532DCDA93C6}"/>
              </a:ext>
            </a:extLst>
          </p:cNvPr>
          <p:cNvSpPr txBox="1"/>
          <p:nvPr/>
        </p:nvSpPr>
        <p:spPr>
          <a:xfrm>
            <a:off x="5645818" y="3396869"/>
            <a:ext cx="6093994" cy="307777"/>
          </a:xfrm>
          <a:prstGeom prst="rect">
            <a:avLst/>
          </a:prstGeom>
          <a:noFill/>
        </p:spPr>
        <p:txBody>
          <a:bodyPr wrap="square">
            <a:spAutoFit/>
          </a:bodyPr>
          <a:lstStyle/>
          <a:p>
            <a:pPr marL="285750" indent="-285750" algn="ctr" defTabSz="825500">
              <a:spcBef>
                <a:spcPts val="0"/>
              </a:spcBef>
              <a:buFont typeface="Arial" panose="020B0604020202020204" pitchFamily="34" charset="0"/>
              <a:buChar char="•"/>
              <a:defRPr sz="3000">
                <a:latin typeface="+mn-lt"/>
                <a:ea typeface="+mn-ea"/>
                <a:cs typeface="+mn-cs"/>
                <a:sym typeface="Canela Regular"/>
              </a:defRPr>
            </a:pPr>
            <a:r>
              <a:rPr lang="ru-RU" sz="1400" dirty="0">
                <a:latin typeface="Times New Roman" panose="02020603050405020304" pitchFamily="18" charset="0"/>
                <a:cs typeface="Times New Roman" panose="02020603050405020304" pitchFamily="18" charset="0"/>
              </a:rPr>
              <a:t>Ревакцинация против коклюша, дифтерии и столбняка (АКДС)</a:t>
            </a:r>
          </a:p>
        </p:txBody>
      </p:sp>
      <p:sp>
        <p:nvSpPr>
          <p:cNvPr id="23" name="TextBox 22">
            <a:extLst>
              <a:ext uri="{FF2B5EF4-FFF2-40B4-BE49-F238E27FC236}">
                <a16:creationId xmlns:a16="http://schemas.microsoft.com/office/drawing/2014/main" id="{561BCE33-35B7-269A-AAA6-F336CC602DEA}"/>
              </a:ext>
            </a:extLst>
          </p:cNvPr>
          <p:cNvSpPr txBox="1"/>
          <p:nvPr/>
        </p:nvSpPr>
        <p:spPr>
          <a:xfrm>
            <a:off x="5200651" y="4143209"/>
            <a:ext cx="6093994" cy="307777"/>
          </a:xfrm>
          <a:prstGeom prst="rect">
            <a:avLst/>
          </a:prstGeom>
          <a:noFill/>
        </p:spPr>
        <p:txBody>
          <a:bodyPr wrap="square">
            <a:spAutoFit/>
          </a:bodyPr>
          <a:lstStyle/>
          <a:p>
            <a:pPr marL="285750" indent="-285750" algn="ctr" defTabSz="825500">
              <a:spcBef>
                <a:spcPts val="0"/>
              </a:spcBef>
              <a:buFont typeface="Arial" panose="020B0604020202020204" pitchFamily="34" charset="0"/>
              <a:buChar char="•"/>
              <a:defRPr sz="3000">
                <a:latin typeface="+mn-lt"/>
                <a:ea typeface="+mn-ea"/>
                <a:cs typeface="+mn-cs"/>
                <a:sym typeface="Canela Regular"/>
              </a:defRPr>
            </a:pPr>
            <a:r>
              <a:rPr lang="ru-RU" sz="1400" dirty="0">
                <a:latin typeface="Times New Roman" panose="02020603050405020304" pitchFamily="18" charset="0"/>
                <a:ea typeface="Symbol"/>
                <a:cs typeface="Times New Roman" panose="02020603050405020304" pitchFamily="18" charset="0"/>
                <a:sym typeface="Symbol"/>
              </a:rPr>
              <a:t> </a:t>
            </a:r>
            <a:r>
              <a:rPr lang="ru-RU" sz="1400" dirty="0">
                <a:latin typeface="Times New Roman" panose="02020603050405020304" pitchFamily="18" charset="0"/>
                <a:cs typeface="Times New Roman" panose="02020603050405020304" pitchFamily="18" charset="0"/>
              </a:rPr>
              <a:t>Вакцинация против гемофильной инфекции типа b</a:t>
            </a:r>
          </a:p>
        </p:txBody>
      </p:sp>
      <p:sp>
        <p:nvSpPr>
          <p:cNvPr id="25" name="TextBox 24">
            <a:extLst>
              <a:ext uri="{FF2B5EF4-FFF2-40B4-BE49-F238E27FC236}">
                <a16:creationId xmlns:a16="http://schemas.microsoft.com/office/drawing/2014/main" id="{A491E8B5-4D83-D8F7-F314-F95CAAE59AA4}"/>
              </a:ext>
            </a:extLst>
          </p:cNvPr>
          <p:cNvSpPr txBox="1"/>
          <p:nvPr/>
        </p:nvSpPr>
        <p:spPr>
          <a:xfrm>
            <a:off x="5116428" y="4927104"/>
            <a:ext cx="6093994" cy="307777"/>
          </a:xfrm>
          <a:prstGeom prst="rect">
            <a:avLst/>
          </a:prstGeom>
          <a:noFill/>
        </p:spPr>
        <p:txBody>
          <a:bodyPr wrap="square">
            <a:spAutoFit/>
          </a:bodyPr>
          <a:lstStyle/>
          <a:p>
            <a:pPr marL="285750" indent="-285750" algn="ctr" defTabSz="825500">
              <a:spcBef>
                <a:spcPts val="0"/>
              </a:spcBef>
              <a:buFont typeface="Arial" panose="020B0604020202020204" pitchFamily="34" charset="0"/>
              <a:buChar char="•"/>
              <a:defRPr sz="3000">
                <a:latin typeface="+mn-lt"/>
                <a:ea typeface="+mn-ea"/>
                <a:cs typeface="+mn-cs"/>
                <a:sym typeface="Canela Regular"/>
              </a:defRPr>
            </a:pPr>
            <a:r>
              <a:rPr lang="ru-RU" sz="1400" dirty="0">
                <a:latin typeface="Times New Roman" panose="02020603050405020304" pitchFamily="18" charset="0"/>
                <a:cs typeface="Times New Roman" panose="02020603050405020304" pitchFamily="18" charset="0"/>
              </a:rPr>
              <a:t>Ревакцинация против кори, краснухи и паротита.</a:t>
            </a:r>
          </a:p>
        </p:txBody>
      </p:sp>
      <p:sp>
        <p:nvSpPr>
          <p:cNvPr id="27" name="TextBox 26">
            <a:extLst>
              <a:ext uri="{FF2B5EF4-FFF2-40B4-BE49-F238E27FC236}">
                <a16:creationId xmlns:a16="http://schemas.microsoft.com/office/drawing/2014/main" id="{AF2D4FA1-593F-12E9-750C-95D92E91C6DB}"/>
              </a:ext>
            </a:extLst>
          </p:cNvPr>
          <p:cNvSpPr txBox="1"/>
          <p:nvPr/>
        </p:nvSpPr>
        <p:spPr>
          <a:xfrm>
            <a:off x="4623134" y="5581185"/>
            <a:ext cx="6093994" cy="307777"/>
          </a:xfrm>
          <a:prstGeom prst="rect">
            <a:avLst/>
          </a:prstGeom>
          <a:noFill/>
        </p:spPr>
        <p:txBody>
          <a:bodyPr wrap="square">
            <a:spAutoFit/>
          </a:bodyPr>
          <a:lstStyle/>
          <a:p>
            <a:pPr marL="285750" indent="-285750" algn="ctr" defTabSz="825500">
              <a:spcBef>
                <a:spcPts val="0"/>
              </a:spcBef>
              <a:buFont typeface="Arial" panose="020B0604020202020204" pitchFamily="34" charset="0"/>
              <a:buChar char="•"/>
              <a:defRPr sz="3000">
                <a:latin typeface="+mn-lt"/>
                <a:ea typeface="+mn-ea"/>
                <a:cs typeface="+mn-cs"/>
                <a:sym typeface="Canela Regular"/>
              </a:defRPr>
            </a:pPr>
            <a:r>
              <a:rPr lang="ru-RU" sz="1400" dirty="0">
                <a:latin typeface="Times New Roman" panose="02020603050405020304" pitchFamily="18" charset="0"/>
                <a:cs typeface="Times New Roman" panose="02020603050405020304" pitchFamily="18" charset="0"/>
              </a:rPr>
              <a:t>Ревакцинация против туберкулеза.</a:t>
            </a:r>
          </a:p>
        </p:txBody>
      </p:sp>
    </p:spTree>
    <p:extLst>
      <p:ext uri="{BB962C8B-B14F-4D97-AF65-F5344CB8AC3E}">
        <p14:creationId xmlns:p14="http://schemas.microsoft.com/office/powerpoint/2010/main" val="4267883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B31F32-073A-7384-CEEA-2C1126509678}"/>
              </a:ext>
            </a:extLst>
          </p:cNvPr>
          <p:cNvSpPr txBox="1"/>
          <p:nvPr/>
        </p:nvSpPr>
        <p:spPr>
          <a:xfrm>
            <a:off x="818146" y="436086"/>
            <a:ext cx="10431379" cy="830997"/>
          </a:xfrm>
          <a:prstGeom prst="rect">
            <a:avLst/>
          </a:prstGeom>
          <a:noFill/>
        </p:spPr>
        <p:txBody>
          <a:bodyPr wrap="square">
            <a:spAutoFit/>
          </a:bodyPr>
          <a:lstStyle/>
          <a:p>
            <a:pPr algn="ctr" defTabSz="825500">
              <a:spcBef>
                <a:spcPts val="0"/>
              </a:spcBef>
              <a:defRPr sz="47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a:t>
            </a:r>
            <a:r>
              <a:rPr lang="ru-RU" sz="1600" b="1" u="sng" dirty="0">
                <a:latin typeface="Times New Roman" panose="02020603050405020304" pitchFamily="18" charset="0"/>
                <a:cs typeface="Times New Roman" panose="02020603050405020304" pitchFamily="18" charset="0"/>
              </a:rPr>
              <a:t>В 6 лет</a:t>
            </a:r>
            <a:r>
              <a:rPr lang="ru-RU" sz="1600" u="sng" dirty="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перед поступлением в школу, обычно проводят важную ревакцинацию для поддержания иммунитета к заболеваниям, от которых ребенок был привит в раннем детстве. Вот основные вакцины, которые обычно рекомендуются в 6 лет: </a:t>
            </a:r>
          </a:p>
        </p:txBody>
      </p:sp>
      <p:sp>
        <p:nvSpPr>
          <p:cNvPr id="5" name="TextBox 4">
            <a:extLst>
              <a:ext uri="{FF2B5EF4-FFF2-40B4-BE49-F238E27FC236}">
                <a16:creationId xmlns:a16="http://schemas.microsoft.com/office/drawing/2014/main" id="{C63D0DB6-4E80-48C9-8C5D-842E4D88CF7C}"/>
              </a:ext>
            </a:extLst>
          </p:cNvPr>
          <p:cNvSpPr txBox="1"/>
          <p:nvPr/>
        </p:nvSpPr>
        <p:spPr>
          <a:xfrm>
            <a:off x="532396" y="2400743"/>
            <a:ext cx="6093994" cy="2800767"/>
          </a:xfrm>
          <a:prstGeom prst="rect">
            <a:avLst/>
          </a:prstGeom>
          <a:noFill/>
        </p:spPr>
        <p:txBody>
          <a:bodyPr wrap="square">
            <a:spAutoFit/>
          </a:bodyPr>
          <a:lstStyle/>
          <a:p>
            <a:pPr defTabSz="825500">
              <a:spcBef>
                <a:spcPts val="0"/>
              </a:spcBef>
              <a:defRPr sz="46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КПК (корь, паротит, краснуха). </a:t>
            </a:r>
          </a:p>
          <a:p>
            <a:pPr defTabSz="825500">
              <a:spcBef>
                <a:spcPts val="0"/>
              </a:spcBef>
              <a:defRPr sz="46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defTabSz="825500">
              <a:spcBef>
                <a:spcPts val="0"/>
              </a:spcBef>
              <a:defRPr sz="46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DTaP (</a:t>
            </a:r>
            <a:r>
              <a:rPr lang="ru-RU" sz="1600" dirty="0">
                <a:latin typeface="Times New Roman" panose="02020603050405020304" pitchFamily="18" charset="0"/>
                <a:cs typeface="Times New Roman" panose="02020603050405020304" pitchFamily="18" charset="0"/>
              </a:rPr>
              <a:t>дифтерия, столбняк, коклюш):</a:t>
            </a:r>
          </a:p>
          <a:p>
            <a:pPr defTabSz="825500">
              <a:spcBef>
                <a:spcPts val="0"/>
              </a:spcBef>
              <a:defRPr sz="46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defTabSz="825500">
              <a:spcBef>
                <a:spcPts val="0"/>
              </a:spcBef>
              <a:defRPr sz="46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Полиомиелит (</a:t>
            </a:r>
            <a:r>
              <a:rPr lang="en-US" sz="1600" dirty="0">
                <a:latin typeface="Times New Roman" panose="02020603050405020304" pitchFamily="18" charset="0"/>
                <a:cs typeface="Times New Roman" panose="02020603050405020304" pitchFamily="18" charset="0"/>
              </a:rPr>
              <a:t>IPV)</a:t>
            </a:r>
            <a:endParaRPr lang="ru-RU" sz="1600" dirty="0">
              <a:latin typeface="Times New Roman" panose="02020603050405020304" pitchFamily="18" charset="0"/>
              <a:cs typeface="Times New Roman" panose="02020603050405020304" pitchFamily="18" charset="0"/>
            </a:endParaRPr>
          </a:p>
          <a:p>
            <a:pPr defTabSz="825500">
              <a:spcBef>
                <a:spcPts val="0"/>
              </a:spcBef>
              <a:defRPr sz="4600">
                <a:latin typeface="+mn-lt"/>
                <a:ea typeface="+mn-ea"/>
                <a:cs typeface="+mn-cs"/>
                <a:sym typeface="Canela Regular"/>
              </a:defRPr>
            </a:pPr>
            <a:endParaRPr lang="en-US" sz="1600" dirty="0">
              <a:latin typeface="Times New Roman" panose="02020603050405020304" pitchFamily="18" charset="0"/>
              <a:cs typeface="Times New Roman" panose="02020603050405020304" pitchFamily="18" charset="0"/>
            </a:endParaRPr>
          </a:p>
          <a:p>
            <a:pPr defTabSz="825500">
              <a:spcBef>
                <a:spcPts val="0"/>
              </a:spcBef>
              <a:defRPr sz="4600">
                <a:latin typeface="+mn-lt"/>
                <a:ea typeface="+mn-ea"/>
                <a:cs typeface="+mn-cs"/>
                <a:sym typeface="Canela Regular"/>
              </a:defRPr>
            </a:pPr>
            <a:r>
              <a:rPr lang="en-US" sz="1600"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Ветряная оспа (</a:t>
            </a:r>
            <a:r>
              <a:rPr lang="ru-RU" sz="1600" dirty="0" err="1">
                <a:latin typeface="Times New Roman" panose="02020603050405020304" pitchFamily="18" charset="0"/>
                <a:cs typeface="Times New Roman" panose="02020603050405020304" pitchFamily="18" charset="0"/>
              </a:rPr>
              <a:t>варицелла</a:t>
            </a:r>
            <a:r>
              <a:rPr lang="ru-RU" sz="1600" dirty="0">
                <a:latin typeface="Times New Roman" panose="02020603050405020304" pitchFamily="18" charset="0"/>
                <a:cs typeface="Times New Roman" panose="02020603050405020304" pitchFamily="18" charset="0"/>
              </a:rPr>
              <a:t>)</a:t>
            </a:r>
          </a:p>
          <a:p>
            <a:pPr defTabSz="825500">
              <a:spcBef>
                <a:spcPts val="0"/>
              </a:spcBef>
              <a:defRPr sz="46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defTabSz="825500">
              <a:spcBef>
                <a:spcPts val="0"/>
              </a:spcBef>
              <a:defRPr sz="46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Грипп</a:t>
            </a:r>
          </a:p>
          <a:p>
            <a:pPr defTabSz="825500">
              <a:spcBef>
                <a:spcPts val="0"/>
              </a:spcBef>
              <a:defRPr sz="46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defTabSz="825500">
              <a:spcBef>
                <a:spcPts val="0"/>
              </a:spcBef>
              <a:defRPr sz="46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 ВПЧ (вирус папилломы человека):</a:t>
            </a:r>
          </a:p>
        </p:txBody>
      </p:sp>
      <p:pic>
        <p:nvPicPr>
          <p:cNvPr id="6" name="IMG_1550.jpeg" descr="IMG_1550.jpeg">
            <a:extLst>
              <a:ext uri="{FF2B5EF4-FFF2-40B4-BE49-F238E27FC236}">
                <a16:creationId xmlns:a16="http://schemas.microsoft.com/office/drawing/2014/main" id="{5B238982-B437-F089-D377-C71EA08372C6}"/>
              </a:ext>
            </a:extLst>
          </p:cNvPr>
          <p:cNvPicPr>
            <a:picLocks noChangeAspect="1"/>
          </p:cNvPicPr>
          <p:nvPr/>
        </p:nvPicPr>
        <p:blipFill>
          <a:blip r:embed="rId2"/>
          <a:stretch>
            <a:fillRect/>
          </a:stretch>
        </p:blipFill>
        <p:spPr>
          <a:xfrm>
            <a:off x="4570484" y="1422441"/>
            <a:ext cx="3745614" cy="2689351"/>
          </a:xfrm>
          <a:prstGeom prst="rect">
            <a:avLst/>
          </a:prstGeom>
          <a:ln w="12700">
            <a:miter lim="400000"/>
          </a:ln>
        </p:spPr>
      </p:pic>
      <p:pic>
        <p:nvPicPr>
          <p:cNvPr id="7" name="IMG_1551.jpeg" descr="IMG_1551.jpeg">
            <a:extLst>
              <a:ext uri="{FF2B5EF4-FFF2-40B4-BE49-F238E27FC236}">
                <a16:creationId xmlns:a16="http://schemas.microsoft.com/office/drawing/2014/main" id="{5166F197-43BE-9208-FA6B-499AFC4E5600}"/>
              </a:ext>
            </a:extLst>
          </p:cNvPr>
          <p:cNvPicPr>
            <a:picLocks noChangeAspect="1"/>
          </p:cNvPicPr>
          <p:nvPr/>
        </p:nvPicPr>
        <p:blipFill>
          <a:blip r:embed="rId3"/>
          <a:stretch>
            <a:fillRect/>
          </a:stretch>
        </p:blipFill>
        <p:spPr>
          <a:xfrm>
            <a:off x="7276892" y="4111792"/>
            <a:ext cx="4489992" cy="2349763"/>
          </a:xfrm>
          <a:prstGeom prst="rect">
            <a:avLst/>
          </a:prstGeom>
          <a:ln w="12700">
            <a:miter lim="400000"/>
          </a:ln>
        </p:spPr>
      </p:pic>
    </p:spTree>
    <p:extLst>
      <p:ext uri="{BB962C8B-B14F-4D97-AF65-F5344CB8AC3E}">
        <p14:creationId xmlns:p14="http://schemas.microsoft.com/office/powerpoint/2010/main" val="2751817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DCB213-5BA2-8C6B-A3A1-F0E0DD9EDE5C}"/>
              </a:ext>
            </a:extLst>
          </p:cNvPr>
          <p:cNvSpPr txBox="1"/>
          <p:nvPr/>
        </p:nvSpPr>
        <p:spPr>
          <a:xfrm>
            <a:off x="488852" y="1881577"/>
            <a:ext cx="6093994" cy="4524315"/>
          </a:xfrm>
          <a:prstGeom prst="rect">
            <a:avLst/>
          </a:prstGeom>
          <a:noFill/>
        </p:spPr>
        <p:txBody>
          <a:bodyPr wrap="square">
            <a:spAutoFit/>
          </a:bodyPr>
          <a:lstStyle/>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Важно понимать, что у каждой мамы, принимающее решение отказаться от вакцинации, могут быть свои личные мотивы</a:t>
            </a:r>
          </a:p>
          <a:p>
            <a:pPr defTabSz="825500">
              <a:spcBef>
                <a:spcPts val="0"/>
              </a:spcBef>
              <a:defRPr sz="3000">
                <a:latin typeface="+mn-lt"/>
                <a:ea typeface="+mn-ea"/>
                <a:cs typeface="+mn-cs"/>
                <a:sym typeface="Canela Regular"/>
              </a:defRPr>
            </a:pPr>
            <a:endParaRPr lang="ru-RU" sz="1600" dirty="0">
              <a:latin typeface="Times New Roman" panose="02020603050405020304" pitchFamily="18" charset="0"/>
              <a:cs typeface="Times New Roman" panose="02020603050405020304" pitchFamily="18" charset="0"/>
            </a:endParaRP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1. Опасения по поводу безопасности вакцин: </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ea typeface="Symbol"/>
                <a:cs typeface="Times New Roman" panose="02020603050405020304" pitchFamily="18" charset="0"/>
                <a:sym typeface="Symbol"/>
              </a:rPr>
              <a:t>· </a:t>
            </a:r>
            <a:r>
              <a:rPr lang="ru-RU" sz="1600" dirty="0">
                <a:latin typeface="Times New Roman" panose="02020603050405020304" pitchFamily="18" charset="0"/>
                <a:cs typeface="Times New Roman" panose="02020603050405020304" pitchFamily="18" charset="0"/>
              </a:rPr>
              <a:t>Страх побочных эффектов.</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ea typeface="Symbol"/>
                <a:cs typeface="Times New Roman" panose="02020603050405020304" pitchFamily="18" charset="0"/>
                <a:sym typeface="Symbol"/>
              </a:rPr>
              <a:t>· </a:t>
            </a:r>
            <a:r>
              <a:rPr lang="ru-RU" sz="1600" dirty="0">
                <a:latin typeface="Times New Roman" panose="02020603050405020304" pitchFamily="18" charset="0"/>
                <a:cs typeface="Times New Roman" panose="02020603050405020304" pitchFamily="18" charset="0"/>
              </a:rPr>
              <a:t>Связь с аутизмом.</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ea typeface="Symbol"/>
                <a:cs typeface="Times New Roman" panose="02020603050405020304" pitchFamily="18" charset="0"/>
                <a:sym typeface="Symbol"/>
              </a:rPr>
              <a:t>· </a:t>
            </a:r>
            <a:r>
              <a:rPr lang="ru-RU" sz="1600" dirty="0">
                <a:latin typeface="Times New Roman" panose="02020603050405020304" pitchFamily="18" charset="0"/>
                <a:cs typeface="Times New Roman" panose="02020603050405020304" pitchFamily="18" charset="0"/>
              </a:rPr>
              <a:t>Состав вакцин.</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2. Дезинформация и недостаток информации:</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ea typeface="Symbol"/>
                <a:cs typeface="Times New Roman" panose="02020603050405020304" pitchFamily="18" charset="0"/>
                <a:sym typeface="Symbol"/>
              </a:rPr>
              <a:t>· </a:t>
            </a:r>
            <a:r>
              <a:rPr lang="ru-RU" sz="1600" dirty="0">
                <a:latin typeface="Times New Roman" panose="02020603050405020304" pitchFamily="18" charset="0"/>
                <a:cs typeface="Times New Roman" panose="02020603050405020304" pitchFamily="18" charset="0"/>
              </a:rPr>
              <a:t>Недоверие к медицинским учреждениям и фармацевтическим компаниям.</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ea typeface="Symbol"/>
                <a:cs typeface="Times New Roman" panose="02020603050405020304" pitchFamily="18" charset="0"/>
                <a:sym typeface="Symbol"/>
              </a:rPr>
              <a:t>· </a:t>
            </a:r>
            <a:r>
              <a:rPr lang="ru-RU" sz="1600" dirty="0">
                <a:latin typeface="Times New Roman" panose="02020603050405020304" pitchFamily="18" charset="0"/>
                <a:cs typeface="Times New Roman" panose="02020603050405020304" pitchFamily="18" charset="0"/>
              </a:rPr>
              <a:t>Влияние </a:t>
            </a:r>
            <a:r>
              <a:rPr lang="ru-RU" sz="1600" dirty="0" err="1">
                <a:latin typeface="Times New Roman" panose="02020603050405020304" pitchFamily="18" charset="0"/>
                <a:cs typeface="Times New Roman" panose="02020603050405020304" pitchFamily="18" charset="0"/>
              </a:rPr>
              <a:t>антипрививочных</a:t>
            </a:r>
            <a:r>
              <a:rPr lang="ru-RU" sz="1600" dirty="0">
                <a:latin typeface="Times New Roman" panose="02020603050405020304" pitchFamily="18" charset="0"/>
                <a:cs typeface="Times New Roman" panose="02020603050405020304" pitchFamily="18" charset="0"/>
              </a:rPr>
              <a:t> сообществ.</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ea typeface="Symbol"/>
                <a:cs typeface="Times New Roman" panose="02020603050405020304" pitchFamily="18" charset="0"/>
                <a:sym typeface="Symbol"/>
              </a:rPr>
              <a:t>· </a:t>
            </a:r>
            <a:r>
              <a:rPr lang="ru-RU" sz="1600" dirty="0">
                <a:latin typeface="Times New Roman" panose="02020603050405020304" pitchFamily="18" charset="0"/>
                <a:cs typeface="Times New Roman" panose="02020603050405020304" pitchFamily="18" charset="0"/>
              </a:rPr>
              <a:t>Чтение непроверенной информации в интернете.</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3. Личные убеждения и опыт:</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ea typeface="Symbol"/>
                <a:cs typeface="Times New Roman" panose="02020603050405020304" pitchFamily="18" charset="0"/>
                <a:sym typeface="Symbol"/>
              </a:rPr>
              <a:t>· </a:t>
            </a:r>
            <a:r>
              <a:rPr lang="ru-RU" sz="1600" dirty="0">
                <a:latin typeface="Times New Roman" panose="02020603050405020304" pitchFamily="18" charset="0"/>
                <a:cs typeface="Times New Roman" panose="02020603050405020304" pitchFamily="18" charset="0"/>
              </a:rPr>
              <a:t>Религиозные убеждения.</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ea typeface="Symbol"/>
                <a:cs typeface="Times New Roman" panose="02020603050405020304" pitchFamily="18" charset="0"/>
                <a:sym typeface="Symbol"/>
              </a:rPr>
              <a:t>· </a:t>
            </a:r>
            <a:r>
              <a:rPr lang="ru-RU" sz="1600" dirty="0">
                <a:latin typeface="Times New Roman" panose="02020603050405020304" pitchFamily="18" charset="0"/>
                <a:cs typeface="Times New Roman" panose="02020603050405020304" pitchFamily="18" charset="0"/>
              </a:rPr>
              <a:t>Негативный опыт других людей</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cs typeface="Times New Roman" panose="02020603050405020304" pitchFamily="18" charset="0"/>
              </a:rPr>
              <a:t>4. Восприятие риска:</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ea typeface="Symbol"/>
                <a:cs typeface="Times New Roman" panose="02020603050405020304" pitchFamily="18" charset="0"/>
                <a:sym typeface="Symbol"/>
              </a:rPr>
              <a:t>· </a:t>
            </a:r>
            <a:r>
              <a:rPr lang="ru-RU" sz="1600" dirty="0">
                <a:latin typeface="Times New Roman" panose="02020603050405020304" pitchFamily="18" charset="0"/>
                <a:cs typeface="Times New Roman" panose="02020603050405020304" pitchFamily="18" charset="0"/>
              </a:rPr>
              <a:t>Недооценка риска заболевания</a:t>
            </a:r>
          </a:p>
          <a:p>
            <a:pPr defTabSz="825500">
              <a:spcBef>
                <a:spcPts val="0"/>
              </a:spcBef>
              <a:defRPr sz="3000">
                <a:latin typeface="+mn-lt"/>
                <a:ea typeface="+mn-ea"/>
                <a:cs typeface="+mn-cs"/>
                <a:sym typeface="Canela Regular"/>
              </a:defRPr>
            </a:pPr>
            <a:r>
              <a:rPr lang="ru-RU" sz="1600" dirty="0">
                <a:latin typeface="Times New Roman" panose="02020603050405020304" pitchFamily="18" charset="0"/>
                <a:ea typeface="Symbol"/>
                <a:cs typeface="Times New Roman" panose="02020603050405020304" pitchFamily="18" charset="0"/>
                <a:sym typeface="Symbol"/>
              </a:rPr>
              <a:t>· </a:t>
            </a:r>
            <a:r>
              <a:rPr lang="ru-RU" sz="1600" dirty="0">
                <a:latin typeface="Times New Roman" panose="02020603050405020304" pitchFamily="18" charset="0"/>
                <a:cs typeface="Times New Roman" panose="02020603050405020304" pitchFamily="18" charset="0"/>
              </a:rPr>
              <a:t>Переоценка риска побочных эффектов.</a:t>
            </a:r>
          </a:p>
        </p:txBody>
      </p:sp>
      <p:sp>
        <p:nvSpPr>
          <p:cNvPr id="5" name="TextBox 4">
            <a:extLst>
              <a:ext uri="{FF2B5EF4-FFF2-40B4-BE49-F238E27FC236}">
                <a16:creationId xmlns:a16="http://schemas.microsoft.com/office/drawing/2014/main" id="{FEE4534E-C9A0-A2CE-3177-B9BBAF036F81}"/>
              </a:ext>
            </a:extLst>
          </p:cNvPr>
          <p:cNvSpPr txBox="1"/>
          <p:nvPr/>
        </p:nvSpPr>
        <p:spPr>
          <a:xfrm>
            <a:off x="488852" y="743248"/>
            <a:ext cx="6098344" cy="707886"/>
          </a:xfrm>
          <a:prstGeom prst="rect">
            <a:avLst/>
          </a:prstGeom>
          <a:noFill/>
        </p:spPr>
        <p:txBody>
          <a:bodyPr wrap="square">
            <a:spAutoFit/>
          </a:bodyPr>
          <a:lstStyle/>
          <a:p>
            <a:r>
              <a:rPr lang="ru-RU" sz="2000" b="1" dirty="0">
                <a:latin typeface="Times New Roman" panose="02020603050405020304" pitchFamily="18" charset="0"/>
                <a:cs typeface="Times New Roman" panose="02020603050405020304" pitchFamily="18" charset="0"/>
              </a:rPr>
              <a:t>Отказ от вакцинации влечет за собой серьезные последствия.</a:t>
            </a:r>
          </a:p>
        </p:txBody>
      </p:sp>
      <p:pic>
        <p:nvPicPr>
          <p:cNvPr id="6" name="IMG_1552.jpeg" descr="IMG_1552.jpeg">
            <a:extLst>
              <a:ext uri="{FF2B5EF4-FFF2-40B4-BE49-F238E27FC236}">
                <a16:creationId xmlns:a16="http://schemas.microsoft.com/office/drawing/2014/main" id="{253C4555-3579-5805-3969-885EF0B466D2}"/>
              </a:ext>
            </a:extLst>
          </p:cNvPr>
          <p:cNvPicPr>
            <a:picLocks noChangeAspect="1"/>
          </p:cNvPicPr>
          <p:nvPr/>
        </p:nvPicPr>
        <p:blipFill>
          <a:blip r:embed="rId3"/>
          <a:stretch>
            <a:fillRect/>
          </a:stretch>
        </p:blipFill>
        <p:spPr>
          <a:xfrm>
            <a:off x="6822567" y="525382"/>
            <a:ext cx="5151719" cy="2639849"/>
          </a:xfrm>
          <a:prstGeom prst="rect">
            <a:avLst/>
          </a:prstGeom>
          <a:ln w="12700">
            <a:miter lim="400000"/>
          </a:ln>
        </p:spPr>
      </p:pic>
      <p:pic>
        <p:nvPicPr>
          <p:cNvPr id="7" name="IMG_1553.jpeg" descr="IMG_1553.jpeg">
            <a:extLst>
              <a:ext uri="{FF2B5EF4-FFF2-40B4-BE49-F238E27FC236}">
                <a16:creationId xmlns:a16="http://schemas.microsoft.com/office/drawing/2014/main" id="{2187B6E3-BA6A-425F-FF50-3E7545164FB6}"/>
              </a:ext>
            </a:extLst>
          </p:cNvPr>
          <p:cNvPicPr>
            <a:picLocks noChangeAspect="1"/>
          </p:cNvPicPr>
          <p:nvPr/>
        </p:nvPicPr>
        <p:blipFill>
          <a:blip r:embed="rId4"/>
          <a:stretch>
            <a:fillRect/>
          </a:stretch>
        </p:blipFill>
        <p:spPr>
          <a:xfrm>
            <a:off x="6822566" y="3165231"/>
            <a:ext cx="5151720" cy="3351302"/>
          </a:xfrm>
          <a:prstGeom prst="rect">
            <a:avLst/>
          </a:prstGeom>
          <a:ln w="12700">
            <a:miter lim="400000"/>
          </a:ln>
        </p:spPr>
      </p:pic>
    </p:spTree>
    <p:extLst>
      <p:ext uri="{BB962C8B-B14F-4D97-AF65-F5344CB8AC3E}">
        <p14:creationId xmlns:p14="http://schemas.microsoft.com/office/powerpoint/2010/main" val="3143130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3F2BD0-B5E9-6890-18D9-AA9693D6D297}"/>
              </a:ext>
            </a:extLst>
          </p:cNvPr>
          <p:cNvSpPr txBox="1"/>
          <p:nvPr/>
        </p:nvSpPr>
        <p:spPr>
          <a:xfrm>
            <a:off x="418514" y="451402"/>
            <a:ext cx="5475849" cy="1815882"/>
          </a:xfrm>
          <a:prstGeom prst="rect">
            <a:avLst/>
          </a:prstGeom>
          <a:noFill/>
        </p:spPr>
        <p:txBody>
          <a:bodyPr wrap="square">
            <a:spAutoFit/>
          </a:bodyPr>
          <a:lstStyle/>
          <a:p>
            <a:pPr defTabSz="825500">
              <a:spcBef>
                <a:spcPts val="0"/>
              </a:spcBef>
              <a:defRPr sz="3000">
                <a:latin typeface="+mn-lt"/>
                <a:ea typeface="+mn-ea"/>
                <a:cs typeface="+mn-cs"/>
                <a:sym typeface="Canela Regular"/>
              </a:defRPr>
            </a:pPr>
            <a:r>
              <a:rPr lang="ru-RU" sz="1600" b="1" u="sng" dirty="0">
                <a:latin typeface="Times New Roman" panose="02020603050405020304" pitchFamily="18" charset="0"/>
                <a:ea typeface="+mj-ea"/>
                <a:cs typeface="Times New Roman" panose="02020603050405020304" pitchFamily="18" charset="0"/>
                <a:sym typeface="Canela Bold"/>
              </a:rPr>
              <a:t>Временные противопоказания к вакцинации</a:t>
            </a:r>
            <a:r>
              <a:rPr lang="ru-RU" sz="1600" b="1" dirty="0">
                <a:latin typeface="Times New Roman" panose="02020603050405020304" pitchFamily="18" charset="0"/>
                <a:ea typeface="+mj-ea"/>
                <a:cs typeface="Times New Roman" panose="02020603050405020304" pitchFamily="18" charset="0"/>
                <a:sym typeface="Canela Bold"/>
              </a:rPr>
              <a:t> </a:t>
            </a:r>
            <a:r>
              <a:rPr lang="ru-RU" sz="1600" dirty="0">
                <a:latin typeface="Times New Roman" panose="02020603050405020304" pitchFamily="18" charset="0"/>
                <a:cs typeface="Times New Roman" panose="02020603050405020304" pitchFamily="18" charset="0"/>
              </a:rPr>
              <a:t>– это состояния здоровья, которые временно повышают риск нежелательных реакций на вакцину или снижают ее эффективность. После устранения этих состояний вакцинация может быть проведена. Важно отметить, что большинство распространенных заболеваний не являются противопоказаниями к вакцинации. </a:t>
            </a:r>
          </a:p>
        </p:txBody>
      </p:sp>
      <p:sp>
        <p:nvSpPr>
          <p:cNvPr id="5" name="TextBox 4">
            <a:extLst>
              <a:ext uri="{FF2B5EF4-FFF2-40B4-BE49-F238E27FC236}">
                <a16:creationId xmlns:a16="http://schemas.microsoft.com/office/drawing/2014/main" id="{83082A0C-314F-B7AB-BCC3-CB38E3A52133}"/>
              </a:ext>
            </a:extLst>
          </p:cNvPr>
          <p:cNvSpPr txBox="1"/>
          <p:nvPr/>
        </p:nvSpPr>
        <p:spPr>
          <a:xfrm>
            <a:off x="418514" y="2300459"/>
            <a:ext cx="6098344" cy="338554"/>
          </a:xfrm>
          <a:prstGeom prst="rect">
            <a:avLst/>
          </a:prstGeom>
          <a:noFill/>
        </p:spPr>
        <p:txBody>
          <a:bodyPr wrap="square">
            <a:spAutoFit/>
          </a:bodyPr>
          <a:lstStyle/>
          <a:p>
            <a:r>
              <a:rPr lang="ru-RU" sz="1600" dirty="0">
                <a:latin typeface="Times New Roman" panose="02020603050405020304" pitchFamily="18" charset="0"/>
                <a:cs typeface="Times New Roman" panose="02020603050405020304" pitchFamily="18" charset="0"/>
              </a:rPr>
              <a:t>1. Острые инфекционные и неинфекционные заболевания</a:t>
            </a:r>
          </a:p>
        </p:txBody>
      </p:sp>
      <p:sp>
        <p:nvSpPr>
          <p:cNvPr id="7" name="TextBox 6">
            <a:extLst>
              <a:ext uri="{FF2B5EF4-FFF2-40B4-BE49-F238E27FC236}">
                <a16:creationId xmlns:a16="http://schemas.microsoft.com/office/drawing/2014/main" id="{C3AF2030-F535-B83D-68B8-4B905B009496}"/>
              </a:ext>
            </a:extLst>
          </p:cNvPr>
          <p:cNvSpPr txBox="1"/>
          <p:nvPr/>
        </p:nvSpPr>
        <p:spPr>
          <a:xfrm>
            <a:off x="418514" y="3090446"/>
            <a:ext cx="6098344" cy="338554"/>
          </a:xfrm>
          <a:prstGeom prst="rect">
            <a:avLst/>
          </a:prstGeom>
          <a:noFill/>
        </p:spPr>
        <p:txBody>
          <a:bodyPr wrap="square">
            <a:spAutoFit/>
          </a:bodyPr>
          <a:lstStyle/>
          <a:p>
            <a:r>
              <a:rPr lang="ru-RU" sz="1600" dirty="0">
                <a:latin typeface="Times New Roman" panose="02020603050405020304" pitchFamily="18" charset="0"/>
                <a:cs typeface="Times New Roman" panose="02020603050405020304" pitchFamily="18" charset="0"/>
              </a:rPr>
              <a:t>2. Получение </a:t>
            </a:r>
            <a:r>
              <a:rPr lang="ru-RU" sz="1600" dirty="0" err="1">
                <a:latin typeface="Times New Roman" panose="02020603050405020304" pitchFamily="18" charset="0"/>
                <a:cs typeface="Times New Roman" panose="02020603050405020304" pitchFamily="18" charset="0"/>
              </a:rPr>
              <a:t>иммуносупрессивной</a:t>
            </a:r>
            <a:r>
              <a:rPr lang="ru-RU" sz="1600" dirty="0">
                <a:latin typeface="Times New Roman" panose="02020603050405020304" pitchFamily="18" charset="0"/>
                <a:cs typeface="Times New Roman" panose="02020603050405020304" pitchFamily="18" charset="0"/>
              </a:rPr>
              <a:t> терапии</a:t>
            </a:r>
          </a:p>
        </p:txBody>
      </p:sp>
      <p:sp>
        <p:nvSpPr>
          <p:cNvPr id="9" name="TextBox 8">
            <a:extLst>
              <a:ext uri="{FF2B5EF4-FFF2-40B4-BE49-F238E27FC236}">
                <a16:creationId xmlns:a16="http://schemas.microsoft.com/office/drawing/2014/main" id="{88BFC0F8-DC02-CD74-98DF-BED776C32A4D}"/>
              </a:ext>
            </a:extLst>
          </p:cNvPr>
          <p:cNvSpPr txBox="1"/>
          <p:nvPr/>
        </p:nvSpPr>
        <p:spPr>
          <a:xfrm>
            <a:off x="418514" y="3880433"/>
            <a:ext cx="6098344" cy="369332"/>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3. Переливание крови или введение </a:t>
            </a:r>
            <a:r>
              <a:rPr lang="ru-RU" sz="1600" dirty="0">
                <a:latin typeface="Times New Roman" panose="02020603050405020304" pitchFamily="18" charset="0"/>
                <a:cs typeface="Times New Roman" panose="02020603050405020304" pitchFamily="18" charset="0"/>
              </a:rPr>
              <a:t>иммуноглобулина</a:t>
            </a:r>
          </a:p>
        </p:txBody>
      </p:sp>
      <p:sp>
        <p:nvSpPr>
          <p:cNvPr id="11" name="TextBox 10">
            <a:extLst>
              <a:ext uri="{FF2B5EF4-FFF2-40B4-BE49-F238E27FC236}">
                <a16:creationId xmlns:a16="http://schemas.microsoft.com/office/drawing/2014/main" id="{92D5C3D1-34EC-C6C5-5523-9270E2B938DB}"/>
              </a:ext>
            </a:extLst>
          </p:cNvPr>
          <p:cNvSpPr txBox="1"/>
          <p:nvPr/>
        </p:nvSpPr>
        <p:spPr>
          <a:xfrm>
            <a:off x="365760" y="4701198"/>
            <a:ext cx="6098344" cy="338554"/>
          </a:xfrm>
          <a:prstGeom prst="rect">
            <a:avLst/>
          </a:prstGeom>
          <a:noFill/>
        </p:spPr>
        <p:txBody>
          <a:bodyPr wrap="square">
            <a:spAutoFit/>
          </a:bodyPr>
          <a:lstStyle/>
          <a:p>
            <a:r>
              <a:rPr lang="ru-RU" sz="1600" dirty="0">
                <a:latin typeface="Times New Roman" panose="02020603050405020304" pitchFamily="18" charset="0"/>
                <a:cs typeface="Times New Roman" panose="02020603050405020304" pitchFamily="18" charset="0"/>
              </a:rPr>
              <a:t>4. Беременность (для некоторых вакцин)</a:t>
            </a:r>
          </a:p>
        </p:txBody>
      </p:sp>
      <p:sp>
        <p:nvSpPr>
          <p:cNvPr id="13" name="TextBox 12">
            <a:extLst>
              <a:ext uri="{FF2B5EF4-FFF2-40B4-BE49-F238E27FC236}">
                <a16:creationId xmlns:a16="http://schemas.microsoft.com/office/drawing/2014/main" id="{EE181EB9-8DC6-DDA0-E6CE-614058F7FEEF}"/>
              </a:ext>
            </a:extLst>
          </p:cNvPr>
          <p:cNvSpPr txBox="1"/>
          <p:nvPr/>
        </p:nvSpPr>
        <p:spPr>
          <a:xfrm>
            <a:off x="467750" y="5491185"/>
            <a:ext cx="6098344" cy="338554"/>
          </a:xfrm>
          <a:prstGeom prst="rect">
            <a:avLst/>
          </a:prstGeom>
          <a:noFill/>
        </p:spPr>
        <p:txBody>
          <a:bodyPr wrap="square">
            <a:spAutoFit/>
          </a:bodyPr>
          <a:lstStyle/>
          <a:p>
            <a:r>
              <a:rPr lang="ru-RU" sz="1600" dirty="0">
                <a:latin typeface="Times New Roman" panose="02020603050405020304" pitchFamily="18" charset="0"/>
                <a:cs typeface="Times New Roman" panose="02020603050405020304" pitchFamily="18" charset="0"/>
              </a:rPr>
              <a:t>5. Тяжелые аллергические реакции:</a:t>
            </a:r>
          </a:p>
        </p:txBody>
      </p:sp>
      <p:sp>
        <p:nvSpPr>
          <p:cNvPr id="15" name="TextBox 14">
            <a:extLst>
              <a:ext uri="{FF2B5EF4-FFF2-40B4-BE49-F238E27FC236}">
                <a16:creationId xmlns:a16="http://schemas.microsoft.com/office/drawing/2014/main" id="{891EA5F1-13B0-E4ED-04D0-4B0FCCA55F09}"/>
              </a:ext>
            </a:extLst>
          </p:cNvPr>
          <p:cNvSpPr txBox="1"/>
          <p:nvPr/>
        </p:nvSpPr>
        <p:spPr>
          <a:xfrm>
            <a:off x="6096000" y="467990"/>
            <a:ext cx="5475849" cy="1815882"/>
          </a:xfrm>
          <a:prstGeom prst="rect">
            <a:avLst/>
          </a:prstGeom>
          <a:noFill/>
        </p:spPr>
        <p:txBody>
          <a:bodyPr wrap="square">
            <a:spAutoFit/>
          </a:bodyPr>
          <a:lstStyle/>
          <a:p>
            <a:pPr defTabSz="825500">
              <a:spcBef>
                <a:spcPts val="0"/>
              </a:spcBef>
              <a:buSzPct val="100000"/>
              <a:defRPr sz="3000">
                <a:latin typeface="+mj-lt"/>
                <a:ea typeface="+mj-ea"/>
                <a:cs typeface="+mj-cs"/>
                <a:sym typeface="Canela Bold"/>
              </a:defRPr>
            </a:pPr>
            <a:r>
              <a:rPr lang="ru-RU" sz="1600" b="1" u="sng" dirty="0">
                <a:latin typeface="Times New Roman" panose="02020603050405020304" pitchFamily="18" charset="0"/>
                <a:cs typeface="Times New Roman" panose="02020603050405020304" pitchFamily="18" charset="0"/>
              </a:rPr>
              <a:t>Медотвод от вакцинации </a:t>
            </a:r>
            <a:r>
              <a:rPr lang="ru-RU" sz="1600"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sym typeface="Canela Regular"/>
              </a:rPr>
              <a:t>это официальное разрешение врача временно или постоянно не проводить вакцинацию ребенку или взрослому по медицинским показаниям. Важно различать истинные (обоснованные) и ложные (необоснованные) медотводы, так как необоснованный отказ от вакцинации может иметь серьезные последствия для здоровья человека и общества.</a:t>
            </a:r>
          </a:p>
        </p:txBody>
      </p:sp>
      <p:sp>
        <p:nvSpPr>
          <p:cNvPr id="17" name="TextBox 16">
            <a:extLst>
              <a:ext uri="{FF2B5EF4-FFF2-40B4-BE49-F238E27FC236}">
                <a16:creationId xmlns:a16="http://schemas.microsoft.com/office/drawing/2014/main" id="{7248902B-E353-E45F-3DFC-B346C5CBBB80}"/>
              </a:ext>
            </a:extLst>
          </p:cNvPr>
          <p:cNvSpPr txBox="1"/>
          <p:nvPr/>
        </p:nvSpPr>
        <p:spPr>
          <a:xfrm>
            <a:off x="6093656" y="3029856"/>
            <a:ext cx="6098344" cy="338554"/>
          </a:xfrm>
          <a:prstGeom prst="rect">
            <a:avLst/>
          </a:prstGeom>
          <a:noFill/>
        </p:spPr>
        <p:txBody>
          <a:bodyPr wrap="square">
            <a:spAutoFit/>
          </a:bodyPr>
          <a:lstStyle/>
          <a:p>
            <a:pPr marL="285750" indent="-285750">
              <a:buFont typeface="Arial" panose="020B0604020202020204" pitchFamily="34" charset="0"/>
              <a:buChar char="•"/>
            </a:pPr>
            <a:r>
              <a:rPr lang="ru-RU" sz="1600" b="1" dirty="0">
                <a:latin typeface="Times New Roman" panose="02020603050405020304" pitchFamily="18" charset="0"/>
                <a:cs typeface="Times New Roman" panose="02020603050405020304" pitchFamily="18" charset="0"/>
              </a:rPr>
              <a:t>Истинные медотводы (обоснованные): </a:t>
            </a:r>
          </a:p>
        </p:txBody>
      </p:sp>
      <p:sp>
        <p:nvSpPr>
          <p:cNvPr id="19" name="TextBox 18">
            <a:extLst>
              <a:ext uri="{FF2B5EF4-FFF2-40B4-BE49-F238E27FC236}">
                <a16:creationId xmlns:a16="http://schemas.microsoft.com/office/drawing/2014/main" id="{FAC5881D-E0DD-AA72-DDB6-00D47A2B90AC}"/>
              </a:ext>
            </a:extLst>
          </p:cNvPr>
          <p:cNvSpPr txBox="1"/>
          <p:nvPr/>
        </p:nvSpPr>
        <p:spPr>
          <a:xfrm>
            <a:off x="6093656" y="3418768"/>
            <a:ext cx="6098344" cy="830997"/>
          </a:xfrm>
          <a:prstGeom prst="rect">
            <a:avLst/>
          </a:prstGeom>
          <a:noFill/>
        </p:spPr>
        <p:txBody>
          <a:bodyPr wrap="square">
            <a:spAutoFit/>
          </a:bodyPr>
          <a:lstStyle/>
          <a:p>
            <a:r>
              <a:rPr lang="ru-RU" sz="1600" dirty="0">
                <a:latin typeface="Times New Roman" panose="02020603050405020304" pitchFamily="18" charset="0"/>
                <a:cs typeface="Times New Roman" panose="02020603050405020304" pitchFamily="18" charset="0"/>
              </a:rPr>
              <a:t>Истинные медотводы выдаются при наличии серьезных медицинских противопоказаний к вакцинации. Они могут быть временными или постоянными.</a:t>
            </a:r>
          </a:p>
        </p:txBody>
      </p:sp>
      <p:sp>
        <p:nvSpPr>
          <p:cNvPr id="21" name="TextBox 20">
            <a:extLst>
              <a:ext uri="{FF2B5EF4-FFF2-40B4-BE49-F238E27FC236}">
                <a16:creationId xmlns:a16="http://schemas.microsoft.com/office/drawing/2014/main" id="{F68901E0-5338-CD17-70FA-239E50935EF0}"/>
              </a:ext>
            </a:extLst>
          </p:cNvPr>
          <p:cNvSpPr txBox="1"/>
          <p:nvPr/>
        </p:nvSpPr>
        <p:spPr>
          <a:xfrm>
            <a:off x="6093656" y="4562379"/>
            <a:ext cx="6098344" cy="338554"/>
          </a:xfrm>
          <a:prstGeom prst="rect">
            <a:avLst/>
          </a:prstGeom>
          <a:noFill/>
        </p:spPr>
        <p:txBody>
          <a:bodyPr wrap="square">
            <a:spAutoFit/>
          </a:bodyPr>
          <a:lstStyle/>
          <a:p>
            <a:pPr marL="285750" indent="-285750">
              <a:buFont typeface="Arial" panose="020B0604020202020204" pitchFamily="34" charset="0"/>
              <a:buChar char="•"/>
            </a:pPr>
            <a:r>
              <a:rPr lang="ru-RU" sz="1600" b="1" dirty="0">
                <a:latin typeface="Times New Roman" panose="02020603050405020304" pitchFamily="18" charset="0"/>
                <a:cs typeface="Times New Roman" panose="02020603050405020304" pitchFamily="18" charset="0"/>
              </a:rPr>
              <a:t>Ложные медотводы (необоснованные):</a:t>
            </a:r>
          </a:p>
        </p:txBody>
      </p:sp>
      <p:sp>
        <p:nvSpPr>
          <p:cNvPr id="23" name="TextBox 22">
            <a:extLst>
              <a:ext uri="{FF2B5EF4-FFF2-40B4-BE49-F238E27FC236}">
                <a16:creationId xmlns:a16="http://schemas.microsoft.com/office/drawing/2014/main" id="{E7667A8C-7B10-78A1-6154-0AF5DB6866EA}"/>
              </a:ext>
            </a:extLst>
          </p:cNvPr>
          <p:cNvSpPr txBox="1"/>
          <p:nvPr/>
        </p:nvSpPr>
        <p:spPr>
          <a:xfrm>
            <a:off x="6093656" y="5244963"/>
            <a:ext cx="6098344" cy="830997"/>
          </a:xfrm>
          <a:prstGeom prst="rect">
            <a:avLst/>
          </a:prstGeom>
          <a:noFill/>
        </p:spPr>
        <p:txBody>
          <a:bodyPr wrap="square">
            <a:spAutoFit/>
          </a:bodyPr>
          <a:lstStyle/>
          <a:p>
            <a:r>
              <a:rPr lang="ru-RU" sz="1600" dirty="0">
                <a:latin typeface="Times New Roman" panose="02020603050405020304" pitchFamily="18" charset="0"/>
                <a:cs typeface="Times New Roman" panose="02020603050405020304" pitchFamily="18" charset="0"/>
              </a:rPr>
              <a:t>Ложные медотводы выдаются при отсутствии медицинских противопоказаний к вакцинации. Они основаны на мифах, заблуждениях или личных убеждениях врача или родителей.</a:t>
            </a:r>
          </a:p>
        </p:txBody>
      </p:sp>
    </p:spTree>
    <p:extLst>
      <p:ext uri="{BB962C8B-B14F-4D97-AF65-F5344CB8AC3E}">
        <p14:creationId xmlns:p14="http://schemas.microsoft.com/office/powerpoint/2010/main" val="2804360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308659-5D89-2065-D229-3C081AB2AE67}"/>
              </a:ext>
            </a:extLst>
          </p:cNvPr>
          <p:cNvSpPr txBox="1"/>
          <p:nvPr/>
        </p:nvSpPr>
        <p:spPr>
          <a:xfrm>
            <a:off x="545122" y="570133"/>
            <a:ext cx="6098344" cy="646331"/>
          </a:xfrm>
          <a:prstGeom prst="rect">
            <a:avLst/>
          </a:prstGeom>
          <a:noFill/>
        </p:spPr>
        <p:txBody>
          <a:bodyPr wrap="square">
            <a:spAutoFit/>
          </a:bodyPr>
          <a:lstStyle/>
          <a:p>
            <a:r>
              <a:rPr lang="ru-RU" b="1" dirty="0">
                <a:latin typeface="Times New Roman" panose="02020603050405020304" pitchFamily="18" charset="0"/>
                <a:cs typeface="Times New Roman" panose="02020603050405020304" pitchFamily="18" charset="0"/>
              </a:rPr>
              <a:t>Ключевые принципы эффективной профилактики и пропаганды вакцинации:</a:t>
            </a:r>
          </a:p>
        </p:txBody>
      </p:sp>
      <p:sp>
        <p:nvSpPr>
          <p:cNvPr id="5" name="TextBox 4">
            <a:extLst>
              <a:ext uri="{FF2B5EF4-FFF2-40B4-BE49-F238E27FC236}">
                <a16:creationId xmlns:a16="http://schemas.microsoft.com/office/drawing/2014/main" id="{03360B2E-6497-2A40-7476-1E07E32F5133}"/>
              </a:ext>
            </a:extLst>
          </p:cNvPr>
          <p:cNvSpPr txBox="1"/>
          <p:nvPr/>
        </p:nvSpPr>
        <p:spPr>
          <a:xfrm>
            <a:off x="545122" y="1834047"/>
            <a:ext cx="6098344" cy="369332"/>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 Достоверность информации</a:t>
            </a:r>
          </a:p>
        </p:txBody>
      </p:sp>
      <p:sp>
        <p:nvSpPr>
          <p:cNvPr id="7" name="TextBox 6">
            <a:extLst>
              <a:ext uri="{FF2B5EF4-FFF2-40B4-BE49-F238E27FC236}">
                <a16:creationId xmlns:a16="http://schemas.microsoft.com/office/drawing/2014/main" id="{06863EF5-47BF-9EA9-523C-E6675307BBA7}"/>
              </a:ext>
            </a:extLst>
          </p:cNvPr>
          <p:cNvSpPr txBox="1"/>
          <p:nvPr/>
        </p:nvSpPr>
        <p:spPr>
          <a:xfrm>
            <a:off x="545122" y="2620907"/>
            <a:ext cx="6098344" cy="369332"/>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 Доступность</a:t>
            </a:r>
          </a:p>
        </p:txBody>
      </p:sp>
      <p:sp>
        <p:nvSpPr>
          <p:cNvPr id="9" name="TextBox 8">
            <a:extLst>
              <a:ext uri="{FF2B5EF4-FFF2-40B4-BE49-F238E27FC236}">
                <a16:creationId xmlns:a16="http://schemas.microsoft.com/office/drawing/2014/main" id="{0B7FE6FF-F4E9-2AE6-9E6B-95C04D4FD306}"/>
              </a:ext>
            </a:extLst>
          </p:cNvPr>
          <p:cNvSpPr txBox="1"/>
          <p:nvPr/>
        </p:nvSpPr>
        <p:spPr>
          <a:xfrm>
            <a:off x="545122" y="3407767"/>
            <a:ext cx="6098344" cy="369332"/>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 Уважение</a:t>
            </a:r>
          </a:p>
        </p:txBody>
      </p:sp>
      <p:sp>
        <p:nvSpPr>
          <p:cNvPr id="11" name="TextBox 10">
            <a:extLst>
              <a:ext uri="{FF2B5EF4-FFF2-40B4-BE49-F238E27FC236}">
                <a16:creationId xmlns:a16="http://schemas.microsoft.com/office/drawing/2014/main" id="{11499767-1466-9052-DD9E-232C9AC8CE5B}"/>
              </a:ext>
            </a:extLst>
          </p:cNvPr>
          <p:cNvSpPr txBox="1"/>
          <p:nvPr/>
        </p:nvSpPr>
        <p:spPr>
          <a:xfrm>
            <a:off x="545122" y="4184800"/>
            <a:ext cx="6098344" cy="369332"/>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 Вовлечение</a:t>
            </a:r>
          </a:p>
        </p:txBody>
      </p:sp>
      <p:sp>
        <p:nvSpPr>
          <p:cNvPr id="13" name="TextBox 12">
            <a:extLst>
              <a:ext uri="{FF2B5EF4-FFF2-40B4-BE49-F238E27FC236}">
                <a16:creationId xmlns:a16="http://schemas.microsoft.com/office/drawing/2014/main" id="{8A906C1D-D209-4621-7D9D-AC4FC5C9F7CE}"/>
              </a:ext>
            </a:extLst>
          </p:cNvPr>
          <p:cNvSpPr txBox="1"/>
          <p:nvPr/>
        </p:nvSpPr>
        <p:spPr>
          <a:xfrm>
            <a:off x="432581" y="4803505"/>
            <a:ext cx="6098344" cy="1754326"/>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Пропаганда вакцинации направлена на повышение осведомленности населения о преимуществах вакцинации и преодоление недоверия к вакцинам. Эффективная профилактика и пропаганда вакцинации – это важный вклад в здоровье населения и предотвращение распространения инфекционных заболеваний.</a:t>
            </a:r>
          </a:p>
        </p:txBody>
      </p:sp>
      <p:pic>
        <p:nvPicPr>
          <p:cNvPr id="14" name="IMG_1554.jpeg" descr="IMG_1554.jpeg">
            <a:extLst>
              <a:ext uri="{FF2B5EF4-FFF2-40B4-BE49-F238E27FC236}">
                <a16:creationId xmlns:a16="http://schemas.microsoft.com/office/drawing/2014/main" id="{516AA76F-D7A0-F80E-1F17-0B4FED37EAAE}"/>
              </a:ext>
            </a:extLst>
          </p:cNvPr>
          <p:cNvPicPr>
            <a:picLocks noChangeAspect="1"/>
          </p:cNvPicPr>
          <p:nvPr/>
        </p:nvPicPr>
        <p:blipFill>
          <a:blip r:embed="rId2"/>
          <a:stretch>
            <a:fillRect/>
          </a:stretch>
        </p:blipFill>
        <p:spPr>
          <a:xfrm>
            <a:off x="6487012" y="914400"/>
            <a:ext cx="5373467" cy="5373467"/>
          </a:xfrm>
          <a:prstGeom prst="rect">
            <a:avLst/>
          </a:prstGeom>
          <a:ln w="12700">
            <a:miter lim="400000"/>
          </a:ln>
        </p:spPr>
      </p:pic>
    </p:spTree>
    <p:extLst>
      <p:ext uri="{BB962C8B-B14F-4D97-AF65-F5344CB8AC3E}">
        <p14:creationId xmlns:p14="http://schemas.microsoft.com/office/powerpoint/2010/main" val="797496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FB2A50-5395-6899-6499-AA756F4DA788}"/>
              </a:ext>
            </a:extLst>
          </p:cNvPr>
          <p:cNvSpPr txBox="1"/>
          <p:nvPr/>
        </p:nvSpPr>
        <p:spPr>
          <a:xfrm>
            <a:off x="390378" y="644605"/>
            <a:ext cx="6098344" cy="1754326"/>
          </a:xfrm>
          <a:prstGeom prst="rect">
            <a:avLst/>
          </a:prstGeom>
          <a:noFill/>
        </p:spPr>
        <p:txBody>
          <a:bodyPr wrap="square">
            <a:spAutoFit/>
          </a:bodyPr>
          <a:lstStyle/>
          <a:p>
            <a:pPr algn="ctr" defTabSz="825500">
              <a:spcBef>
                <a:spcPts val="0"/>
              </a:spcBef>
              <a:defRPr>
                <a:latin typeface="+mj-lt"/>
                <a:ea typeface="+mj-ea"/>
                <a:cs typeface="+mj-cs"/>
                <a:sym typeface="Canela Bold"/>
              </a:defRPr>
            </a:pPr>
            <a:r>
              <a:rPr lang="ru-RU" b="1" dirty="0">
                <a:latin typeface="Times New Roman" panose="02020603050405020304" pitchFamily="18" charset="0"/>
                <a:cs typeface="Times New Roman" panose="02020603050405020304" pitchFamily="18" charset="0"/>
              </a:rPr>
              <a:t>Цели вакцинации </a:t>
            </a:r>
            <a:r>
              <a:rPr lang="ru-RU" dirty="0">
                <a:latin typeface="Times New Roman" panose="02020603050405020304" pitchFamily="18" charset="0"/>
                <a:cs typeface="Times New Roman" panose="02020603050405020304" pitchFamily="18" charset="0"/>
              </a:rPr>
              <a:t>- это: </a:t>
            </a:r>
            <a:endParaRPr lang="ru-RU" dirty="0">
              <a:latin typeface="Times New Roman" panose="02020603050405020304" pitchFamily="18" charset="0"/>
              <a:cs typeface="Times New Roman" panose="02020603050405020304" pitchFamily="18" charset="0"/>
              <a:sym typeface="Canela Regular"/>
            </a:endParaRPr>
          </a:p>
          <a:p>
            <a:pPr algn="ctr" defTabSz="825500">
              <a:spcBef>
                <a:spcPts val="0"/>
              </a:spcBef>
              <a:defRPr>
                <a:latin typeface="+mn-lt"/>
                <a:ea typeface="+mn-ea"/>
                <a:cs typeface="+mn-cs"/>
                <a:sym typeface="Canela Regular"/>
              </a:defRPr>
            </a:pPr>
            <a:r>
              <a:rPr lang="ru-RU" dirty="0">
                <a:latin typeface="Times New Roman" panose="02020603050405020304" pitchFamily="18" charset="0"/>
                <a:cs typeface="Times New Roman" panose="02020603050405020304" pitchFamily="18" charset="0"/>
              </a:rPr>
              <a:t>• Защита от болезней: сохранить здоровье и жизнь. </a:t>
            </a:r>
          </a:p>
          <a:p>
            <a:pPr algn="ctr" defTabSz="825500">
              <a:spcBef>
                <a:spcPts val="0"/>
              </a:spcBef>
              <a:defRPr>
                <a:latin typeface="+mn-lt"/>
                <a:ea typeface="+mn-ea"/>
                <a:cs typeface="+mn-cs"/>
                <a:sym typeface="Canela Regular"/>
              </a:defRPr>
            </a:pPr>
            <a:r>
              <a:rPr lang="ru-RU" dirty="0">
                <a:latin typeface="Times New Roman" panose="02020603050405020304" pitchFamily="18" charset="0"/>
                <a:cs typeface="Times New Roman" panose="02020603050405020304" pitchFamily="18" charset="0"/>
              </a:rPr>
              <a:t>• Создание коллективного иммунитета: защитить общество, особенно уязвимые группы населения. </a:t>
            </a:r>
          </a:p>
          <a:p>
            <a:pPr algn="ctr" defTabSz="825500">
              <a:spcBef>
                <a:spcPts val="0"/>
              </a:spcBef>
              <a:defRPr>
                <a:latin typeface="+mn-lt"/>
                <a:ea typeface="+mn-ea"/>
                <a:cs typeface="+mn-cs"/>
                <a:sym typeface="Canela Regular"/>
              </a:defRPr>
            </a:pPr>
            <a:r>
              <a:rPr lang="ru-RU" dirty="0">
                <a:latin typeface="Times New Roman" panose="02020603050405020304" pitchFamily="18" charset="0"/>
                <a:cs typeface="Times New Roman" panose="02020603050405020304" pitchFamily="18" charset="0"/>
              </a:rPr>
              <a:t>• Улучшение глобального здоровья: сделать мир безопаснее и здоровее для всех. </a:t>
            </a:r>
          </a:p>
        </p:txBody>
      </p:sp>
      <p:sp>
        <p:nvSpPr>
          <p:cNvPr id="5" name="TextBox 4">
            <a:extLst>
              <a:ext uri="{FF2B5EF4-FFF2-40B4-BE49-F238E27FC236}">
                <a16:creationId xmlns:a16="http://schemas.microsoft.com/office/drawing/2014/main" id="{A7F28ADC-9AE5-028D-38AF-9741610E7043}"/>
              </a:ext>
            </a:extLst>
          </p:cNvPr>
          <p:cNvSpPr txBox="1"/>
          <p:nvPr/>
        </p:nvSpPr>
        <p:spPr>
          <a:xfrm>
            <a:off x="290732" y="3485441"/>
            <a:ext cx="6098344" cy="1477328"/>
          </a:xfrm>
          <a:prstGeom prst="rect">
            <a:avLst/>
          </a:prstGeom>
          <a:noFill/>
        </p:spPr>
        <p:txBody>
          <a:bodyPr wrap="square">
            <a:spAutoFit/>
          </a:bodyPr>
          <a:lstStyle/>
          <a:p>
            <a:pPr algn="ctr" defTabSz="825500">
              <a:spcBef>
                <a:spcPts val="0"/>
              </a:spcBef>
              <a:defRPr>
                <a:latin typeface="+mn-lt"/>
                <a:ea typeface="+mn-ea"/>
                <a:cs typeface="+mn-cs"/>
                <a:sym typeface="Canela Regular"/>
              </a:defRPr>
            </a:pPr>
            <a:r>
              <a:rPr lang="ru-RU" b="1" dirty="0">
                <a:latin typeface="Times New Roman" panose="02020603050405020304" pitchFamily="18" charset="0"/>
                <a:ea typeface="+mj-ea"/>
                <a:cs typeface="Times New Roman" panose="02020603050405020304" pitchFamily="18" charset="0"/>
                <a:sym typeface="Canela Bold"/>
              </a:rPr>
              <a:t>Задачи вакцинации</a:t>
            </a:r>
            <a:r>
              <a:rPr lang="ru-RU" dirty="0">
                <a:latin typeface="Times New Roman" panose="02020603050405020304" pitchFamily="18" charset="0"/>
                <a:cs typeface="Times New Roman" panose="02020603050405020304" pitchFamily="18" charset="0"/>
              </a:rPr>
              <a:t>, вытекающие из ее целей, охватывают широкий спектр действий, направленных на обеспечение максимальной защиты населения от инфекционных заболеваний. </a:t>
            </a:r>
          </a:p>
          <a:p>
            <a:pPr algn="ctr" defTabSz="825500">
              <a:spcBef>
                <a:spcPts val="0"/>
              </a:spcBef>
              <a:defRPr>
                <a:latin typeface="+mn-lt"/>
                <a:ea typeface="+mn-ea"/>
                <a:cs typeface="+mn-cs"/>
                <a:sym typeface="Canela Regular"/>
              </a:defRPr>
            </a:pPr>
            <a:r>
              <a:rPr lang="ru-RU" dirty="0">
                <a:latin typeface="Times New Roman" panose="02020603050405020304" pitchFamily="18" charset="0"/>
                <a:cs typeface="Times New Roman" panose="02020603050405020304" pitchFamily="18" charset="0"/>
              </a:rPr>
              <a:t>Они включают в себя:</a:t>
            </a:r>
          </a:p>
        </p:txBody>
      </p:sp>
      <p:sp>
        <p:nvSpPr>
          <p:cNvPr id="7" name="TextBox 6">
            <a:extLst>
              <a:ext uri="{FF2B5EF4-FFF2-40B4-BE49-F238E27FC236}">
                <a16:creationId xmlns:a16="http://schemas.microsoft.com/office/drawing/2014/main" id="{3B44F01B-C669-CA45-E959-DB50D10DFA18}"/>
              </a:ext>
            </a:extLst>
          </p:cNvPr>
          <p:cNvSpPr txBox="1"/>
          <p:nvPr/>
        </p:nvSpPr>
        <p:spPr>
          <a:xfrm>
            <a:off x="7023846" y="829102"/>
            <a:ext cx="4623583" cy="369332"/>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1. Разработка и совершенствование вакцин</a:t>
            </a:r>
          </a:p>
        </p:txBody>
      </p:sp>
      <p:sp>
        <p:nvSpPr>
          <p:cNvPr id="9" name="TextBox 8">
            <a:extLst>
              <a:ext uri="{FF2B5EF4-FFF2-40B4-BE49-F238E27FC236}">
                <a16:creationId xmlns:a16="http://schemas.microsoft.com/office/drawing/2014/main" id="{868AA08F-B595-E464-9EF9-5272ABEB874E}"/>
              </a:ext>
            </a:extLst>
          </p:cNvPr>
          <p:cNvSpPr txBox="1"/>
          <p:nvPr/>
        </p:nvSpPr>
        <p:spPr>
          <a:xfrm>
            <a:off x="7023845" y="1515210"/>
            <a:ext cx="4623583" cy="369332"/>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2. Обеспечение доступности вакцин</a:t>
            </a:r>
          </a:p>
        </p:txBody>
      </p:sp>
      <p:sp>
        <p:nvSpPr>
          <p:cNvPr id="11" name="TextBox 10">
            <a:extLst>
              <a:ext uri="{FF2B5EF4-FFF2-40B4-BE49-F238E27FC236}">
                <a16:creationId xmlns:a16="http://schemas.microsoft.com/office/drawing/2014/main" id="{F36F3E6C-816B-ECCD-984E-4A9D1FF92708}"/>
              </a:ext>
            </a:extLst>
          </p:cNvPr>
          <p:cNvSpPr txBox="1"/>
          <p:nvPr/>
        </p:nvSpPr>
        <p:spPr>
          <a:xfrm>
            <a:off x="7023845" y="2201318"/>
            <a:ext cx="4723229" cy="369332"/>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3. Повышение охвата вакцинацией</a:t>
            </a:r>
          </a:p>
        </p:txBody>
      </p:sp>
      <p:sp>
        <p:nvSpPr>
          <p:cNvPr id="13" name="TextBox 12">
            <a:extLst>
              <a:ext uri="{FF2B5EF4-FFF2-40B4-BE49-F238E27FC236}">
                <a16:creationId xmlns:a16="http://schemas.microsoft.com/office/drawing/2014/main" id="{4F4F97CE-8A43-3FB6-5F3F-DB741C89FC08}"/>
              </a:ext>
            </a:extLst>
          </p:cNvPr>
          <p:cNvSpPr txBox="1"/>
          <p:nvPr/>
        </p:nvSpPr>
        <p:spPr>
          <a:xfrm>
            <a:off x="7023845" y="2887426"/>
            <a:ext cx="4786533" cy="646331"/>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4. Мониторинг и оценка эффективности вакцинации</a:t>
            </a:r>
          </a:p>
        </p:txBody>
      </p:sp>
      <p:pic>
        <p:nvPicPr>
          <p:cNvPr id="14" name="IMG_1555.jpeg" descr="IMG_1555.jpeg">
            <a:extLst>
              <a:ext uri="{FF2B5EF4-FFF2-40B4-BE49-F238E27FC236}">
                <a16:creationId xmlns:a16="http://schemas.microsoft.com/office/drawing/2014/main" id="{25834008-4DDF-D4BD-B8E0-CD4826E69CFD}"/>
              </a:ext>
            </a:extLst>
          </p:cNvPr>
          <p:cNvPicPr>
            <a:picLocks noChangeAspect="1"/>
          </p:cNvPicPr>
          <p:nvPr/>
        </p:nvPicPr>
        <p:blipFill>
          <a:blip r:embed="rId2"/>
          <a:stretch>
            <a:fillRect/>
          </a:stretch>
        </p:blipFill>
        <p:spPr>
          <a:xfrm>
            <a:off x="7023845" y="3532108"/>
            <a:ext cx="4940723" cy="3127478"/>
          </a:xfrm>
          <a:prstGeom prst="rect">
            <a:avLst/>
          </a:prstGeom>
          <a:ln w="12700">
            <a:miter lim="400000"/>
          </a:ln>
        </p:spPr>
      </p:pic>
    </p:spTree>
    <p:extLst>
      <p:ext uri="{BB962C8B-B14F-4D97-AF65-F5344CB8AC3E}">
        <p14:creationId xmlns:p14="http://schemas.microsoft.com/office/powerpoint/2010/main" val="848182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69528AD-82C4-477C-306E-B1D60481D463}"/>
              </a:ext>
            </a:extLst>
          </p:cNvPr>
          <p:cNvSpPr txBox="1"/>
          <p:nvPr/>
        </p:nvSpPr>
        <p:spPr>
          <a:xfrm>
            <a:off x="615460" y="698919"/>
            <a:ext cx="11201401" cy="707886"/>
          </a:xfrm>
          <a:prstGeom prst="rect">
            <a:avLst/>
          </a:prstGeom>
          <a:noFill/>
        </p:spPr>
        <p:txBody>
          <a:bodyPr wrap="square">
            <a:spAutoFit/>
          </a:bodyPr>
          <a:lstStyle/>
          <a:p>
            <a:pPr algn="ctr"/>
            <a:r>
              <a:rPr lang="ru-RU" sz="2000" b="1" dirty="0">
                <a:latin typeface="Times New Roman" panose="02020603050405020304" pitchFamily="18" charset="0"/>
                <a:cs typeface="Times New Roman" panose="02020603050405020304" pitchFamily="18" charset="0"/>
              </a:rPr>
              <a:t>На основе обширных научных данных и многолетнего опыта вакцинации, можно сделать следующие выводы:</a:t>
            </a:r>
            <a:endParaRPr lang="ru-RU" sz="2000" b="1" u="none"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D1343D76-CD50-65E2-0E48-3EB3D8466DC8}"/>
              </a:ext>
            </a:extLst>
          </p:cNvPr>
          <p:cNvSpPr txBox="1"/>
          <p:nvPr/>
        </p:nvSpPr>
        <p:spPr>
          <a:xfrm>
            <a:off x="896815" y="2129469"/>
            <a:ext cx="6098344" cy="400110"/>
          </a:xfrm>
          <a:prstGeom prst="rect">
            <a:avLst/>
          </a:prstGeom>
          <a:noFill/>
        </p:spPr>
        <p:txBody>
          <a:bodyPr wrap="square">
            <a:spAutoFit/>
          </a:bodyPr>
          <a:lstStyle/>
          <a:p>
            <a:r>
              <a:rPr lang="ru-RU" sz="2000" dirty="0">
                <a:latin typeface="Times New Roman" panose="02020603050405020304" pitchFamily="18" charset="0"/>
                <a:cs typeface="Times New Roman" panose="02020603050405020304" pitchFamily="18" charset="0"/>
              </a:rPr>
              <a:t>1. Эффективность и безопасность</a:t>
            </a:r>
          </a:p>
        </p:txBody>
      </p:sp>
      <p:sp>
        <p:nvSpPr>
          <p:cNvPr id="7" name="TextBox 6">
            <a:extLst>
              <a:ext uri="{FF2B5EF4-FFF2-40B4-BE49-F238E27FC236}">
                <a16:creationId xmlns:a16="http://schemas.microsoft.com/office/drawing/2014/main" id="{9A27FE8B-4E9E-A2D9-ED79-20C4169F3FC3}"/>
              </a:ext>
            </a:extLst>
          </p:cNvPr>
          <p:cNvSpPr txBox="1"/>
          <p:nvPr/>
        </p:nvSpPr>
        <p:spPr>
          <a:xfrm>
            <a:off x="896815" y="3052188"/>
            <a:ext cx="6098344" cy="400110"/>
          </a:xfrm>
          <a:prstGeom prst="rect">
            <a:avLst/>
          </a:prstGeom>
          <a:noFill/>
        </p:spPr>
        <p:txBody>
          <a:bodyPr wrap="square">
            <a:spAutoFit/>
          </a:bodyPr>
          <a:lstStyle/>
          <a:p>
            <a:r>
              <a:rPr lang="ru-RU" sz="2000" dirty="0">
                <a:latin typeface="Times New Roman" panose="02020603050405020304" pitchFamily="18" charset="0"/>
                <a:cs typeface="Times New Roman" panose="02020603050405020304" pitchFamily="18" charset="0"/>
              </a:rPr>
              <a:t>2. Важность для здоровья населения</a:t>
            </a:r>
          </a:p>
        </p:txBody>
      </p:sp>
      <p:sp>
        <p:nvSpPr>
          <p:cNvPr id="9" name="TextBox 8">
            <a:extLst>
              <a:ext uri="{FF2B5EF4-FFF2-40B4-BE49-F238E27FC236}">
                <a16:creationId xmlns:a16="http://schemas.microsoft.com/office/drawing/2014/main" id="{AD89A7F4-04FC-23FF-5574-53CDC1E355CD}"/>
              </a:ext>
            </a:extLst>
          </p:cNvPr>
          <p:cNvSpPr txBox="1"/>
          <p:nvPr/>
        </p:nvSpPr>
        <p:spPr>
          <a:xfrm>
            <a:off x="896815" y="3974907"/>
            <a:ext cx="6098344" cy="400110"/>
          </a:xfrm>
          <a:prstGeom prst="rect">
            <a:avLst/>
          </a:prstGeom>
          <a:noFill/>
        </p:spPr>
        <p:txBody>
          <a:bodyPr wrap="square">
            <a:spAutoFit/>
          </a:bodyPr>
          <a:lstStyle/>
          <a:p>
            <a:r>
              <a:rPr lang="ru-RU" sz="2000" dirty="0">
                <a:latin typeface="Times New Roman" panose="02020603050405020304" pitchFamily="18" charset="0"/>
                <a:cs typeface="Times New Roman" panose="02020603050405020304" pitchFamily="18" charset="0"/>
              </a:rPr>
              <a:t>3. Необходимость борьбы с дезинформацией</a:t>
            </a:r>
          </a:p>
        </p:txBody>
      </p:sp>
      <p:sp>
        <p:nvSpPr>
          <p:cNvPr id="11" name="TextBox 10">
            <a:extLst>
              <a:ext uri="{FF2B5EF4-FFF2-40B4-BE49-F238E27FC236}">
                <a16:creationId xmlns:a16="http://schemas.microsoft.com/office/drawing/2014/main" id="{9455CD76-28F4-9969-B8CC-D6B2A113B626}"/>
              </a:ext>
            </a:extLst>
          </p:cNvPr>
          <p:cNvSpPr txBox="1"/>
          <p:nvPr/>
        </p:nvSpPr>
        <p:spPr>
          <a:xfrm>
            <a:off x="896815" y="4890056"/>
            <a:ext cx="6098344" cy="400110"/>
          </a:xfrm>
          <a:prstGeom prst="rect">
            <a:avLst/>
          </a:prstGeom>
          <a:noFill/>
        </p:spPr>
        <p:txBody>
          <a:bodyPr wrap="square">
            <a:spAutoFit/>
          </a:bodyPr>
          <a:lstStyle/>
          <a:p>
            <a:r>
              <a:rPr lang="ru-RU" sz="2000" dirty="0">
                <a:latin typeface="Times New Roman" panose="02020603050405020304" pitchFamily="18" charset="0"/>
                <a:cs typeface="Times New Roman" panose="02020603050405020304" pitchFamily="18" charset="0"/>
              </a:rPr>
              <a:t>4. Ответственность каждого человека</a:t>
            </a:r>
          </a:p>
        </p:txBody>
      </p:sp>
      <p:sp>
        <p:nvSpPr>
          <p:cNvPr id="13" name="TextBox 12">
            <a:extLst>
              <a:ext uri="{FF2B5EF4-FFF2-40B4-BE49-F238E27FC236}">
                <a16:creationId xmlns:a16="http://schemas.microsoft.com/office/drawing/2014/main" id="{591CEDC9-35F5-2C97-8D09-1E66D66719B5}"/>
              </a:ext>
            </a:extLst>
          </p:cNvPr>
          <p:cNvSpPr txBox="1"/>
          <p:nvPr/>
        </p:nvSpPr>
        <p:spPr>
          <a:xfrm>
            <a:off x="896815" y="5758971"/>
            <a:ext cx="6098344" cy="400110"/>
          </a:xfrm>
          <a:prstGeom prst="rect">
            <a:avLst/>
          </a:prstGeom>
          <a:noFill/>
        </p:spPr>
        <p:txBody>
          <a:bodyPr wrap="square">
            <a:spAutoFit/>
          </a:bodyPr>
          <a:lstStyle/>
          <a:p>
            <a:r>
              <a:rPr lang="ru-RU" sz="2000" dirty="0">
                <a:latin typeface="Times New Roman" panose="02020603050405020304" pitchFamily="18" charset="0"/>
                <a:cs typeface="Times New Roman" panose="02020603050405020304" pitchFamily="18" charset="0"/>
              </a:rPr>
              <a:t>5. Непрерывное развитие вакцинации</a:t>
            </a:r>
          </a:p>
        </p:txBody>
      </p:sp>
      <p:pic>
        <p:nvPicPr>
          <p:cNvPr id="14" name="IMG_1556.jpeg" descr="IMG_1556.jpeg">
            <a:extLst>
              <a:ext uri="{FF2B5EF4-FFF2-40B4-BE49-F238E27FC236}">
                <a16:creationId xmlns:a16="http://schemas.microsoft.com/office/drawing/2014/main" id="{AA2564C5-1463-01C8-E30D-F4228AE64866}"/>
              </a:ext>
            </a:extLst>
          </p:cNvPr>
          <p:cNvPicPr>
            <a:picLocks noChangeAspect="1"/>
          </p:cNvPicPr>
          <p:nvPr/>
        </p:nvPicPr>
        <p:blipFill>
          <a:blip r:embed="rId2"/>
          <a:stretch>
            <a:fillRect/>
          </a:stretch>
        </p:blipFill>
        <p:spPr>
          <a:xfrm>
            <a:off x="5964700" y="1570937"/>
            <a:ext cx="5952525" cy="4588144"/>
          </a:xfrm>
          <a:prstGeom prst="rect">
            <a:avLst/>
          </a:prstGeom>
          <a:ln w="12700">
            <a:miter lim="400000"/>
          </a:ln>
        </p:spPr>
      </p:pic>
    </p:spTree>
    <p:extLst>
      <p:ext uri="{BB962C8B-B14F-4D97-AF65-F5344CB8AC3E}">
        <p14:creationId xmlns:p14="http://schemas.microsoft.com/office/powerpoint/2010/main" val="4059288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01C041-1CD6-E161-5E38-21DE7CD820F3}"/>
              </a:ext>
            </a:extLst>
          </p:cNvPr>
          <p:cNvSpPr txBox="1"/>
          <p:nvPr/>
        </p:nvSpPr>
        <p:spPr>
          <a:xfrm>
            <a:off x="4990514" y="413210"/>
            <a:ext cx="6098344" cy="461665"/>
          </a:xfrm>
          <a:prstGeom prst="rect">
            <a:avLst/>
          </a:prstGeom>
          <a:noFill/>
        </p:spPr>
        <p:txBody>
          <a:bodyPr wrap="square">
            <a:spAutoFit/>
          </a:bodyPr>
          <a:lstStyle/>
          <a:p>
            <a:r>
              <a:rPr lang="ru-RU" sz="2400" b="1" dirty="0">
                <a:latin typeface="Times New Roman" panose="02020603050405020304" pitchFamily="18" charset="0"/>
                <a:cs typeface="Times New Roman" panose="02020603050405020304" pitchFamily="18" charset="0"/>
              </a:rPr>
              <a:t>Заключение</a:t>
            </a:r>
            <a:endParaRPr lang="ru-RU" sz="2800"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BA5B9C4-CE18-B6C1-7874-BED6E91F33EF}"/>
              </a:ext>
            </a:extLst>
          </p:cNvPr>
          <p:cNvSpPr txBox="1"/>
          <p:nvPr/>
        </p:nvSpPr>
        <p:spPr>
          <a:xfrm>
            <a:off x="552157" y="1367999"/>
            <a:ext cx="11087686" cy="1477328"/>
          </a:xfrm>
          <a:prstGeom prst="rect">
            <a:avLst/>
          </a:prstGeom>
          <a:noFill/>
        </p:spPr>
        <p:txBody>
          <a:bodyPr wrap="square">
            <a:spAutoFit/>
          </a:bodyPr>
          <a:lstStyle/>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В заключение, вакцинация остается одним из наиболее эффективных и жизненно важных инструментов в борьбе с инфекционными заболеваниями, обеспечивая защиту как индивидуумов, так и общества в целом. Исторический путь вакцинации, начиная с первых опытов и заканчивая современными высокотехнологичными подходами, демонстрирует значительный прогресс в понимании механизмов иммунитета и разработке безопасных и эффективных вакцин.</a:t>
            </a:r>
          </a:p>
        </p:txBody>
      </p:sp>
      <p:sp>
        <p:nvSpPr>
          <p:cNvPr id="7" name="TextBox 6">
            <a:extLst>
              <a:ext uri="{FF2B5EF4-FFF2-40B4-BE49-F238E27FC236}">
                <a16:creationId xmlns:a16="http://schemas.microsoft.com/office/drawing/2014/main" id="{87780832-94F0-24F5-7290-765EFEDD967D}"/>
              </a:ext>
            </a:extLst>
          </p:cNvPr>
          <p:cNvSpPr txBox="1"/>
          <p:nvPr/>
        </p:nvSpPr>
        <p:spPr>
          <a:xfrm>
            <a:off x="495886" y="3338452"/>
            <a:ext cx="10986868" cy="1200329"/>
          </a:xfrm>
          <a:prstGeom prst="rect">
            <a:avLst/>
          </a:prstGeom>
          <a:noFill/>
        </p:spPr>
        <p:txBody>
          <a:bodyPr wrap="square">
            <a:spAutoFit/>
          </a:bodyPr>
          <a:lstStyle/>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Будущее вакцинологии обещает новые технологии и подходы, включая универсальные вакцины и персонализированную вакцинацию, что может значительно повысить эффективность профилактики инфекционных заболеваний. Тем не менее, для достижения этих целей необходимо продолжать исследования, развивать международное сотрудничество и укреплять доверие к вакцинации в обществе.</a:t>
            </a:r>
          </a:p>
        </p:txBody>
      </p:sp>
      <p:sp>
        <p:nvSpPr>
          <p:cNvPr id="9" name="TextBox 8">
            <a:extLst>
              <a:ext uri="{FF2B5EF4-FFF2-40B4-BE49-F238E27FC236}">
                <a16:creationId xmlns:a16="http://schemas.microsoft.com/office/drawing/2014/main" id="{6A67576D-8928-B114-3848-46A3D5484279}"/>
              </a:ext>
            </a:extLst>
          </p:cNvPr>
          <p:cNvSpPr txBox="1"/>
          <p:nvPr/>
        </p:nvSpPr>
        <p:spPr>
          <a:xfrm>
            <a:off x="495886" y="5255785"/>
            <a:ext cx="10592972" cy="646331"/>
          </a:xfrm>
          <a:prstGeom prst="rect">
            <a:avLst/>
          </a:prstGeom>
          <a:noFill/>
        </p:spPr>
        <p:txBody>
          <a:bodyPr wrap="square">
            <a:spAutoFit/>
          </a:bodyPr>
          <a:lstStyle/>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Таким образом, вакцинация остается не только актуальной, но и критически важной темой для обеспечения здоровья населения и защиты от инфекционных угроз в современном мире.</a:t>
            </a:r>
          </a:p>
        </p:txBody>
      </p:sp>
    </p:spTree>
    <p:extLst>
      <p:ext uri="{BB962C8B-B14F-4D97-AF65-F5344CB8AC3E}">
        <p14:creationId xmlns:p14="http://schemas.microsoft.com/office/powerpoint/2010/main" val="2379406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B7FEDE-5D63-202C-C16C-CA1D076FA697}"/>
              </a:ext>
            </a:extLst>
          </p:cNvPr>
          <p:cNvSpPr txBox="1"/>
          <p:nvPr/>
        </p:nvSpPr>
        <p:spPr>
          <a:xfrm>
            <a:off x="1854591" y="2607770"/>
            <a:ext cx="8792308" cy="1107996"/>
          </a:xfrm>
          <a:prstGeom prst="rect">
            <a:avLst/>
          </a:prstGeom>
          <a:noFill/>
        </p:spPr>
        <p:txBody>
          <a:bodyPr wrap="square">
            <a:spAutoFit/>
          </a:bodyPr>
          <a:lstStyle/>
          <a:p>
            <a:r>
              <a:rPr lang="ru-RU" sz="6600" b="1" dirty="0">
                <a:latin typeface="Times New Roman" panose="02020603050405020304" pitchFamily="18" charset="0"/>
                <a:cs typeface="Times New Roman" panose="02020603050405020304" pitchFamily="18" charset="0"/>
              </a:rPr>
              <a:t>Спасибо за внимание!</a:t>
            </a:r>
          </a:p>
        </p:txBody>
      </p:sp>
    </p:spTree>
    <p:extLst>
      <p:ext uri="{BB962C8B-B14F-4D97-AF65-F5344CB8AC3E}">
        <p14:creationId xmlns:p14="http://schemas.microsoft.com/office/powerpoint/2010/main" val="7627600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авон">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TM03457510[[fn=Савон]]</Template>
  <TotalTime>733</TotalTime>
  <Words>1666</Words>
  <Application>Microsoft Office PowerPoint</Application>
  <PresentationFormat>Широкоэкранный</PresentationFormat>
  <Paragraphs>154</Paragraphs>
  <Slides>18</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18</vt:i4>
      </vt:variant>
    </vt:vector>
  </HeadingPairs>
  <TitlesOfParts>
    <vt:vector size="25" baseType="lpstr">
      <vt:lpstr>Arial</vt:lpstr>
      <vt:lpstr>Calibri</vt:lpstr>
      <vt:lpstr>Century Gothic</vt:lpstr>
      <vt:lpstr>Garamond</vt:lpstr>
      <vt:lpstr>Segoe UI Semibold</vt:lpstr>
      <vt:lpstr>Times New Roman</vt:lpstr>
      <vt:lpstr>Савон</vt:lpstr>
      <vt:lpstr>Государственное бюджетное профессиональное образовательное учреждение Республики Дагестан «Дагестанский базовый медицинский колледж  им. Р.П. Аскерханова»    Конференция для преподавателей на тему: Глобальное значение иммунизации: Исторические победы  и современные вызовы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admin</cp:lastModifiedBy>
  <cp:revision>3</cp:revision>
  <dcterms:created xsi:type="dcterms:W3CDTF">2025-03-17T19:08:35Z</dcterms:created>
  <dcterms:modified xsi:type="dcterms:W3CDTF">2026-04-19T08:52:42Z</dcterms:modified>
</cp:coreProperties>
</file>