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wmf" ContentType="image/x-wmf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64" r:id="rId4"/>
    <p:sldId id="258" r:id="rId5"/>
    <p:sldId id="259" r:id="rId6"/>
    <p:sldId id="265" r:id="rId7"/>
    <p:sldId id="257" r:id="rId8"/>
    <p:sldId id="256" r:id="rId9"/>
    <p:sldId id="261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FF00"/>
    <a:srgbClr val="FF0066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image" Target="../media/image1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CCFF99"/>
            </a:gs>
            <a:gs pos="100000">
              <a:srgbClr val="33CC3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270586566_grass-3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 descr="dd8de1e910f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4727575"/>
            <a:ext cx="2268538" cy="2130425"/>
          </a:xfrm>
          <a:prstGeom prst="rect">
            <a:avLst/>
          </a:prstGeom>
          <a:noFill/>
        </p:spPr>
      </p:pic>
      <p:pic>
        <p:nvPicPr>
          <p:cNvPr id="4100" name="Picture 4" descr="dd8de1e910f0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877050" y="4729163"/>
            <a:ext cx="2266950" cy="2128837"/>
          </a:xfrm>
          <a:prstGeom prst="rect">
            <a:avLst/>
          </a:prstGeom>
          <a:noFill/>
        </p:spPr>
      </p:pic>
      <p:pic>
        <p:nvPicPr>
          <p:cNvPr id="4101" name="Picture 5" descr="dd8de1e910f0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2051050" cy="1925638"/>
          </a:xfrm>
          <a:prstGeom prst="rect">
            <a:avLst/>
          </a:prstGeom>
          <a:noFill/>
        </p:spPr>
      </p:pic>
      <p:pic>
        <p:nvPicPr>
          <p:cNvPr id="4102" name="Picture 6" descr="bae038fc83c1"/>
          <p:cNvPicPr>
            <a:picLocks noChangeAspect="1" noChangeArrowheads="1"/>
          </p:cNvPicPr>
          <p:nvPr/>
        </p:nvPicPr>
        <p:blipFill>
          <a:blip r:embed="rId17" cstate="print"/>
          <a:srcRect t="41019" r="59990" b="3944"/>
          <a:stretch>
            <a:fillRect/>
          </a:stretch>
        </p:blipFill>
        <p:spPr bwMode="auto">
          <a:xfrm>
            <a:off x="1476375" y="5229225"/>
            <a:ext cx="1166813" cy="1295400"/>
          </a:xfrm>
          <a:prstGeom prst="rect">
            <a:avLst/>
          </a:prstGeom>
          <a:noFill/>
        </p:spPr>
      </p:pic>
      <p:pic>
        <p:nvPicPr>
          <p:cNvPr id="4103" name="Picture 7" descr="bae038fc83c1"/>
          <p:cNvPicPr>
            <a:picLocks noChangeAspect="1" noChangeArrowheads="1"/>
          </p:cNvPicPr>
          <p:nvPr/>
        </p:nvPicPr>
        <p:blipFill>
          <a:blip r:embed="rId18" cstate="print"/>
          <a:srcRect r="59990"/>
          <a:stretch>
            <a:fillRect/>
          </a:stretch>
        </p:blipFill>
        <p:spPr bwMode="auto">
          <a:xfrm>
            <a:off x="7847013" y="1060450"/>
            <a:ext cx="1296987" cy="2616200"/>
          </a:xfrm>
          <a:prstGeom prst="rect">
            <a:avLst/>
          </a:prstGeom>
          <a:noFill/>
        </p:spPr>
      </p:pic>
      <p:pic>
        <p:nvPicPr>
          <p:cNvPr id="4104" name="Picture 8" descr="bae038fc83c1"/>
          <p:cNvPicPr>
            <a:picLocks noChangeAspect="1" noChangeArrowheads="1"/>
          </p:cNvPicPr>
          <p:nvPr/>
        </p:nvPicPr>
        <p:blipFill>
          <a:blip r:embed="rId18" cstate="print"/>
          <a:srcRect t="41019" r="59990" b="3944"/>
          <a:stretch>
            <a:fillRect/>
          </a:stretch>
        </p:blipFill>
        <p:spPr bwMode="auto">
          <a:xfrm>
            <a:off x="1835150" y="260350"/>
            <a:ext cx="1296988" cy="1439863"/>
          </a:xfrm>
          <a:prstGeom prst="rect">
            <a:avLst/>
          </a:prstGeom>
          <a:noFill/>
        </p:spPr>
      </p:pic>
      <p:pic>
        <p:nvPicPr>
          <p:cNvPr id="4105" name="Picture 9" descr="tcvet75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263" y="0"/>
            <a:ext cx="1006475" cy="1068388"/>
          </a:xfrm>
          <a:prstGeom prst="rect">
            <a:avLst/>
          </a:prstGeom>
          <a:noFill/>
        </p:spPr>
      </p:pic>
      <p:pic>
        <p:nvPicPr>
          <p:cNvPr id="4106" name="Picture 10" descr="tcvet75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779282">
            <a:off x="-794" y="2277269"/>
            <a:ext cx="1006475" cy="1068388"/>
          </a:xfrm>
          <a:prstGeom prst="rect">
            <a:avLst/>
          </a:prstGeom>
          <a:noFill/>
        </p:spPr>
      </p:pic>
      <p:pic>
        <p:nvPicPr>
          <p:cNvPr id="4107" name="Picture 11" descr="tcvet75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5589588"/>
            <a:ext cx="1006475" cy="1068387"/>
          </a:xfrm>
          <a:prstGeom prst="rect">
            <a:avLst/>
          </a:prstGeom>
          <a:noFill/>
        </p:spPr>
      </p:pic>
      <p:pic>
        <p:nvPicPr>
          <p:cNvPr id="4108" name="Picture 12" descr="tcvet75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673185">
            <a:off x="6547644" y="229394"/>
            <a:ext cx="1006475" cy="1068387"/>
          </a:xfrm>
          <a:prstGeom prst="rect">
            <a:avLst/>
          </a:prstGeom>
          <a:noFill/>
        </p:spPr>
      </p:pic>
      <p:pic>
        <p:nvPicPr>
          <p:cNvPr id="4109" name="Picture 13" descr="dd8de1e910f0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6732588" y="0"/>
            <a:ext cx="2411412" cy="2263775"/>
          </a:xfrm>
          <a:prstGeom prst="rect">
            <a:avLst/>
          </a:prstGeom>
          <a:noFill/>
        </p:spPr>
      </p:pic>
      <p:pic>
        <p:nvPicPr>
          <p:cNvPr id="4110" name="Picture 14" descr="1293027995647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t="15747" r="72017" b="66646"/>
          <a:stretch>
            <a:fillRect/>
          </a:stretch>
        </p:blipFill>
        <p:spPr bwMode="auto">
          <a:xfrm>
            <a:off x="7667625" y="3644900"/>
            <a:ext cx="1223963" cy="1108075"/>
          </a:xfrm>
          <a:prstGeom prst="rect">
            <a:avLst/>
          </a:prstGeom>
          <a:noFill/>
        </p:spPr>
      </p:pic>
      <p:pic>
        <p:nvPicPr>
          <p:cNvPr id="4111" name="Picture 15" descr="1293027995647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</a:blip>
          <a:srcRect l="34656" r="38683" b="85172"/>
          <a:stretch>
            <a:fillRect/>
          </a:stretch>
        </p:blipFill>
        <p:spPr bwMode="auto">
          <a:xfrm>
            <a:off x="3348038" y="0"/>
            <a:ext cx="1223962" cy="979488"/>
          </a:xfrm>
          <a:prstGeom prst="rect">
            <a:avLst/>
          </a:prstGeom>
          <a:noFill/>
        </p:spPr>
      </p:pic>
      <p:pic>
        <p:nvPicPr>
          <p:cNvPr id="4112" name="Picture 16" descr="1293027995647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t="68565" r="73340" b="12909"/>
          <a:stretch>
            <a:fillRect/>
          </a:stretch>
        </p:blipFill>
        <p:spPr bwMode="auto">
          <a:xfrm>
            <a:off x="7777163" y="188913"/>
            <a:ext cx="1366837" cy="1366837"/>
          </a:xfrm>
          <a:prstGeom prst="rect">
            <a:avLst/>
          </a:prstGeom>
          <a:noFill/>
        </p:spPr>
      </p:pic>
      <p:pic>
        <p:nvPicPr>
          <p:cNvPr id="4113" name="Picture 17" descr="1293027995647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</a:blip>
          <a:srcRect l="34656" r="38683" b="85172"/>
          <a:stretch>
            <a:fillRect/>
          </a:stretch>
        </p:blipFill>
        <p:spPr bwMode="auto">
          <a:xfrm>
            <a:off x="3419475" y="5878513"/>
            <a:ext cx="1223963" cy="979487"/>
          </a:xfrm>
          <a:prstGeom prst="rect">
            <a:avLst/>
          </a:prstGeom>
          <a:noFill/>
        </p:spPr>
      </p:pic>
      <p:pic>
        <p:nvPicPr>
          <p:cNvPr id="4114" name="Picture 18" descr="1293027995647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t="68565" r="73340" b="12909"/>
          <a:stretch>
            <a:fillRect/>
          </a:stretch>
        </p:blipFill>
        <p:spPr bwMode="auto">
          <a:xfrm>
            <a:off x="323850" y="3284538"/>
            <a:ext cx="1366838" cy="1366837"/>
          </a:xfrm>
          <a:prstGeom prst="rect">
            <a:avLst/>
          </a:prstGeom>
          <a:noFill/>
        </p:spPr>
      </p:pic>
      <p:pic>
        <p:nvPicPr>
          <p:cNvPr id="4115" name="Picture 19" descr="tcvet75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5963" y="5789613"/>
            <a:ext cx="1006475" cy="106838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4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gif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hyperlink" Target="http://g-flora.ru/PIC/13855.jpg" TargetMode="External"/><Relationship Id="rId9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oleObject" Target="../embeddings/oleObject5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4.bin"/><Relationship Id="rId2" Type="http://schemas.openxmlformats.org/officeDocument/2006/relationships/audio" Target="../media/audio1.wav"/><Relationship Id="rId1" Type="http://schemas.openxmlformats.org/officeDocument/2006/relationships/vmlDrawing" Target="../drawings/vmlDrawing1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3.bin"/><Relationship Id="rId5" Type="http://schemas.openxmlformats.org/officeDocument/2006/relationships/image" Target="../media/image42.wmf"/><Relationship Id="rId15" Type="http://schemas.openxmlformats.org/officeDocument/2006/relationships/image" Target="../media/image46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41.wmf"/><Relationship Id="rId9" Type="http://schemas.openxmlformats.org/officeDocument/2006/relationships/oleObject" Target="../embeddings/oleObject1.bin"/><Relationship Id="rId1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60648"/>
            <a:ext cx="861487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Комнатные растения – друзья человека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7" descr="полив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1928802"/>
            <a:ext cx="3816350" cy="27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рыхление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0F1F5"/>
              </a:clrFrom>
              <a:clrTo>
                <a:srgbClr val="F0F1F5">
                  <a:alpha val="0"/>
                </a:srgbClr>
              </a:clrTo>
            </a:clrChange>
            <a:lum bright="-12000"/>
          </a:blip>
          <a:srcRect l="6073" r="4858"/>
          <a:stretch>
            <a:fillRect/>
          </a:stretch>
        </p:blipFill>
        <p:spPr bwMode="auto">
          <a:xfrm>
            <a:off x="4286248" y="1857364"/>
            <a:ext cx="2819400" cy="30241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483768" y="5661248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4714884"/>
            <a:ext cx="857252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Palatino Linotype" pitchFamily="18" charset="0"/>
              </a:rPr>
              <a:t>Муниципальное бюджетное дошкольное образовательное </a:t>
            </a:r>
            <a:r>
              <a:rPr lang="ru-RU" sz="2400" b="1" dirty="0" smtClean="0">
                <a:solidFill>
                  <a:srgbClr val="002060"/>
                </a:solidFill>
                <a:latin typeface="Palatino Linotype" pitchFamily="18" charset="0"/>
              </a:rPr>
              <a:t>учреждение «</a:t>
            </a:r>
            <a:r>
              <a:rPr lang="ru-RU" sz="2400" b="1" dirty="0" smtClean="0">
                <a:solidFill>
                  <a:srgbClr val="002060"/>
                </a:solidFill>
                <a:latin typeface="Palatino Linotype" pitchFamily="18" charset="0"/>
              </a:rPr>
              <a:t>Детский сад село Верхний Акташ</a:t>
            </a:r>
            <a:r>
              <a:rPr lang="ru-RU" sz="2400" b="1" dirty="0" smtClean="0">
                <a:solidFill>
                  <a:srgbClr val="002060"/>
                </a:solidFill>
                <a:latin typeface="Palatino Linotype" pitchFamily="18" charset="0"/>
              </a:rPr>
              <a:t>»</a:t>
            </a:r>
            <a:r>
              <a:rPr lang="ru-RU" sz="2400" b="1" dirty="0" smtClean="0">
                <a:solidFill>
                  <a:srgbClr val="002060"/>
                </a:solidFill>
                <a:latin typeface="Palatino Linotype" pitchFamily="18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latin typeface="Palatino Linotype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Palatino Linotype" pitchFamily="18" charset="0"/>
              </a:rPr>
              <a:t>Автор </a:t>
            </a:r>
            <a:r>
              <a:rPr lang="ru-RU" sz="2400" b="1" dirty="0" smtClean="0">
                <a:solidFill>
                  <a:srgbClr val="002060"/>
                </a:solidFill>
                <a:latin typeface="Palatino Linotype" pitchFamily="18" charset="0"/>
              </a:rPr>
              <a:t>проекта</a:t>
            </a:r>
            <a:r>
              <a:rPr lang="ru-RU" sz="2400" b="1" dirty="0" smtClean="0">
                <a:solidFill>
                  <a:srgbClr val="002060"/>
                </a:solidFill>
                <a:latin typeface="Palatino Linotype" pitchFamily="18" charset="0"/>
              </a:rPr>
              <a:t>: </a:t>
            </a:r>
            <a:r>
              <a:rPr lang="ru-RU" sz="2400" b="1" dirty="0" err="1" smtClean="0">
                <a:solidFill>
                  <a:srgbClr val="002060"/>
                </a:solidFill>
                <a:latin typeface="Palatino Linotype" pitchFamily="18" charset="0"/>
              </a:rPr>
              <a:t>Пиянзина</a:t>
            </a:r>
            <a:r>
              <a:rPr lang="ru-RU" sz="2400" b="1" dirty="0" smtClean="0">
                <a:solidFill>
                  <a:srgbClr val="002060"/>
                </a:solidFill>
                <a:latin typeface="Palatino Linotype" pitchFamily="18" charset="0"/>
              </a:rPr>
              <a:t> Любовь Александровна</a:t>
            </a:r>
            <a:endParaRPr lang="ru-RU" sz="2400" b="1" dirty="0" smtClean="0">
              <a:solidFill>
                <a:srgbClr val="002060"/>
              </a:solidFill>
              <a:latin typeface="Palatino Linotype" pitchFamily="18" charset="0"/>
            </a:endParaRPr>
          </a:p>
          <a:p>
            <a:pPr algn="just"/>
            <a:endParaRPr lang="ru-RU" sz="2800" b="1" dirty="0">
              <a:latin typeface="Monotype Corsiva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 advTm="44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Цветы и комнатные растения поднимают человеку настроение. Мы не можем каждый день бывать в лесу, на природе.</a:t>
            </a:r>
          </a:p>
          <a:p>
            <a:r>
              <a:rPr lang="ru-RU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нас нет для этого столько свободного времени, сколько хотелось бы.</a:t>
            </a:r>
          </a:p>
          <a:p>
            <a:r>
              <a:rPr lang="ru-RU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Поэтому комнатные растения помогают нам общаться с природой не выходя из дома!</a:t>
            </a:r>
            <a:endParaRPr lang="ru-RU" dirty="0">
              <a:ln w="18415" cmpd="sng">
                <a:solidFill>
                  <a:srgbClr val="00B0F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04864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2428868"/>
            <a:ext cx="2949457" cy="3932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000760" y="1928802"/>
            <a:ext cx="141565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5517232"/>
            <a:ext cx="2600838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ПРИРОДЕ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22043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44096" y="2967335"/>
            <a:ext cx="22558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КОНЕЦ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762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Program Files\Microsoft Office\MEDIA\CAGCAT10\j029755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20888"/>
            <a:ext cx="2757801" cy="4207388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2786050" y="214290"/>
            <a:ext cx="5256584" cy="3384376"/>
          </a:xfrm>
          <a:prstGeom prst="cloudCallout">
            <a:avLst>
              <a:gd name="adj1" fmla="val -62887"/>
              <a:gd name="adj2" fmla="val 4765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44008" y="908720"/>
            <a:ext cx="3384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Очищают воздух,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Создают уют,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окнах зеленеют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круглый год цветут!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boy-a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0694" y="4286256"/>
            <a:ext cx="2057371" cy="230425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500694" y="3857628"/>
            <a:ext cx="6492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15074" y="3357562"/>
            <a:ext cx="6480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29454" y="3786190"/>
            <a:ext cx="6480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4" name="Управляющая кнопка: сведения 13">
            <a:hlinkClick r:id="" action="ppaction://hlinkshowjump?jump=nextslide" highlightClick="1"/>
          </p:cNvPr>
          <p:cNvSpPr/>
          <p:nvPr/>
        </p:nvSpPr>
        <p:spPr>
          <a:xfrm>
            <a:off x="7956376" y="5589240"/>
            <a:ext cx="864096" cy="93610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 advTm="15804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1" grpId="1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oy-a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832" y="1844824"/>
            <a:ext cx="3312368" cy="3709852"/>
          </a:xfrm>
          <a:prstGeom prst="rect">
            <a:avLst/>
          </a:prstGeom>
        </p:spPr>
      </p:pic>
      <p:pic>
        <p:nvPicPr>
          <p:cNvPr id="3" name="Picture 2" descr="http://h-flower.ru/photos/fullsize/_________________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476672"/>
            <a:ext cx="2720299" cy="2520280"/>
          </a:xfrm>
          <a:prstGeom prst="rect">
            <a:avLst/>
          </a:prstGeom>
          <a:noFill/>
        </p:spPr>
      </p:pic>
      <p:pic>
        <p:nvPicPr>
          <p:cNvPr id="4" name="Picture 2" descr="Картинка 31 из 484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0"/>
            <a:ext cx="2355727" cy="3140968"/>
          </a:xfrm>
          <a:prstGeom prst="rect">
            <a:avLst/>
          </a:prstGeom>
          <a:noFill/>
        </p:spPr>
      </p:pic>
      <p:pic>
        <p:nvPicPr>
          <p:cNvPr id="5" name="Picture 6" descr="Картинка 71 из 484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2708920"/>
            <a:ext cx="2584891" cy="2088232"/>
          </a:xfrm>
          <a:prstGeom prst="rect">
            <a:avLst/>
          </a:prstGeom>
          <a:noFill/>
        </p:spPr>
      </p:pic>
      <p:pic>
        <p:nvPicPr>
          <p:cNvPr id="6" name="Picture 2" descr="Картинка 40 из 1918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FFB"/>
              </a:clrFrom>
              <a:clrTo>
                <a:srgbClr val="FE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03264" y="2060848"/>
            <a:ext cx="3040736" cy="3040736"/>
          </a:xfrm>
          <a:prstGeom prst="rect">
            <a:avLst/>
          </a:prstGeom>
          <a:noFill/>
        </p:spPr>
      </p:pic>
      <p:pic>
        <p:nvPicPr>
          <p:cNvPr id="7" name="Picture 4" descr="Картинка 24 из 2347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188640"/>
            <a:ext cx="1372400" cy="18801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5429264"/>
            <a:ext cx="9144000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КОМНАТНЫЕ РАСТЕНИЯ!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611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Картинка 69 из 12233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428604"/>
            <a:ext cx="2318928" cy="2214578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3857620" y="1214422"/>
            <a:ext cx="4608512" cy="2736304"/>
          </a:xfrm>
          <a:prstGeom prst="cloudCallout">
            <a:avLst>
              <a:gd name="adj1" fmla="val 15647"/>
              <a:gd name="adj2" fmla="val 7603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Посмотрите! На подоконнике в комнате могут расти самые разные цветы и растения!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 descr="Картинка 55 из 1223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2071678"/>
            <a:ext cx="3810000" cy="3781426"/>
          </a:xfrm>
          <a:prstGeom prst="rect">
            <a:avLst/>
          </a:prstGeom>
          <a:noFill/>
        </p:spPr>
      </p:pic>
      <p:pic>
        <p:nvPicPr>
          <p:cNvPr id="1028" name="Picture 4" descr="Картинка 69 из 12233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36" y="1643050"/>
            <a:ext cx="2000264" cy="1534489"/>
          </a:xfrm>
          <a:prstGeom prst="rect">
            <a:avLst/>
          </a:prstGeom>
          <a:noFill/>
        </p:spPr>
      </p:pic>
      <p:pic>
        <p:nvPicPr>
          <p:cNvPr id="1032" name="Picture 8" descr="Картинка 69 из 1223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2857496"/>
            <a:ext cx="2143140" cy="2666992"/>
          </a:xfrm>
          <a:prstGeom prst="rect">
            <a:avLst/>
          </a:prstGeom>
          <a:noFill/>
        </p:spPr>
      </p:pic>
      <p:pic>
        <p:nvPicPr>
          <p:cNvPr id="1034" name="Picture 10" descr="Картинка 69 из 12233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3786190"/>
            <a:ext cx="1500198" cy="1734333"/>
          </a:xfrm>
          <a:prstGeom prst="rect">
            <a:avLst/>
          </a:prstGeom>
          <a:noFill/>
        </p:spPr>
      </p:pic>
      <p:pic>
        <p:nvPicPr>
          <p:cNvPr id="1036" name="Picture 12" descr="Картинка 69 из 12233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71480"/>
            <a:ext cx="1963304" cy="1443029"/>
          </a:xfrm>
          <a:prstGeom prst="rect">
            <a:avLst/>
          </a:prstGeom>
          <a:noFill/>
        </p:spPr>
      </p:pic>
      <p:pic>
        <p:nvPicPr>
          <p:cNvPr id="11" name="Рисунок 10" descr="Cartoon-Clipart-Free-14.gif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72198" y="3952875"/>
            <a:ext cx="3371850" cy="29051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976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678768" cy="18465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ЗАЧЕМ ЧЕЛОВЕКУ КОМНАТНЫЕ РАСТЕНИЯ?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500438"/>
            <a:ext cx="600079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Times New Roman" pitchFamily="18" charset="0"/>
              </a:rPr>
              <a:t>Эти зеленые питомцы отблагодарят вас чистым воздухом, красивыми цветами, листвой, а некоторые даже и плодами, если вы будете за ними тщательно следить и ухаживать.</a:t>
            </a:r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endParaRPr lang="ru-RU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2071678"/>
            <a:ext cx="86439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indent="11113" algn="just">
              <a:buNone/>
            </a:pP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Times New Roman" pitchFamily="18" charset="0"/>
              </a:rPr>
              <a:t>Растения - это самое естественное украшение помещения. За ними нужен постоянный и индивидуальный уход. </a:t>
            </a:r>
            <a:endParaRPr lang="ru-RU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26" name="Picture 2" descr="D:\Людмила\КРУЖОК  КОМНАТНОЕ ЦВЕТОВОДСТВО\размножение растений\отпрысками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3356992"/>
            <a:ext cx="2957314" cy="248414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2619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Растения – целители и врачеватели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88840"/>
            <a:ext cx="4464496" cy="43924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	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Растения помогают человеку быть здоровым. Даже дома на окошке можно создать целую аптеку!</a:t>
            </a:r>
            <a:endParaRPr lang="ru-RU" dirty="0">
              <a:ln>
                <a:solidFill>
                  <a:schemeClr val="tx1"/>
                </a:solidFill>
              </a:ln>
              <a:solidFill>
                <a:srgbClr val="00FF00"/>
              </a:solidFill>
            </a:endParaRPr>
          </a:p>
        </p:txBody>
      </p:sp>
      <p:pic>
        <p:nvPicPr>
          <p:cNvPr id="4" name="Рисунок 3" descr="1269621952_os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0562" y="3000372"/>
            <a:ext cx="2818016" cy="189407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454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684213" y="2636838"/>
            <a:ext cx="7704137" cy="11525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kern="10" dirty="0">
                <a:ln w="9525">
                  <a:noFill/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Аптека на окошке</a:t>
            </a:r>
          </a:p>
        </p:txBody>
      </p:sp>
      <p:pic>
        <p:nvPicPr>
          <p:cNvPr id="2062" name="imgb" descr="40855322_alo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581525"/>
            <a:ext cx="2051050" cy="2087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63" name="AutoShape 15"/>
          <p:cNvSpPr>
            <a:spLocks noChangeArrowheads="1"/>
          </p:cNvSpPr>
          <p:nvPr/>
        </p:nvSpPr>
        <p:spPr bwMode="auto">
          <a:xfrm>
            <a:off x="395288" y="4005263"/>
            <a:ext cx="2016125" cy="503237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dirty="0">
                <a:solidFill>
                  <a:srgbClr val="CC0000"/>
                </a:solidFill>
              </a:rPr>
              <a:t>Алоэ</a:t>
            </a:r>
          </a:p>
        </p:txBody>
      </p:sp>
      <p:sp>
        <p:nvSpPr>
          <p:cNvPr id="2065" name="AutoShape 17"/>
          <p:cNvSpPr>
            <a:spLocks noChangeArrowheads="1"/>
          </p:cNvSpPr>
          <p:nvPr/>
        </p:nvSpPr>
        <p:spPr bwMode="auto">
          <a:xfrm>
            <a:off x="3348038" y="4005263"/>
            <a:ext cx="2376487" cy="503237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dirty="0">
                <a:solidFill>
                  <a:srgbClr val="CC0000"/>
                </a:solidFill>
              </a:rPr>
              <a:t>Эвкалипт</a:t>
            </a:r>
          </a:p>
        </p:txBody>
      </p:sp>
      <p:pic>
        <p:nvPicPr>
          <p:cNvPr id="2066" name="i-main-pic" descr="Картинка 7 из 975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588" y="4581525"/>
            <a:ext cx="1763712" cy="209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67" name="AutoShape 19"/>
          <p:cNvSpPr>
            <a:spLocks noChangeArrowheads="1"/>
          </p:cNvSpPr>
          <p:nvPr/>
        </p:nvSpPr>
        <p:spPr bwMode="auto">
          <a:xfrm>
            <a:off x="6732588" y="4005263"/>
            <a:ext cx="1727200" cy="503237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dirty="0">
                <a:solidFill>
                  <a:srgbClr val="CC0000"/>
                </a:solidFill>
              </a:rPr>
              <a:t>Бегония</a:t>
            </a:r>
          </a:p>
        </p:txBody>
      </p:sp>
      <p:sp>
        <p:nvSpPr>
          <p:cNvPr id="2069" name="AutoShape 21"/>
          <p:cNvSpPr>
            <a:spLocks noChangeArrowheads="1"/>
          </p:cNvSpPr>
          <p:nvPr/>
        </p:nvSpPr>
        <p:spPr bwMode="auto">
          <a:xfrm>
            <a:off x="323850" y="115888"/>
            <a:ext cx="2016125" cy="576262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dirty="0">
                <a:solidFill>
                  <a:srgbClr val="CC0000"/>
                </a:solidFill>
              </a:rPr>
              <a:t>Герань</a:t>
            </a:r>
          </a:p>
        </p:txBody>
      </p:sp>
      <p:pic>
        <p:nvPicPr>
          <p:cNvPr id="2070" name="imgb" descr="Hedera%20helix%207%20qCustoml%20d2j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765175"/>
            <a:ext cx="2232025" cy="1728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71" name="AutoShape 23"/>
          <p:cNvSpPr>
            <a:spLocks noChangeArrowheads="1"/>
          </p:cNvSpPr>
          <p:nvPr/>
        </p:nvSpPr>
        <p:spPr bwMode="auto">
          <a:xfrm>
            <a:off x="3276600" y="115888"/>
            <a:ext cx="2159000" cy="576262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dirty="0">
                <a:solidFill>
                  <a:srgbClr val="CC0000"/>
                </a:solidFill>
              </a:rPr>
              <a:t>Плющ</a:t>
            </a:r>
          </a:p>
        </p:txBody>
      </p:sp>
      <p:pic>
        <p:nvPicPr>
          <p:cNvPr id="2072" name="imgb" descr="228926d46f8c5b198a6721ac6a5011e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125" y="765175"/>
            <a:ext cx="1979613" cy="180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73" name="AutoShape 25"/>
          <p:cNvSpPr>
            <a:spLocks noChangeArrowheads="1"/>
          </p:cNvSpPr>
          <p:nvPr/>
        </p:nvSpPr>
        <p:spPr bwMode="auto">
          <a:xfrm>
            <a:off x="6588125" y="115888"/>
            <a:ext cx="1944688" cy="576262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dirty="0">
                <a:solidFill>
                  <a:srgbClr val="CC0000"/>
                </a:solidFill>
              </a:rPr>
              <a:t>Хвоя</a:t>
            </a:r>
          </a:p>
        </p:txBody>
      </p:sp>
      <p:pic>
        <p:nvPicPr>
          <p:cNvPr id="2074" name="Picture 26" descr="гер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850" y="765175"/>
            <a:ext cx="2087563" cy="172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75" name="Picture 27" descr="эвк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8038" y="4581525"/>
            <a:ext cx="2376487" cy="2087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21184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63" grpId="0" animBg="1"/>
      <p:bldP spid="2065" grpId="0" animBg="1"/>
      <p:bldP spid="2067" grpId="0" animBg="1"/>
      <p:bldP spid="2069" grpId="0" animBg="1"/>
      <p:bldP spid="2071" grpId="0" animBg="1"/>
      <p:bldP spid="207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имени-1.jpg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7543" y="3356992"/>
            <a:ext cx="4104457" cy="3283806"/>
          </a:xfrm>
          <a:prstGeom prst="cloud">
            <a:avLst/>
          </a:prstGeom>
          <a:ln w="76200">
            <a:solidFill>
              <a:schemeClr val="tx1"/>
            </a:solidFill>
          </a:ln>
        </p:spPr>
      </p:pic>
      <p:pic>
        <p:nvPicPr>
          <p:cNvPr id="5" name="Рисунок 4" descr="Безимени-1.jpg"/>
          <p:cNvPicPr>
            <a:picLocks noChangeAspect="1"/>
          </p:cNvPicPr>
          <p:nvPr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395535" y="261842"/>
            <a:ext cx="4163711" cy="3311174"/>
          </a:xfrm>
          <a:prstGeom prst="cloud">
            <a:avLst/>
          </a:prstGeom>
          <a:ln w="76200">
            <a:solidFill>
              <a:srgbClr val="00B0F0"/>
            </a:solidFill>
          </a:ln>
        </p:spPr>
      </p:pic>
      <p:pic>
        <p:nvPicPr>
          <p:cNvPr id="6" name="Рисунок 5" descr="Безимени-1.jpg"/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0800000" flipH="1">
            <a:off x="4644386" y="4725143"/>
            <a:ext cx="3791671" cy="1685719"/>
          </a:xfrm>
          <a:prstGeom prst="curvedDownArrow">
            <a:avLst>
              <a:gd name="adj1" fmla="val 25000"/>
              <a:gd name="adj2" fmla="val 47733"/>
              <a:gd name="adj3" fmla="val 29328"/>
            </a:avLst>
          </a:prstGeom>
          <a:ln w="76200">
            <a:solidFill>
              <a:schemeClr val="tx1"/>
            </a:solidFill>
          </a:ln>
        </p:spPr>
      </p:pic>
      <p:pic>
        <p:nvPicPr>
          <p:cNvPr id="7" name="Рисунок 6" descr="Безимени-1.jpg"/>
          <p:cNvPicPr>
            <a:picLocks noChangeAspect="1"/>
          </p:cNvPicPr>
          <p:nvPr/>
        </p:nvPicPr>
        <p:blipFill>
          <a:blip r:embed="rId4" cstate="screen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 flipV="1">
            <a:off x="4572000" y="332656"/>
            <a:ext cx="3791671" cy="1685719"/>
          </a:xfrm>
          <a:prstGeom prst="curvedDownArrow">
            <a:avLst>
              <a:gd name="adj1" fmla="val 25000"/>
              <a:gd name="adj2" fmla="val 47733"/>
              <a:gd name="adj3" fmla="val 29328"/>
            </a:avLst>
          </a:prstGeom>
          <a:ln w="76200">
            <a:solidFill>
              <a:srgbClr val="00B0F0"/>
            </a:solidFill>
          </a:ln>
        </p:spPr>
      </p:pic>
      <p:pic>
        <p:nvPicPr>
          <p:cNvPr id="10" name="Picture 7" descr="daffodil_0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420000" flipH="1">
            <a:off x="7020272" y="1484784"/>
            <a:ext cx="1951038" cy="3657600"/>
          </a:xfrm>
          <a:prstGeom prst="rect">
            <a:avLst/>
          </a:prstGeom>
          <a:noFill/>
          <a:ln w="19050"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5143504" y="1857364"/>
            <a:ext cx="27860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Растения поглощают вредные газы и вещества и выделяют чистый кислород, которым мы дышим!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15288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79512" y="1285860"/>
            <a:ext cx="467824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Растения – легкие земли.</a:t>
            </a:r>
          </a:p>
          <a:p>
            <a:pPr algn="ctr">
              <a:spcBef>
                <a:spcPct val="50000"/>
              </a:spcBef>
            </a:pP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Питаясь растения насыщают воздух кислородом.</a:t>
            </a:r>
          </a:p>
        </p:txBody>
      </p:sp>
      <p:pic>
        <p:nvPicPr>
          <p:cNvPr id="51233" name="Picture 33" descr="MCj0193330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2205038"/>
            <a:ext cx="241458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6" descr="000803_1080_8808_vuv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2996952"/>
            <a:ext cx="2868613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Picture 8" descr="000803_1080_8767_vuv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332656"/>
            <a:ext cx="2059526" cy="446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1" name="Picture 11" descr="000803_1080_8767_vuv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2348880"/>
            <a:ext cx="1976438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2" name="Picture 12" descr="MCj0193330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76672"/>
            <a:ext cx="241458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3" name="Picture 13" descr="MCNA01006_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063" y="4648200"/>
            <a:ext cx="108743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4" name="Picture 14" descr="MCNA01006_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4437112"/>
            <a:ext cx="108743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7" name="Picture 17" descr="MCNA00882_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1503">
            <a:off x="156999" y="4081039"/>
            <a:ext cx="2057537" cy="216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25" name="Object 25"/>
          <p:cNvGraphicFramePr>
            <a:graphicFrameLocks noChangeAspect="1"/>
          </p:cNvGraphicFramePr>
          <p:nvPr/>
        </p:nvGraphicFramePr>
        <p:xfrm>
          <a:off x="6948488" y="5826125"/>
          <a:ext cx="582612" cy="1031875"/>
        </p:xfrm>
        <a:graphic>
          <a:graphicData uri="http://schemas.openxmlformats.org/presentationml/2006/ole">
            <p:oleObj spid="_x0000_s2050" name="CorelDRAW" r:id="rId9" imgW="928800" imgH="1644120" progId="">
              <p:embed/>
            </p:oleObj>
          </a:graphicData>
        </a:graphic>
      </p:graphicFrame>
      <p:graphicFrame>
        <p:nvGraphicFramePr>
          <p:cNvPr id="51226" name="Object 26"/>
          <p:cNvGraphicFramePr>
            <a:graphicFrameLocks noChangeAspect="1"/>
          </p:cNvGraphicFramePr>
          <p:nvPr/>
        </p:nvGraphicFramePr>
        <p:xfrm>
          <a:off x="4211638" y="5734050"/>
          <a:ext cx="620712" cy="827088"/>
        </p:xfrm>
        <a:graphic>
          <a:graphicData uri="http://schemas.openxmlformats.org/presentationml/2006/ole">
            <p:oleObj spid="_x0000_s2051" name="CorelDRAW" r:id="rId10" imgW="924480" imgH="1231560" progId="">
              <p:embed/>
            </p:oleObj>
          </a:graphicData>
        </a:graphic>
      </p:graphicFrame>
      <p:graphicFrame>
        <p:nvGraphicFramePr>
          <p:cNvPr id="51227" name="Object 27"/>
          <p:cNvGraphicFramePr>
            <a:graphicFrameLocks noChangeAspect="1"/>
          </p:cNvGraphicFramePr>
          <p:nvPr/>
        </p:nvGraphicFramePr>
        <p:xfrm>
          <a:off x="5148263" y="5805488"/>
          <a:ext cx="727075" cy="874712"/>
        </p:xfrm>
        <a:graphic>
          <a:graphicData uri="http://schemas.openxmlformats.org/presentationml/2006/ole">
            <p:oleObj spid="_x0000_s2052" name="CorelDRAW" r:id="rId11" imgW="1001880" imgH="1203840" progId="">
              <p:embed/>
            </p:oleObj>
          </a:graphicData>
        </a:graphic>
      </p:graphicFrame>
      <p:graphicFrame>
        <p:nvGraphicFramePr>
          <p:cNvPr id="51228" name="Object 28"/>
          <p:cNvGraphicFramePr>
            <a:graphicFrameLocks noChangeAspect="1"/>
          </p:cNvGraphicFramePr>
          <p:nvPr/>
        </p:nvGraphicFramePr>
        <p:xfrm>
          <a:off x="4932040" y="3573016"/>
          <a:ext cx="582613" cy="1031875"/>
        </p:xfrm>
        <a:graphic>
          <a:graphicData uri="http://schemas.openxmlformats.org/presentationml/2006/ole">
            <p:oleObj spid="_x0000_s2053" name="CorelDRAW" r:id="rId12" imgW="928800" imgH="1644120" progId="">
              <p:embed/>
            </p:oleObj>
          </a:graphicData>
        </a:graphic>
      </p:graphicFrame>
      <p:graphicFrame>
        <p:nvGraphicFramePr>
          <p:cNvPr id="51230" name="Object 30"/>
          <p:cNvGraphicFramePr>
            <a:graphicFrameLocks noChangeAspect="1"/>
          </p:cNvGraphicFramePr>
          <p:nvPr/>
        </p:nvGraphicFramePr>
        <p:xfrm>
          <a:off x="3923928" y="3212976"/>
          <a:ext cx="727075" cy="874713"/>
        </p:xfrm>
        <a:graphic>
          <a:graphicData uri="http://schemas.openxmlformats.org/presentationml/2006/ole">
            <p:oleObj spid="_x0000_s2054" name="CorelDRAW" r:id="rId13" imgW="1001880" imgH="1203840" progId="">
              <p:embed/>
            </p:oleObj>
          </a:graphicData>
        </a:graphic>
      </p:graphicFrame>
      <p:pic>
        <p:nvPicPr>
          <p:cNvPr id="51232" name="Picture 32" descr="MCNA00882_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5400000">
            <a:off x="6816726" y="4530725"/>
            <a:ext cx="2268537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34" name="Object 34"/>
          <p:cNvGraphicFramePr>
            <a:graphicFrameLocks noChangeAspect="1"/>
          </p:cNvGraphicFramePr>
          <p:nvPr/>
        </p:nvGraphicFramePr>
        <p:xfrm>
          <a:off x="4283968" y="3861048"/>
          <a:ext cx="582613" cy="1031875"/>
        </p:xfrm>
        <a:graphic>
          <a:graphicData uri="http://schemas.openxmlformats.org/presentationml/2006/ole">
            <p:oleObj spid="_x0000_s2055" name="CorelDRAW" r:id="rId14" imgW="928800" imgH="1644120" progId="">
              <p:embed/>
            </p:oleObj>
          </a:graphicData>
        </a:graphic>
      </p:graphicFrame>
      <p:pic>
        <p:nvPicPr>
          <p:cNvPr id="18" name="~PP3766.WAV">
            <a:hlinkClick r:id="" action="ppaction://media"/>
          </p:cNvPr>
          <p:cNvPicPr>
            <a:picLocks noRot="1" noChangeAspect="1"/>
          </p:cNvPicPr>
          <p:nvPr>
            <a:wavAudioFile r:embed="rId2" name="~PP3766.WAV"/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772">
    <p:wipe dir="d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1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1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70" decel="100000"/>
                                        <p:tgtEl>
                                          <p:spTgt spid="512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770" decel="100000"/>
                                        <p:tgtEl>
                                          <p:spTgt spid="512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51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51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70" decel="1000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770" decel="100000"/>
                                        <p:tgtEl>
                                          <p:spTgt spid="512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51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51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1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8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|5.9|0.6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8|8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.9|6.4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.9|3.9|2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1.4|7|2.9"/>
</p:tagLst>
</file>

<file path=ppt/theme/theme1.xml><?xml version="1.0" encoding="utf-8"?>
<a:theme xmlns:a="http://schemas.openxmlformats.org/drawingml/2006/main" name="скоро лето">
  <a:themeElements>
    <a:clrScheme name="скоро лето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коро лет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оро лето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оро лето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оро лето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оро лето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оро лето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оро лето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оро лето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оро лето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оро лето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оро лето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оро лето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оро лето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Скоро лето!</Template>
  <TotalTime>249</TotalTime>
  <Words>199</Words>
  <Application>Microsoft Office PowerPoint</Application>
  <PresentationFormat>Экран (4:3)</PresentationFormat>
  <Paragraphs>34</Paragraphs>
  <Slides>11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скоро лето</vt:lpstr>
      <vt:lpstr>CorelDRAW</vt:lpstr>
      <vt:lpstr>Слайд 1</vt:lpstr>
      <vt:lpstr>Слайд 2</vt:lpstr>
      <vt:lpstr>Слайд 3</vt:lpstr>
      <vt:lpstr>Слайд 4</vt:lpstr>
      <vt:lpstr>Слайд 5</vt:lpstr>
      <vt:lpstr>Растения – целители и врачеватели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User</cp:lastModifiedBy>
  <cp:revision>26</cp:revision>
  <dcterms:created xsi:type="dcterms:W3CDTF">2010-10-17T00:10:57Z</dcterms:created>
  <dcterms:modified xsi:type="dcterms:W3CDTF">2016-05-22T18:17:12Z</dcterms:modified>
</cp:coreProperties>
</file>