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324" r:id="rId2"/>
    <p:sldId id="296" r:id="rId3"/>
    <p:sldId id="259" r:id="rId4"/>
    <p:sldId id="278" r:id="rId5"/>
    <p:sldId id="293" r:id="rId6"/>
    <p:sldId id="295" r:id="rId7"/>
    <p:sldId id="261" r:id="rId8"/>
    <p:sldId id="279" r:id="rId9"/>
    <p:sldId id="262" r:id="rId10"/>
    <p:sldId id="282" r:id="rId11"/>
    <p:sldId id="300" r:id="rId12"/>
    <p:sldId id="302" r:id="rId13"/>
    <p:sldId id="306" r:id="rId14"/>
    <p:sldId id="307" r:id="rId15"/>
    <p:sldId id="311" r:id="rId16"/>
    <p:sldId id="312" r:id="rId17"/>
    <p:sldId id="303" r:id="rId18"/>
    <p:sldId id="304" r:id="rId19"/>
    <p:sldId id="313" r:id="rId20"/>
    <p:sldId id="314" r:id="rId21"/>
    <p:sldId id="325" r:id="rId22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39E2"/>
    <a:srgbClr val="5C2C04"/>
    <a:srgbClr val="FF660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53" d="100"/>
          <a:sy n="153" d="100"/>
        </p:scale>
        <p:origin x="1948" y="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DAFB7C4B-2E19-81CF-EDD6-FB1D56E926B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36CA5E2-9E0D-4F8F-EEB6-F7DCEE7DF57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BFD9633-633C-4474-8B57-CEE912461362}" type="datetimeFigureOut">
              <a:rPr lang="ru-RU"/>
              <a:pPr>
                <a:defRPr/>
              </a:pPr>
              <a:t>18.01.2023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20B1CB47-2347-3B37-73A7-72F3B1ABAD3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B63ACCD1-2DE4-68E5-DE1D-9543C059BA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430844A-FDE4-0633-0223-E5389217AE1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74EF727-2C01-8EB0-8544-BCFB4EFFE6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9CC7B48-35D3-4D00-9A3A-3A432B7CE2D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>
            <a:extLst>
              <a:ext uri="{FF2B5EF4-FFF2-40B4-BE49-F238E27FC236}">
                <a16:creationId xmlns:a16="http://schemas.microsoft.com/office/drawing/2014/main" id="{3745EF8A-7980-8F90-E737-0CEC3B7A855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Заметки 2">
            <a:extLst>
              <a:ext uri="{FF2B5EF4-FFF2-40B4-BE49-F238E27FC236}">
                <a16:creationId xmlns:a16="http://schemas.microsoft.com/office/drawing/2014/main" id="{092FF37D-291C-5DE3-CFD8-F9C0964F91E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/>
          </a:p>
        </p:txBody>
      </p:sp>
      <p:sp>
        <p:nvSpPr>
          <p:cNvPr id="24580" name="Номер слайда 3">
            <a:extLst>
              <a:ext uri="{FF2B5EF4-FFF2-40B4-BE49-F238E27FC236}">
                <a16:creationId xmlns:a16="http://schemas.microsoft.com/office/drawing/2014/main" id="{9BB3005A-F030-7E86-7F32-C8CB17AC68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30D89B3-B7BB-40DC-8655-91520DF55271}" type="slidenum">
              <a:rPr lang="ru-RU" altLang="ru-RU"/>
              <a:pPr/>
              <a:t>8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0F59FA-625A-7A6F-BD84-2B73951287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CBEC8-996E-476A-BB2B-1314261E5C5B}" type="datetimeFigureOut">
              <a:rPr lang="ru-RU"/>
              <a:pPr>
                <a:defRPr/>
              </a:pPr>
              <a:t>18.01.2023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254FAAF-C58F-53E9-01A1-7F1DF131B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644E84-9615-AC7C-FD67-0AD180BB7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66565-0C55-4D23-A1E8-4396B27F585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33598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E1EA0D6-0A6B-C01C-62D3-BB171A381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6AE7D-790D-476A-B9BF-7CD2901B67F8}" type="datetimeFigureOut">
              <a:rPr lang="ru-RU"/>
              <a:pPr>
                <a:defRPr/>
              </a:pPr>
              <a:t>18.01.2023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5FBA959-A54F-6360-C866-2E2109D95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524B23E-CDBC-8F5E-43E9-F31415561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BBEE99-C08C-469B-B51A-C2411678FEC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76675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1DDAA17-3118-9CC4-7F43-024DE0525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3512E-9BFB-40E4-8AD8-026F206111A9}" type="datetimeFigureOut">
              <a:rPr lang="ru-RU"/>
              <a:pPr>
                <a:defRPr/>
              </a:pPr>
              <a:t>18.01.2023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AFE8945-BEFB-2D42-265C-CC90EFAB3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31A7CD0-D6C3-835F-0A79-4C5EAE576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2AC644-8AA5-4524-89DD-5E47B37F364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92725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1507D750-53F8-78F3-6FD0-3015CB79B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BB8D2-84D8-457E-A62D-E715BFB3F82D}" type="datetimeFigureOut">
              <a:rPr lang="ru-RU"/>
              <a:pPr>
                <a:defRPr/>
              </a:pPr>
              <a:t>18.01.2023</a:t>
            </a:fld>
            <a:endParaRPr lang="ru-RU" dirty="0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F9D094FB-2785-8036-23C7-57D39407B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8DB9EA34-2A68-07C8-C68C-BEF3032D4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7F08E1-7BF2-4F9E-AE79-FDD70BCBC4B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50033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14410B30-0BD2-AF99-9748-B58001F3D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C6EA0-A094-448C-85B6-D6D8EE55F3BD}" type="datetimeFigureOut">
              <a:rPr lang="ru-RU"/>
              <a:pPr>
                <a:defRPr/>
              </a:pPr>
              <a:t>18.01.2023</a:t>
            </a:fld>
            <a:endParaRPr lang="ru-RU" dirty="0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1370962C-D367-7FCF-37F4-BC58CB1E0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641B0821-4145-3332-FEC8-C537C9CCF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A53557-5124-4DCF-B55F-BF89D6604A6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65484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15CF9F87-8DC8-0D72-43D2-28F7183CB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3F5CC-852E-46F0-810B-3FE20F01F22F}" type="datetimeFigureOut">
              <a:rPr lang="ru-RU"/>
              <a:pPr>
                <a:defRPr/>
              </a:pPr>
              <a:t>18.01.2023</a:t>
            </a:fld>
            <a:endParaRPr lang="ru-RU" dirty="0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CE379D68-E9C6-E064-E823-A00B895FD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E5365DF3-C2AD-7DDA-18FD-FA568D750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9D7186-86DE-40B7-AC7C-50C25B6451F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98773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D79CB297-9F20-D075-3857-83233D071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6CE14-C9BE-4ADC-8E80-C544CC16304B}" type="datetimeFigureOut">
              <a:rPr lang="ru-RU"/>
              <a:pPr>
                <a:defRPr/>
              </a:pPr>
              <a:t>18.01.2023</a:t>
            </a:fld>
            <a:endParaRPr lang="ru-RU" dirty="0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26EFE03B-18AE-D1D8-91BF-BFD90D93B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A47334EA-F8DF-D2A2-E0FB-5902CC1C5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3BE949-CBA8-4598-BD1E-1F44F054F10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30002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564E2A6C-9305-3FA7-B390-5CAD89C34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AD5A0-2333-4F40-8714-55E64663FA97}" type="datetimeFigureOut">
              <a:rPr lang="ru-RU"/>
              <a:pPr>
                <a:defRPr/>
              </a:pPr>
              <a:t>18.01.2023</a:t>
            </a:fld>
            <a:endParaRPr lang="ru-RU" dirty="0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98FD4447-AE6D-BCD5-0A46-ADC53F9BD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E4569194-65FA-38E7-412D-DD6AFC31F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E800B2-C6C5-478C-AB5B-257B3C461C3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41740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14B6C225-32A0-8935-D517-F441DCE9A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F4EA3-FAB2-4C4F-ACD2-F41840E2506B}" type="datetimeFigureOut">
              <a:rPr lang="ru-RU"/>
              <a:pPr>
                <a:defRPr/>
              </a:pPr>
              <a:t>18.01.2023</a:t>
            </a:fld>
            <a:endParaRPr lang="ru-RU" dirty="0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57364A4A-09EB-14AD-8EB2-D58010260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4A332790-FD5A-F5BE-BCB2-7A9512A93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33C5C7-2685-4D7A-8BEC-FBCF95362F4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8594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7485B44-5A26-177B-EC4F-568621699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EF1857-F85D-49BF-9145-9BC2780A5CB2}" type="datetimeFigureOut">
              <a:rPr lang="ru-RU"/>
              <a:pPr>
                <a:defRPr/>
              </a:pPr>
              <a:t>18.01.2023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A7E5CAF-77B3-2383-47BB-09508C375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DCB995A-0315-3823-C875-A88745652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B98389-7E26-4BCE-BD59-73E7BE5B9CC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04689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A6F4F4-792A-B20D-E1BA-0716AD0C6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75F3B-73BB-43F7-8AE3-5370FF58FD3D}" type="datetimeFigureOut">
              <a:rPr lang="ru-RU"/>
              <a:pPr>
                <a:defRPr/>
              </a:pPr>
              <a:t>18.01.2023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D0530F9-F04E-75D3-845F-2221AAF3D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F39B4DE-AAEB-141B-D7B0-510777F8E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2B9350-DC59-4EB1-9DB6-CCB72763977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98282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AC090"/>
            </a:gs>
            <a:gs pos="50000">
              <a:srgbClr val="C2D1ED"/>
            </a:gs>
            <a:gs pos="100000">
              <a:srgbClr val="E1E8F5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id="{D357D30B-70A7-20FE-EABC-9DED8CF8A40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id="{AFA09C0F-DDF0-5FB2-9834-41B1C72C227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D9434C9-CEDE-89DA-FF02-3162E541ED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1350ACF-53AE-4B59-9AEB-518C18170BD1}" type="datetimeFigureOut">
              <a:rPr lang="ru-RU"/>
              <a:pPr>
                <a:defRPr/>
              </a:pPr>
              <a:t>18.01.2023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A314A5E-4260-CB55-0232-2DB4FFB437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C0EB475-B05E-E34C-95F9-6A17F8DA80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C89BDE09-8053-42C4-84B9-8BBDFD38F10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image" Target="../media/image4.jpeg"/><Relationship Id="rId3" Type="http://schemas.openxmlformats.org/officeDocument/2006/relationships/slide" Target="slide5.xml"/><Relationship Id="rId7" Type="http://schemas.openxmlformats.org/officeDocument/2006/relationships/slide" Target="slide13.xml"/><Relationship Id="rId12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11" Type="http://schemas.openxmlformats.org/officeDocument/2006/relationships/image" Target="../media/image2.jpeg"/><Relationship Id="rId5" Type="http://schemas.openxmlformats.org/officeDocument/2006/relationships/slide" Target="slide9.xml"/><Relationship Id="rId15" Type="http://schemas.openxmlformats.org/officeDocument/2006/relationships/image" Target="../media/image6.png"/><Relationship Id="rId10" Type="http://schemas.openxmlformats.org/officeDocument/2006/relationships/slide" Target="slide19.xml"/><Relationship Id="rId4" Type="http://schemas.openxmlformats.org/officeDocument/2006/relationships/slide" Target="slide7.xml"/><Relationship Id="rId9" Type="http://schemas.openxmlformats.org/officeDocument/2006/relationships/slide" Target="slide17.xml"/><Relationship Id="rId1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108E953-1970-1113-E1BF-03AA0A4C977F}"/>
              </a:ext>
            </a:extLst>
          </p:cNvPr>
          <p:cNvSpPr txBox="1"/>
          <p:nvPr/>
        </p:nvSpPr>
        <p:spPr>
          <a:xfrm>
            <a:off x="714771" y="260648"/>
            <a:ext cx="8429654" cy="1538883"/>
          </a:xfrm>
          <a:prstGeom prst="rect">
            <a:avLst/>
          </a:prstGeom>
          <a:noFill/>
          <a:effectLst>
            <a:softEdge rad="31750"/>
          </a:effectLst>
        </p:spPr>
        <p:txBody>
          <a:bodyPr>
            <a:spAutoFit/>
          </a:bodyPr>
          <a:lstStyle/>
          <a:p>
            <a:pPr algn="ctr" eaLnBrk="1" hangingPunct="1">
              <a:defRPr/>
            </a:pPr>
            <a:endParaRPr lang="ru-RU" b="1" dirty="0">
              <a:latin typeface="Arial" charset="0"/>
            </a:endParaRPr>
          </a:p>
          <a:p>
            <a:pPr algn="ctr" eaLnBrk="1" hangingPunct="1">
              <a:defRPr/>
            </a:pPr>
            <a:endParaRPr lang="ru-RU" b="1" dirty="0">
              <a:latin typeface="Arial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3175">
                <a:solidFill>
                  <a:sysClr val="windowText" lastClr="000000"/>
                </a:solidFill>
              </a:ln>
              <a:solidFill>
                <a:srgbClr val="FF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3175">
                <a:solidFill>
                  <a:sysClr val="windowText" lastClr="000000"/>
                </a:solidFill>
              </a:ln>
              <a:solidFill>
                <a:srgbClr val="FF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  <a:p>
            <a:pPr eaLnBrk="1" hangingPunct="1">
              <a:defRPr/>
            </a:pPr>
            <a:endParaRPr lang="ru-RU" dirty="0">
              <a:latin typeface="Arial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D44B268-4499-1283-BA04-0141EEEF67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308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6EC0BEC-CD0B-F3EA-E844-0ACEA65B2AA6}"/>
              </a:ext>
            </a:extLst>
          </p:cNvPr>
          <p:cNvSpPr/>
          <p:nvPr/>
        </p:nvSpPr>
        <p:spPr>
          <a:xfrm>
            <a:off x="-612775" y="5130800"/>
            <a:ext cx="8956675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600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</a:rPr>
              <a:t>игра-викторина</a:t>
            </a:r>
          </a:p>
          <a:p>
            <a:pPr algn="ctr">
              <a:defRPr/>
            </a:pPr>
            <a:r>
              <a:rPr lang="ru-RU" sz="3600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</a:rPr>
              <a:t>                                 «Знай и люби свой город!»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Группа 6">
            <a:extLst>
              <a:ext uri="{FF2B5EF4-FFF2-40B4-BE49-F238E27FC236}">
                <a16:creationId xmlns:a16="http://schemas.microsoft.com/office/drawing/2014/main" id="{C972683D-FD67-73E3-EFE0-37927FF8D648}"/>
              </a:ext>
            </a:extLst>
          </p:cNvPr>
          <p:cNvGrpSpPr>
            <a:grpSpLocks/>
          </p:cNvGrpSpPr>
          <p:nvPr/>
        </p:nvGrpSpPr>
        <p:grpSpPr bwMode="auto">
          <a:xfrm>
            <a:off x="428625" y="1285875"/>
            <a:ext cx="1785938" cy="1214438"/>
            <a:chOff x="642910" y="500042"/>
            <a:chExt cx="1500198" cy="1214446"/>
          </a:xfrm>
        </p:grpSpPr>
        <p:sp>
          <p:nvSpPr>
            <p:cNvPr id="2" name="Управляющая кнопка: настраиваемая 1">
              <a:hlinkClick r:id="" action="ppaction://noaction" highlightClick="1"/>
              <a:extLst>
                <a:ext uri="{FF2B5EF4-FFF2-40B4-BE49-F238E27FC236}">
                  <a16:creationId xmlns:a16="http://schemas.microsoft.com/office/drawing/2014/main" id="{BCC3BBF0-99F3-3E32-3C84-BC2DBEF397AD}"/>
                </a:ext>
              </a:extLst>
            </p:cNvPr>
            <p:cNvSpPr/>
            <p:nvPr/>
          </p:nvSpPr>
          <p:spPr>
            <a:xfrm>
              <a:off x="642910" y="500042"/>
              <a:ext cx="1500198" cy="1214446"/>
            </a:xfrm>
            <a:prstGeom prst="actionButtonBlank">
              <a:avLst/>
            </a:prstGeom>
            <a:solidFill>
              <a:srgbClr val="FF9933"/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3136" name="TextBox 2">
              <a:extLst>
                <a:ext uri="{FF2B5EF4-FFF2-40B4-BE49-F238E27FC236}">
                  <a16:creationId xmlns:a16="http://schemas.microsoft.com/office/drawing/2014/main" id="{7CC51219-ED77-4A7E-EB2E-5E0C708038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2918" y="714358"/>
              <a:ext cx="1428760" cy="8310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b="1"/>
                <a:t>  </a:t>
              </a:r>
              <a:r>
                <a:rPr lang="ru-RU" altLang="ru-RU" sz="2400" b="1">
                  <a:solidFill>
                    <a:srgbClr val="00B050"/>
                  </a:solidFill>
                </a:rPr>
                <a:t>Загадки</a:t>
              </a:r>
            </a:p>
            <a:p>
              <a:pPr eaLnBrk="1" hangingPunct="1"/>
              <a:r>
                <a:rPr lang="ru-RU" altLang="ru-RU" sz="2400" b="1">
                  <a:solidFill>
                    <a:srgbClr val="00B050"/>
                  </a:solidFill>
                </a:rPr>
                <a:t> в стихах. </a:t>
              </a:r>
            </a:p>
          </p:txBody>
        </p:sp>
      </p:grpSp>
      <p:grpSp>
        <p:nvGrpSpPr>
          <p:cNvPr id="3075" name="Группа 9">
            <a:extLst>
              <a:ext uri="{FF2B5EF4-FFF2-40B4-BE49-F238E27FC236}">
                <a16:creationId xmlns:a16="http://schemas.microsoft.com/office/drawing/2014/main" id="{97D5CCFA-C092-BD60-A617-3914F4538CA4}"/>
              </a:ext>
            </a:extLst>
          </p:cNvPr>
          <p:cNvGrpSpPr>
            <a:grpSpLocks/>
          </p:cNvGrpSpPr>
          <p:nvPr/>
        </p:nvGrpSpPr>
        <p:grpSpPr bwMode="auto">
          <a:xfrm>
            <a:off x="357188" y="3000375"/>
            <a:ext cx="1785937" cy="1214438"/>
            <a:chOff x="642910" y="500042"/>
            <a:chExt cx="1500198" cy="1214446"/>
          </a:xfrm>
        </p:grpSpPr>
        <p:sp>
          <p:nvSpPr>
            <p:cNvPr id="11" name="Управляющая кнопка: настраиваемая 10">
              <a:hlinkClick r:id="" action="ppaction://noaction" highlightClick="1"/>
              <a:extLst>
                <a:ext uri="{FF2B5EF4-FFF2-40B4-BE49-F238E27FC236}">
                  <a16:creationId xmlns:a16="http://schemas.microsoft.com/office/drawing/2014/main" id="{E5AD0241-7820-2F20-4FD3-8ADDA4196064}"/>
                </a:ext>
              </a:extLst>
            </p:cNvPr>
            <p:cNvSpPr/>
            <p:nvPr/>
          </p:nvSpPr>
          <p:spPr>
            <a:xfrm>
              <a:off x="642910" y="500042"/>
              <a:ext cx="1500198" cy="1214446"/>
            </a:xfrm>
            <a:prstGeom prst="actionButtonBlank">
              <a:avLst/>
            </a:prstGeom>
            <a:solidFill>
              <a:schemeClr val="accent2">
                <a:lumMod val="40000"/>
                <a:lumOff val="60000"/>
              </a:schemeClr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3132" name="TextBox 11">
              <a:extLst>
                <a:ext uri="{FF2B5EF4-FFF2-40B4-BE49-F238E27FC236}">
                  <a16:creationId xmlns:a16="http://schemas.microsoft.com/office/drawing/2014/main" id="{655E92FF-54AC-87A8-7A3D-3B6A57EB1D4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2910" y="642919"/>
              <a:ext cx="1428760" cy="10156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altLang="ru-RU" sz="2000" b="1">
                  <a:solidFill>
                    <a:srgbClr val="FF0000"/>
                  </a:solidFill>
                </a:rPr>
                <a:t>Загадки </a:t>
              </a:r>
            </a:p>
            <a:p>
              <a:pPr algn="ctr" eaLnBrk="1" hangingPunct="1"/>
              <a:r>
                <a:rPr lang="ru-RU" altLang="ru-RU" sz="2000" b="1">
                  <a:solidFill>
                    <a:srgbClr val="FF0000"/>
                  </a:solidFill>
                </a:rPr>
                <a:t>в рисунках</a:t>
              </a:r>
            </a:p>
            <a:p>
              <a:pPr algn="ctr" eaLnBrk="1" hangingPunct="1"/>
              <a:r>
                <a:rPr lang="ru-RU" altLang="ru-RU" sz="2000" b="1">
                  <a:solidFill>
                    <a:srgbClr val="FF0000"/>
                  </a:solidFill>
                </a:rPr>
                <a:t>и ребусах. </a:t>
              </a:r>
            </a:p>
          </p:txBody>
        </p:sp>
      </p:grpSp>
      <p:sp>
        <p:nvSpPr>
          <p:cNvPr id="19" name="Управляющая кнопка: настраиваемая 1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DF31E36-3BAD-67EB-37C1-6AFD17DE978F}"/>
              </a:ext>
            </a:extLst>
          </p:cNvPr>
          <p:cNvSpPr/>
          <p:nvPr/>
        </p:nvSpPr>
        <p:spPr bwMode="auto">
          <a:xfrm>
            <a:off x="369354" y="4857750"/>
            <a:ext cx="1785937" cy="1214439"/>
          </a:xfrm>
          <a:prstGeom prst="actionButtonBlank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079" name="TextBox 21">
            <a:extLst>
              <a:ext uri="{FF2B5EF4-FFF2-40B4-BE49-F238E27FC236}">
                <a16:creationId xmlns:a16="http://schemas.microsoft.com/office/drawing/2014/main" id="{B03D2FDD-683C-F97B-E490-13DFC720A0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188" y="4857750"/>
            <a:ext cx="164306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b="1"/>
              <a:t>   </a:t>
            </a:r>
            <a:r>
              <a:rPr lang="ru-RU" altLang="ru-RU" sz="2400" b="1">
                <a:solidFill>
                  <a:srgbClr val="002060"/>
                </a:solidFill>
              </a:rPr>
              <a:t>Веришь</a:t>
            </a:r>
          </a:p>
          <a:p>
            <a:pPr algn="ctr" eaLnBrk="1" hangingPunct="1"/>
            <a:r>
              <a:rPr lang="ru-RU" altLang="ru-RU" sz="2400" b="1">
                <a:solidFill>
                  <a:srgbClr val="002060"/>
                </a:solidFill>
              </a:rPr>
              <a:t>   ли ты? </a:t>
            </a:r>
          </a:p>
          <a:p>
            <a:pPr eaLnBrk="1" hangingPunct="1"/>
            <a:endParaRPr lang="ru-RU" altLang="ru-RU">
              <a:solidFill>
                <a:srgbClr val="002060"/>
              </a:solidFill>
            </a:endParaRPr>
          </a:p>
        </p:txBody>
      </p:sp>
      <p:grpSp>
        <p:nvGrpSpPr>
          <p:cNvPr id="3080" name="Группа 58">
            <a:extLst>
              <a:ext uri="{FF2B5EF4-FFF2-40B4-BE49-F238E27FC236}">
                <a16:creationId xmlns:a16="http://schemas.microsoft.com/office/drawing/2014/main" id="{9853AE6C-33FB-9F3E-4EF0-1E349D6C79D0}"/>
              </a:ext>
            </a:extLst>
          </p:cNvPr>
          <p:cNvGrpSpPr>
            <a:grpSpLocks/>
          </p:cNvGrpSpPr>
          <p:nvPr/>
        </p:nvGrpSpPr>
        <p:grpSpPr bwMode="auto">
          <a:xfrm>
            <a:off x="2714625" y="1285875"/>
            <a:ext cx="1000125" cy="1214438"/>
            <a:chOff x="2428860" y="1285860"/>
            <a:chExt cx="1000132" cy="1214446"/>
          </a:xfrm>
        </p:grpSpPr>
        <p:sp>
          <p:nvSpPr>
            <p:cNvPr id="4" name="Управляющая кнопка: настраиваемая 3">
              <a:hlinkClick r:id="" action="ppaction://noaction" highlightClick="1"/>
              <a:extLst>
                <a:ext uri="{FF2B5EF4-FFF2-40B4-BE49-F238E27FC236}">
                  <a16:creationId xmlns:a16="http://schemas.microsoft.com/office/drawing/2014/main" id="{51A55D66-B718-021E-66B0-37FC22770262}"/>
                </a:ext>
              </a:extLst>
            </p:cNvPr>
            <p:cNvSpPr/>
            <p:nvPr/>
          </p:nvSpPr>
          <p:spPr>
            <a:xfrm>
              <a:off x="2428860" y="1285860"/>
              <a:ext cx="1000132" cy="1214446"/>
            </a:xfrm>
            <a:prstGeom prst="actionButtonBlank">
              <a:avLst/>
            </a:prstGeom>
            <a:solidFill>
              <a:srgbClr val="FF9933"/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29" name="Прямоугольник 28">
              <a:hlinkClick r:id="rId2" action="ppaction://hlinksldjump"/>
              <a:extLst>
                <a:ext uri="{FF2B5EF4-FFF2-40B4-BE49-F238E27FC236}">
                  <a16:creationId xmlns:a16="http://schemas.microsoft.com/office/drawing/2014/main" id="{A6DFC9FD-B683-F256-35ED-0BC46B45EFAC}"/>
                </a:ext>
              </a:extLst>
            </p:cNvPr>
            <p:cNvSpPr/>
            <p:nvPr/>
          </p:nvSpPr>
          <p:spPr>
            <a:xfrm>
              <a:off x="2571736" y="1428736"/>
              <a:ext cx="569388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hangingPunct="1">
                <a:defRPr/>
              </a:pPr>
              <a:r>
                <a:rPr lang="ru-RU" sz="5400" b="1" dirty="0">
                  <a:ln w="1905"/>
                  <a:solidFill>
                    <a:srgbClr val="00B05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Arial" charset="0"/>
                </a:rPr>
                <a:t>1</a:t>
              </a:r>
            </a:p>
          </p:txBody>
        </p:sp>
      </p:grpSp>
      <p:grpSp>
        <p:nvGrpSpPr>
          <p:cNvPr id="3081" name="Группа 44">
            <a:extLst>
              <a:ext uri="{FF2B5EF4-FFF2-40B4-BE49-F238E27FC236}">
                <a16:creationId xmlns:a16="http://schemas.microsoft.com/office/drawing/2014/main" id="{7163A634-10E0-8AB1-6A46-F1BAD5EDB071}"/>
              </a:ext>
            </a:extLst>
          </p:cNvPr>
          <p:cNvGrpSpPr>
            <a:grpSpLocks/>
          </p:cNvGrpSpPr>
          <p:nvPr/>
        </p:nvGrpSpPr>
        <p:grpSpPr bwMode="auto">
          <a:xfrm>
            <a:off x="4000500" y="1285875"/>
            <a:ext cx="1000125" cy="1214438"/>
            <a:chOff x="3571868" y="1285860"/>
            <a:chExt cx="1000132" cy="1214446"/>
          </a:xfrm>
        </p:grpSpPr>
        <p:sp>
          <p:nvSpPr>
            <p:cNvPr id="5" name="Управляющая кнопка: настраиваемая 4">
              <a:hlinkClick r:id="rId3" action="ppaction://hlinksldjump" highlightClick="1"/>
              <a:extLst>
                <a:ext uri="{FF2B5EF4-FFF2-40B4-BE49-F238E27FC236}">
                  <a16:creationId xmlns:a16="http://schemas.microsoft.com/office/drawing/2014/main" id="{5DB6E50F-37F7-D918-CB71-A7352989AE48}"/>
                </a:ext>
              </a:extLst>
            </p:cNvPr>
            <p:cNvSpPr/>
            <p:nvPr/>
          </p:nvSpPr>
          <p:spPr>
            <a:xfrm>
              <a:off x="3571868" y="1285860"/>
              <a:ext cx="1000132" cy="1214446"/>
            </a:xfrm>
            <a:prstGeom prst="actionButtonBlank">
              <a:avLst/>
            </a:prstGeom>
            <a:solidFill>
              <a:srgbClr val="FF9933"/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32" name="Прямоугольник 31">
              <a:hlinkClick r:id="rId3" action="ppaction://hlinksldjump"/>
              <a:extLst>
                <a:ext uri="{FF2B5EF4-FFF2-40B4-BE49-F238E27FC236}">
                  <a16:creationId xmlns:a16="http://schemas.microsoft.com/office/drawing/2014/main" id="{8841764A-87D3-67F1-B4E7-06872B4EE9B8}"/>
                </a:ext>
              </a:extLst>
            </p:cNvPr>
            <p:cNvSpPr/>
            <p:nvPr/>
          </p:nvSpPr>
          <p:spPr>
            <a:xfrm>
              <a:off x="3786182" y="1428736"/>
              <a:ext cx="569388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hangingPunct="1">
                <a:defRPr/>
              </a:pPr>
              <a:r>
                <a:rPr lang="ru-RU" sz="5400" b="1" dirty="0">
                  <a:ln w="1905"/>
                  <a:solidFill>
                    <a:srgbClr val="00B05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Arial" charset="0"/>
                </a:rPr>
                <a:t>2</a:t>
              </a:r>
            </a:p>
          </p:txBody>
        </p:sp>
      </p:grpSp>
      <p:grpSp>
        <p:nvGrpSpPr>
          <p:cNvPr id="3082" name="Группа 48">
            <a:extLst>
              <a:ext uri="{FF2B5EF4-FFF2-40B4-BE49-F238E27FC236}">
                <a16:creationId xmlns:a16="http://schemas.microsoft.com/office/drawing/2014/main" id="{0A96E6BA-FE86-11CC-B743-19F4125382AF}"/>
              </a:ext>
            </a:extLst>
          </p:cNvPr>
          <p:cNvGrpSpPr>
            <a:grpSpLocks/>
          </p:cNvGrpSpPr>
          <p:nvPr/>
        </p:nvGrpSpPr>
        <p:grpSpPr bwMode="auto">
          <a:xfrm>
            <a:off x="5357813" y="1285875"/>
            <a:ext cx="1000125" cy="1214438"/>
            <a:chOff x="4786314" y="1285860"/>
            <a:chExt cx="1000132" cy="1214446"/>
          </a:xfrm>
        </p:grpSpPr>
        <p:sp>
          <p:nvSpPr>
            <p:cNvPr id="8" name="Управляющая кнопка: настраиваемая 7">
              <a:hlinkClick r:id="rId4" action="ppaction://hlinksldjump" highlightClick="1"/>
              <a:extLst>
                <a:ext uri="{FF2B5EF4-FFF2-40B4-BE49-F238E27FC236}">
                  <a16:creationId xmlns:a16="http://schemas.microsoft.com/office/drawing/2014/main" id="{F3903FBC-0237-47ED-57A0-FDED2EB3BCB1}"/>
                </a:ext>
              </a:extLst>
            </p:cNvPr>
            <p:cNvSpPr/>
            <p:nvPr/>
          </p:nvSpPr>
          <p:spPr>
            <a:xfrm>
              <a:off x="4786314" y="1285860"/>
              <a:ext cx="1000132" cy="1214446"/>
            </a:xfrm>
            <a:prstGeom prst="actionButtonBlank">
              <a:avLst/>
            </a:prstGeom>
            <a:solidFill>
              <a:srgbClr val="FF9933"/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67" name="Прямоугольник 66">
              <a:hlinkClick r:id="rId4" action="ppaction://hlinksldjump"/>
              <a:extLst>
                <a:ext uri="{FF2B5EF4-FFF2-40B4-BE49-F238E27FC236}">
                  <a16:creationId xmlns:a16="http://schemas.microsoft.com/office/drawing/2014/main" id="{4B513DEA-F355-603C-49B3-049E1D45B06A}"/>
                </a:ext>
              </a:extLst>
            </p:cNvPr>
            <p:cNvSpPr/>
            <p:nvPr/>
          </p:nvSpPr>
          <p:spPr>
            <a:xfrm>
              <a:off x="5000628" y="1428736"/>
              <a:ext cx="569387" cy="92333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ru-RU" sz="5400" b="1" dirty="0">
                  <a:ln w="1905"/>
                  <a:solidFill>
                    <a:srgbClr val="00B05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Arial" charset="0"/>
                </a:rPr>
                <a:t>3</a:t>
              </a:r>
            </a:p>
          </p:txBody>
        </p:sp>
      </p:grpSp>
      <p:grpSp>
        <p:nvGrpSpPr>
          <p:cNvPr id="3083" name="Группа 47">
            <a:extLst>
              <a:ext uri="{FF2B5EF4-FFF2-40B4-BE49-F238E27FC236}">
                <a16:creationId xmlns:a16="http://schemas.microsoft.com/office/drawing/2014/main" id="{0F29FA2C-1BC7-3C63-B69D-B6CE50771B6B}"/>
              </a:ext>
            </a:extLst>
          </p:cNvPr>
          <p:cNvGrpSpPr>
            <a:grpSpLocks/>
          </p:cNvGrpSpPr>
          <p:nvPr/>
        </p:nvGrpSpPr>
        <p:grpSpPr bwMode="auto">
          <a:xfrm>
            <a:off x="6643688" y="1285875"/>
            <a:ext cx="1000125" cy="1214438"/>
            <a:chOff x="6643702" y="1285860"/>
            <a:chExt cx="1000132" cy="1214446"/>
          </a:xfrm>
        </p:grpSpPr>
        <p:sp>
          <p:nvSpPr>
            <p:cNvPr id="68" name="Управляющая кнопка: настраиваемая 67">
              <a:hlinkClick r:id="rId5" action="ppaction://hlinksldjump" highlightClick="1"/>
              <a:extLst>
                <a:ext uri="{FF2B5EF4-FFF2-40B4-BE49-F238E27FC236}">
                  <a16:creationId xmlns:a16="http://schemas.microsoft.com/office/drawing/2014/main" id="{A8167A32-E207-2256-80D6-CA0C9F795616}"/>
                </a:ext>
              </a:extLst>
            </p:cNvPr>
            <p:cNvSpPr/>
            <p:nvPr/>
          </p:nvSpPr>
          <p:spPr>
            <a:xfrm>
              <a:off x="6643702" y="1285860"/>
              <a:ext cx="1000132" cy="1214446"/>
            </a:xfrm>
            <a:prstGeom prst="actionButtonBlank">
              <a:avLst/>
            </a:prstGeom>
            <a:solidFill>
              <a:srgbClr val="FF9933"/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69" name="Прямоугольник 68">
              <a:hlinkClick r:id="rId5" action="ppaction://hlinksldjump"/>
              <a:extLst>
                <a:ext uri="{FF2B5EF4-FFF2-40B4-BE49-F238E27FC236}">
                  <a16:creationId xmlns:a16="http://schemas.microsoft.com/office/drawing/2014/main" id="{1210C0D4-896B-4E33-7EC7-7ACF3A970B64}"/>
                </a:ext>
              </a:extLst>
            </p:cNvPr>
            <p:cNvSpPr/>
            <p:nvPr/>
          </p:nvSpPr>
          <p:spPr>
            <a:xfrm>
              <a:off x="6858016" y="1428736"/>
              <a:ext cx="569387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hangingPunct="1">
                <a:defRPr/>
              </a:pPr>
              <a:r>
                <a:rPr lang="ru-RU" sz="5400" b="1" dirty="0">
                  <a:ln w="1905"/>
                  <a:solidFill>
                    <a:srgbClr val="00B05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Arial" charset="0"/>
                </a:rPr>
                <a:t>4</a:t>
              </a:r>
            </a:p>
          </p:txBody>
        </p:sp>
      </p:grpSp>
      <p:grpSp>
        <p:nvGrpSpPr>
          <p:cNvPr id="3084" name="Группа 52">
            <a:extLst>
              <a:ext uri="{FF2B5EF4-FFF2-40B4-BE49-F238E27FC236}">
                <a16:creationId xmlns:a16="http://schemas.microsoft.com/office/drawing/2014/main" id="{5AB42116-E1C5-537D-370C-90D48570D486}"/>
              </a:ext>
            </a:extLst>
          </p:cNvPr>
          <p:cNvGrpSpPr>
            <a:grpSpLocks/>
          </p:cNvGrpSpPr>
          <p:nvPr/>
        </p:nvGrpSpPr>
        <p:grpSpPr bwMode="auto">
          <a:xfrm>
            <a:off x="2714625" y="3000375"/>
            <a:ext cx="1000125" cy="1214438"/>
            <a:chOff x="2428860" y="3000372"/>
            <a:chExt cx="1000132" cy="1214446"/>
          </a:xfrm>
        </p:grpSpPr>
        <p:sp>
          <p:nvSpPr>
            <p:cNvPr id="13" name="Управляющая кнопка: настраиваемая 12">
              <a:hlinkClick r:id="rId6" action="ppaction://hlinksldjump" highlightClick="1"/>
              <a:extLst>
                <a:ext uri="{FF2B5EF4-FFF2-40B4-BE49-F238E27FC236}">
                  <a16:creationId xmlns:a16="http://schemas.microsoft.com/office/drawing/2014/main" id="{A8A0E24F-F2FB-E386-7DE3-5950CB1A4E77}"/>
                </a:ext>
              </a:extLst>
            </p:cNvPr>
            <p:cNvSpPr/>
            <p:nvPr/>
          </p:nvSpPr>
          <p:spPr>
            <a:xfrm>
              <a:off x="2428860" y="3000372"/>
              <a:ext cx="1000132" cy="1214446"/>
            </a:xfrm>
            <a:prstGeom prst="actionButtonBlank">
              <a:avLst/>
            </a:prstGeom>
            <a:solidFill>
              <a:schemeClr val="accent2">
                <a:lumMod val="40000"/>
                <a:lumOff val="60000"/>
              </a:schemeClr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71" name="Прямоугольник 70">
              <a:hlinkClick r:id="rId6" action="ppaction://hlinksldjump"/>
              <a:extLst>
                <a:ext uri="{FF2B5EF4-FFF2-40B4-BE49-F238E27FC236}">
                  <a16:creationId xmlns:a16="http://schemas.microsoft.com/office/drawing/2014/main" id="{58C72C24-A94F-1E66-D56F-2E371B6CDEEA}"/>
                </a:ext>
              </a:extLst>
            </p:cNvPr>
            <p:cNvSpPr/>
            <p:nvPr/>
          </p:nvSpPr>
          <p:spPr>
            <a:xfrm>
              <a:off x="2571736" y="3143248"/>
              <a:ext cx="569387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hangingPunct="1">
                <a:defRPr/>
              </a:pPr>
              <a:r>
                <a:rPr lang="ru-RU" sz="5400" b="1" dirty="0">
                  <a:ln w="1905"/>
                  <a:solidFill>
                    <a:srgbClr val="C00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Arial" charset="0"/>
                </a:rPr>
                <a:t>1</a:t>
              </a:r>
            </a:p>
          </p:txBody>
        </p:sp>
      </p:grpSp>
      <p:grpSp>
        <p:nvGrpSpPr>
          <p:cNvPr id="3085" name="Группа 51">
            <a:extLst>
              <a:ext uri="{FF2B5EF4-FFF2-40B4-BE49-F238E27FC236}">
                <a16:creationId xmlns:a16="http://schemas.microsoft.com/office/drawing/2014/main" id="{702468CE-56B7-FAB0-573C-0F7BDB935818}"/>
              </a:ext>
            </a:extLst>
          </p:cNvPr>
          <p:cNvGrpSpPr>
            <a:grpSpLocks/>
          </p:cNvGrpSpPr>
          <p:nvPr/>
        </p:nvGrpSpPr>
        <p:grpSpPr bwMode="auto">
          <a:xfrm>
            <a:off x="4071938" y="3000375"/>
            <a:ext cx="1000125" cy="1214438"/>
            <a:chOff x="3571868" y="3000372"/>
            <a:chExt cx="1000132" cy="1214446"/>
          </a:xfrm>
        </p:grpSpPr>
        <p:sp>
          <p:nvSpPr>
            <p:cNvPr id="14" name="Управляющая кнопка: настраиваемая 13">
              <a:hlinkClick r:id="rId7" action="ppaction://hlinksldjump" highlightClick="1"/>
              <a:extLst>
                <a:ext uri="{FF2B5EF4-FFF2-40B4-BE49-F238E27FC236}">
                  <a16:creationId xmlns:a16="http://schemas.microsoft.com/office/drawing/2014/main" id="{B84EEDA5-1033-6EFA-38AB-6ADA29355A4C}"/>
                </a:ext>
              </a:extLst>
            </p:cNvPr>
            <p:cNvSpPr/>
            <p:nvPr/>
          </p:nvSpPr>
          <p:spPr>
            <a:xfrm>
              <a:off x="3571868" y="3000372"/>
              <a:ext cx="1000132" cy="1214446"/>
            </a:xfrm>
            <a:prstGeom prst="actionButtonBlank">
              <a:avLst/>
            </a:prstGeom>
            <a:solidFill>
              <a:schemeClr val="accent2">
                <a:lumMod val="40000"/>
                <a:lumOff val="60000"/>
              </a:schemeClr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72" name="Прямоугольник 71">
              <a:hlinkClick r:id="rId7" action="ppaction://hlinksldjump"/>
              <a:extLst>
                <a:ext uri="{FF2B5EF4-FFF2-40B4-BE49-F238E27FC236}">
                  <a16:creationId xmlns:a16="http://schemas.microsoft.com/office/drawing/2014/main" id="{F9A19747-BC1B-5460-FDEC-2F1113554188}"/>
                </a:ext>
              </a:extLst>
            </p:cNvPr>
            <p:cNvSpPr/>
            <p:nvPr/>
          </p:nvSpPr>
          <p:spPr>
            <a:xfrm>
              <a:off x="3786182" y="3143248"/>
              <a:ext cx="569387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hangingPunct="1">
                <a:defRPr/>
              </a:pPr>
              <a:r>
                <a:rPr lang="ru-RU" sz="5400" b="1" dirty="0">
                  <a:ln w="1905"/>
                  <a:solidFill>
                    <a:srgbClr val="C00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Arial" charset="0"/>
                </a:rPr>
                <a:t>2</a:t>
              </a:r>
            </a:p>
          </p:txBody>
        </p:sp>
      </p:grpSp>
      <p:grpSp>
        <p:nvGrpSpPr>
          <p:cNvPr id="3086" name="Группа 50">
            <a:extLst>
              <a:ext uri="{FF2B5EF4-FFF2-40B4-BE49-F238E27FC236}">
                <a16:creationId xmlns:a16="http://schemas.microsoft.com/office/drawing/2014/main" id="{398E539C-54A2-95F1-73E7-24C27E21C9DA}"/>
              </a:ext>
            </a:extLst>
          </p:cNvPr>
          <p:cNvGrpSpPr>
            <a:grpSpLocks/>
          </p:cNvGrpSpPr>
          <p:nvPr/>
        </p:nvGrpSpPr>
        <p:grpSpPr bwMode="auto">
          <a:xfrm>
            <a:off x="5429250" y="3000375"/>
            <a:ext cx="1000125" cy="1214438"/>
            <a:chOff x="4786314" y="3000372"/>
            <a:chExt cx="1000132" cy="1214446"/>
          </a:xfrm>
        </p:grpSpPr>
        <p:sp>
          <p:nvSpPr>
            <p:cNvPr id="16" name="Управляющая кнопка: настраиваемая 15">
              <a:hlinkClick r:id="rId8" action="ppaction://hlinksldjump" highlightClick="1"/>
              <a:extLst>
                <a:ext uri="{FF2B5EF4-FFF2-40B4-BE49-F238E27FC236}">
                  <a16:creationId xmlns:a16="http://schemas.microsoft.com/office/drawing/2014/main" id="{C37CF0C2-4D59-ED93-7537-31DB697E70D5}"/>
                </a:ext>
              </a:extLst>
            </p:cNvPr>
            <p:cNvSpPr/>
            <p:nvPr/>
          </p:nvSpPr>
          <p:spPr>
            <a:xfrm>
              <a:off x="4786314" y="3000372"/>
              <a:ext cx="1000132" cy="1214446"/>
            </a:xfrm>
            <a:prstGeom prst="actionButtonBlank">
              <a:avLst/>
            </a:prstGeom>
            <a:solidFill>
              <a:schemeClr val="accent2">
                <a:lumMod val="40000"/>
                <a:lumOff val="60000"/>
              </a:schemeClr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 dirty="0"/>
            </a:p>
          </p:txBody>
        </p:sp>
        <p:sp>
          <p:nvSpPr>
            <p:cNvPr id="73" name="Прямоугольник 72">
              <a:hlinkClick r:id="rId8" action="ppaction://hlinksldjump"/>
              <a:extLst>
                <a:ext uri="{FF2B5EF4-FFF2-40B4-BE49-F238E27FC236}">
                  <a16:creationId xmlns:a16="http://schemas.microsoft.com/office/drawing/2014/main" id="{A43DBE60-0E70-8BB6-50C0-45F74A17C307}"/>
                </a:ext>
              </a:extLst>
            </p:cNvPr>
            <p:cNvSpPr/>
            <p:nvPr/>
          </p:nvSpPr>
          <p:spPr>
            <a:xfrm>
              <a:off x="5000628" y="3143248"/>
              <a:ext cx="569387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hangingPunct="1">
                <a:defRPr/>
              </a:pPr>
              <a:r>
                <a:rPr lang="ru-RU" sz="5400" b="1" dirty="0">
                  <a:ln w="1905"/>
                  <a:solidFill>
                    <a:srgbClr val="C00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Arial" charset="0"/>
                </a:rPr>
                <a:t>3</a:t>
              </a:r>
            </a:p>
          </p:txBody>
        </p:sp>
      </p:grpSp>
      <p:grpSp>
        <p:nvGrpSpPr>
          <p:cNvPr id="3087" name="Группа 49">
            <a:extLst>
              <a:ext uri="{FF2B5EF4-FFF2-40B4-BE49-F238E27FC236}">
                <a16:creationId xmlns:a16="http://schemas.microsoft.com/office/drawing/2014/main" id="{53B3C3E3-3215-2599-6875-1E8A19CAFD49}"/>
              </a:ext>
            </a:extLst>
          </p:cNvPr>
          <p:cNvGrpSpPr>
            <a:grpSpLocks/>
          </p:cNvGrpSpPr>
          <p:nvPr/>
        </p:nvGrpSpPr>
        <p:grpSpPr bwMode="auto">
          <a:xfrm>
            <a:off x="6715125" y="3000375"/>
            <a:ext cx="1000125" cy="1214438"/>
            <a:chOff x="6643702" y="2928934"/>
            <a:chExt cx="1000132" cy="1214446"/>
          </a:xfrm>
        </p:grpSpPr>
        <p:sp>
          <p:nvSpPr>
            <p:cNvPr id="15" name="Управляющая кнопка: настраиваемая 14">
              <a:hlinkClick r:id="rId9" action="ppaction://hlinksldjump" highlightClick="1"/>
              <a:extLst>
                <a:ext uri="{FF2B5EF4-FFF2-40B4-BE49-F238E27FC236}">
                  <a16:creationId xmlns:a16="http://schemas.microsoft.com/office/drawing/2014/main" id="{F714FDCC-22F0-ACC9-9256-8491E8D90C5F}"/>
                </a:ext>
              </a:extLst>
            </p:cNvPr>
            <p:cNvSpPr/>
            <p:nvPr/>
          </p:nvSpPr>
          <p:spPr>
            <a:xfrm>
              <a:off x="6643702" y="2928934"/>
              <a:ext cx="1000132" cy="1214446"/>
            </a:xfrm>
            <a:prstGeom prst="actionButtonBlank">
              <a:avLst/>
            </a:prstGeom>
            <a:solidFill>
              <a:schemeClr val="accent2">
                <a:lumMod val="40000"/>
                <a:lumOff val="60000"/>
              </a:schemeClr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sp>
          <p:nvSpPr>
            <p:cNvPr id="74" name="Прямоугольник 73">
              <a:hlinkClick r:id="rId9" action="ppaction://hlinksldjump"/>
              <a:extLst>
                <a:ext uri="{FF2B5EF4-FFF2-40B4-BE49-F238E27FC236}">
                  <a16:creationId xmlns:a16="http://schemas.microsoft.com/office/drawing/2014/main" id="{01C16E47-FBDB-41B0-9A5E-E3C8667511E6}"/>
                </a:ext>
              </a:extLst>
            </p:cNvPr>
            <p:cNvSpPr/>
            <p:nvPr/>
          </p:nvSpPr>
          <p:spPr>
            <a:xfrm>
              <a:off x="6858018" y="3071810"/>
              <a:ext cx="569387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hangingPunct="1">
                <a:defRPr/>
              </a:pPr>
              <a:r>
                <a:rPr lang="ru-RU" sz="5400" b="1" dirty="0">
                  <a:ln w="1905"/>
                  <a:solidFill>
                    <a:srgbClr val="C00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latin typeface="Arial" charset="0"/>
                </a:rPr>
                <a:t>4</a:t>
              </a:r>
            </a:p>
          </p:txBody>
        </p:sp>
      </p:grpSp>
      <p:grpSp>
        <p:nvGrpSpPr>
          <p:cNvPr id="3088" name="Группа 76">
            <a:extLst>
              <a:ext uri="{FF2B5EF4-FFF2-40B4-BE49-F238E27FC236}">
                <a16:creationId xmlns:a16="http://schemas.microsoft.com/office/drawing/2014/main" id="{3CF4DC6D-564B-8C1F-3EF0-C8FA182A3ADA}"/>
              </a:ext>
            </a:extLst>
          </p:cNvPr>
          <p:cNvGrpSpPr>
            <a:grpSpLocks/>
          </p:cNvGrpSpPr>
          <p:nvPr/>
        </p:nvGrpSpPr>
        <p:grpSpPr bwMode="auto">
          <a:xfrm>
            <a:off x="2714625" y="4722813"/>
            <a:ext cx="1000125" cy="1214437"/>
            <a:chOff x="2428860" y="4714884"/>
            <a:chExt cx="1000132" cy="1214446"/>
          </a:xfrm>
        </p:grpSpPr>
        <p:sp>
          <p:nvSpPr>
            <p:cNvPr id="21" name="Управляющая кнопка: настраиваемая 20">
              <a:hlinkClick r:id="rId10" action="ppaction://hlinksldjump" highlightClick="1"/>
              <a:extLst>
                <a:ext uri="{FF2B5EF4-FFF2-40B4-BE49-F238E27FC236}">
                  <a16:creationId xmlns:a16="http://schemas.microsoft.com/office/drawing/2014/main" id="{3E0422B5-E2F8-8185-7F1F-1A3EEC7BE5F9}"/>
                </a:ext>
              </a:extLst>
            </p:cNvPr>
            <p:cNvSpPr/>
            <p:nvPr/>
          </p:nvSpPr>
          <p:spPr>
            <a:xfrm>
              <a:off x="2428860" y="4714884"/>
              <a:ext cx="1000132" cy="1214446"/>
            </a:xfrm>
            <a:prstGeom prst="actionButtonBlank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pic>
          <p:nvPicPr>
            <p:cNvPr id="3096" name="Рисунок 75" descr="300px-0_42f2e_b9679c2a_XL.jpg">
              <a:hlinkClick r:id="rId10" action="ppaction://hlinksldjump"/>
              <a:extLst>
                <a:ext uri="{FF2B5EF4-FFF2-40B4-BE49-F238E27FC236}">
                  <a16:creationId xmlns:a16="http://schemas.microsoft.com/office/drawing/2014/main" id="{3EBBB1D0-B835-960F-E9A5-6A2C42A708F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750" t="2187" r="5000" b="13437"/>
            <a:stretch>
              <a:fillRect/>
            </a:stretch>
          </p:blipFill>
          <p:spPr bwMode="auto">
            <a:xfrm>
              <a:off x="2500298" y="4857760"/>
              <a:ext cx="785818" cy="868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089" name="Рисунок 2">
            <a:extLst>
              <a:ext uri="{FF2B5EF4-FFF2-40B4-BE49-F238E27FC236}">
                <a16:creationId xmlns:a16="http://schemas.microsoft.com/office/drawing/2014/main" id="{974B6B11-BD40-78B2-0BED-AFFF99DFE97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5" y="4857750"/>
            <a:ext cx="993775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43" name="Picture 71" descr="https://www.finnougoria.ru/upload/iblock/678/_kinoteatr_im._gorkogo_centr_dosuga_i_kino.jpg">
            <a:extLst>
              <a:ext uri="{FF2B5EF4-FFF2-40B4-BE49-F238E27FC236}">
                <a16:creationId xmlns:a16="http://schemas.microsoft.com/office/drawing/2014/main" id="{9D44C7D8-3E2D-4749-04F8-1042883CD2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812088" y="260350"/>
            <a:ext cx="102076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78DE295-ED88-36B9-8081-1F877B2B834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61938" y="195263"/>
            <a:ext cx="1020762" cy="620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92" name="Picture 73" descr="https://cdn.hashnode.com/res/hashnode/image/upload/v1662838526567/Wy8lnaNRe.gif?w=1200&amp;auto=format,compress&amp;gif-q=60&amp;format=webm&amp;fm=png">
            <a:extLst>
              <a:ext uri="{FF2B5EF4-FFF2-40B4-BE49-F238E27FC236}">
                <a16:creationId xmlns:a16="http://schemas.microsoft.com/office/drawing/2014/main" id="{88F2AEBD-CF27-BB65-4291-EA781A38E7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7288" y="4365625"/>
            <a:ext cx="2022475" cy="231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6ED8E6-81E9-731C-77A3-97692DFB8847}"/>
              </a:ext>
            </a:extLst>
          </p:cNvPr>
          <p:cNvSpPr txBox="1"/>
          <p:nvPr/>
        </p:nvSpPr>
        <p:spPr>
          <a:xfrm>
            <a:off x="357188" y="714375"/>
            <a:ext cx="8501062" cy="30464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solidFill>
                  <a:srgbClr val="0070C0"/>
                </a:solidFill>
              </a:rPr>
              <a:t>Железные избушки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solidFill>
                  <a:srgbClr val="0070C0"/>
                </a:solidFill>
              </a:rPr>
              <a:t>Прицеплены друг к дружке.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solidFill>
                  <a:srgbClr val="0070C0"/>
                </a:solidFill>
              </a:rPr>
              <a:t>Одна из них с трубой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solidFill>
                  <a:srgbClr val="0070C0"/>
                </a:solidFill>
              </a:rPr>
              <a:t>Ведет всех за собой?</a:t>
            </a:r>
          </a:p>
        </p:txBody>
      </p:sp>
      <p:grpSp>
        <p:nvGrpSpPr>
          <p:cNvPr id="4099" name="Группа 7">
            <a:extLst>
              <a:ext uri="{FF2B5EF4-FFF2-40B4-BE49-F238E27FC236}">
                <a16:creationId xmlns:a16="http://schemas.microsoft.com/office/drawing/2014/main" id="{A26DD834-87E2-BA7B-8927-FF037A83A57B}"/>
              </a:ext>
            </a:extLst>
          </p:cNvPr>
          <p:cNvGrpSpPr>
            <a:grpSpLocks/>
          </p:cNvGrpSpPr>
          <p:nvPr/>
        </p:nvGrpSpPr>
        <p:grpSpPr bwMode="auto">
          <a:xfrm>
            <a:off x="7215188" y="5500688"/>
            <a:ext cx="857250" cy="571500"/>
            <a:chOff x="2786050" y="4214818"/>
            <a:chExt cx="3429024" cy="1785950"/>
          </a:xfrm>
        </p:grpSpPr>
        <p:sp>
          <p:nvSpPr>
            <p:cNvPr id="6" name="Управляющая кнопка: настраиваемая 5">
              <a:hlinkClick r:id="" action="ppaction://hlinkshowjump?jump=nextslide" highlightClick="1"/>
              <a:extLst>
                <a:ext uri="{FF2B5EF4-FFF2-40B4-BE49-F238E27FC236}">
                  <a16:creationId xmlns:a16="http://schemas.microsoft.com/office/drawing/2014/main" id="{A705DF73-DAE0-827B-E82B-B72F9D6A8A58}"/>
                </a:ext>
              </a:extLst>
            </p:cNvPr>
            <p:cNvSpPr/>
            <p:nvPr/>
          </p:nvSpPr>
          <p:spPr>
            <a:xfrm>
              <a:off x="2786050" y="4214818"/>
              <a:ext cx="3429024" cy="1785950"/>
            </a:xfrm>
            <a:prstGeom prst="actionButtonBlank">
              <a:avLst/>
            </a:prstGeom>
            <a:solidFill>
              <a:schemeClr val="accent6">
                <a:lumMod val="60000"/>
                <a:lumOff val="40000"/>
              </a:schemeClr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pic>
          <p:nvPicPr>
            <p:cNvPr id="4103" name="Рисунок 4" descr="writingonbook.gif">
              <a:extLst>
                <a:ext uri="{FF2B5EF4-FFF2-40B4-BE49-F238E27FC236}">
                  <a16:creationId xmlns:a16="http://schemas.microsoft.com/office/drawing/2014/main" id="{3E438AE7-4E0D-4C29-096D-29446304CF0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4079" y="4496810"/>
              <a:ext cx="1428760" cy="1339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4" name="TextBox 6">
              <a:extLst>
                <a:ext uri="{FF2B5EF4-FFF2-40B4-BE49-F238E27FC236}">
                  <a16:creationId xmlns:a16="http://schemas.microsoft.com/office/drawing/2014/main" id="{FD7925BB-36CA-84E2-863C-07CF7D11A9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41652" y="4572008"/>
              <a:ext cx="2857520" cy="5754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ru-RU" sz="1050" b="1" dirty="0">
                  <a:latin typeface="Arial" charset="0"/>
                </a:rPr>
                <a:t>Верный ответ.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назад 3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C4623E68-FBFB-749B-CAA5-47F173B80647}"/>
              </a:ext>
            </a:extLst>
          </p:cNvPr>
          <p:cNvSpPr/>
          <p:nvPr/>
        </p:nvSpPr>
        <p:spPr>
          <a:xfrm>
            <a:off x="7929586" y="6072206"/>
            <a:ext cx="500066" cy="428628"/>
          </a:xfrm>
          <a:prstGeom prst="actionButtonBackPrevious">
            <a:avLst/>
          </a:prstGeom>
          <a:solidFill>
            <a:schemeClr val="accent6">
              <a:lumMod val="60000"/>
              <a:lumOff val="40000"/>
            </a:schemeClr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AA641F4-6C32-9B83-9108-ACF2825ED5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4572000"/>
            <a:ext cx="8072438" cy="17541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dirty="0">
                <a:solidFill>
                  <a:srgbClr val="002060"/>
                </a:solidFill>
                <a:latin typeface="+mj-lt"/>
              </a:rPr>
              <a:t>Паровоз серии ЛВ установлен около Печорского локомотивного депо. Он является вторым символом города (первый река, порт) потому что Печора создавалась  как город Речников и Железнодорожников. 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dirty="0">
                <a:solidFill>
                  <a:srgbClr val="002060"/>
                </a:solidFill>
                <a:latin typeface="+mj-lt"/>
              </a:rPr>
              <a:t>	В декабре 1940 года на станцию Кожва из Котласа прибыл первый поезд, а с 1943 года ведет свою историю локомотивное депо Печоры. Памятник является символом города. Установлен 2000 году.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F855275-A75C-FA1A-DA53-7D908E02A1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188640"/>
            <a:ext cx="8352928" cy="4383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7" name="Рисунок 1">
            <a:extLst>
              <a:ext uri="{FF2B5EF4-FFF2-40B4-BE49-F238E27FC236}">
                <a16:creationId xmlns:a16="http://schemas.microsoft.com/office/drawing/2014/main" id="{0FCA9200-C97E-DFE9-1397-592782A030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3571875"/>
            <a:ext cx="3071812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01F3935-B374-2A71-B207-64D99005A39C}"/>
              </a:ext>
            </a:extLst>
          </p:cNvPr>
          <p:cNvSpPr txBox="1"/>
          <p:nvPr/>
        </p:nvSpPr>
        <p:spPr>
          <a:xfrm>
            <a:off x="571500" y="357188"/>
            <a:ext cx="8072438" cy="30464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4800" b="1" dirty="0">
                <a:solidFill>
                  <a:srgbClr val="0070C0"/>
                </a:solidFill>
              </a:rPr>
              <a:t>Чудо – </a:t>
            </a:r>
            <a:r>
              <a:rPr lang="ru-RU" sz="4800" b="1" dirty="0" err="1">
                <a:solidFill>
                  <a:srgbClr val="0070C0"/>
                </a:solidFill>
              </a:rPr>
              <a:t>Юдо</a:t>
            </a:r>
            <a:r>
              <a:rPr lang="ru-RU" sz="4800" b="1" dirty="0">
                <a:solidFill>
                  <a:srgbClr val="0070C0"/>
                </a:solidFill>
              </a:rPr>
              <a:t> - Стрекоза</a:t>
            </a:r>
          </a:p>
          <a:p>
            <a:pPr eaLnBrk="1" hangingPunct="1">
              <a:defRPr/>
            </a:pPr>
            <a:r>
              <a:rPr lang="ru-RU" sz="4800" b="1" dirty="0">
                <a:solidFill>
                  <a:srgbClr val="0070C0"/>
                </a:solidFill>
              </a:rPr>
              <a:t>Застеклённые глаза.</a:t>
            </a:r>
          </a:p>
          <a:p>
            <a:pPr eaLnBrk="1" hangingPunct="1">
              <a:defRPr/>
            </a:pPr>
            <a:r>
              <a:rPr lang="ru-RU" sz="4800" b="1" dirty="0">
                <a:solidFill>
                  <a:srgbClr val="0070C0"/>
                </a:solidFill>
              </a:rPr>
              <a:t>Если крыльями вращает,</a:t>
            </a:r>
          </a:p>
          <a:p>
            <a:pPr eaLnBrk="1" hangingPunct="1">
              <a:defRPr/>
            </a:pPr>
            <a:r>
              <a:rPr lang="ru-RU" sz="4800" b="1" dirty="0">
                <a:solidFill>
                  <a:srgbClr val="0070C0"/>
                </a:solidFill>
              </a:rPr>
              <a:t>Каждый ветер ощущает?</a:t>
            </a:r>
            <a:endParaRPr lang="ru-RU" sz="4800" dirty="0">
              <a:solidFill>
                <a:srgbClr val="0070C0"/>
              </a:solidFill>
            </a:endParaRPr>
          </a:p>
        </p:txBody>
      </p:sp>
      <p:grpSp>
        <p:nvGrpSpPr>
          <p:cNvPr id="6147" name="Группа 7">
            <a:extLst>
              <a:ext uri="{FF2B5EF4-FFF2-40B4-BE49-F238E27FC236}">
                <a16:creationId xmlns:a16="http://schemas.microsoft.com/office/drawing/2014/main" id="{D9CAFAF5-ECC9-9682-91FE-FA75CAB4EAF1}"/>
              </a:ext>
            </a:extLst>
          </p:cNvPr>
          <p:cNvGrpSpPr>
            <a:grpSpLocks/>
          </p:cNvGrpSpPr>
          <p:nvPr/>
        </p:nvGrpSpPr>
        <p:grpSpPr bwMode="auto">
          <a:xfrm>
            <a:off x="7858125" y="5929313"/>
            <a:ext cx="857250" cy="571500"/>
            <a:chOff x="2786050" y="4214818"/>
            <a:chExt cx="3429024" cy="1785950"/>
          </a:xfrm>
        </p:grpSpPr>
        <p:sp>
          <p:nvSpPr>
            <p:cNvPr id="8" name="Управляющая кнопка: настраиваемая 7">
              <a:hlinkClick r:id="" action="ppaction://hlinkshowjump?jump=nextslide" highlightClick="1"/>
              <a:extLst>
                <a:ext uri="{FF2B5EF4-FFF2-40B4-BE49-F238E27FC236}">
                  <a16:creationId xmlns:a16="http://schemas.microsoft.com/office/drawing/2014/main" id="{703F6CE7-948F-CA3C-5472-79E2C0C9C347}"/>
                </a:ext>
              </a:extLst>
            </p:cNvPr>
            <p:cNvSpPr/>
            <p:nvPr/>
          </p:nvSpPr>
          <p:spPr>
            <a:xfrm>
              <a:off x="2786050" y="4214818"/>
              <a:ext cx="3429024" cy="1785950"/>
            </a:xfrm>
            <a:prstGeom prst="actionButtonBlank">
              <a:avLst/>
            </a:prstGeom>
            <a:solidFill>
              <a:schemeClr val="accent6">
                <a:lumMod val="60000"/>
                <a:lumOff val="40000"/>
              </a:schemeClr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pic>
          <p:nvPicPr>
            <p:cNvPr id="6151" name="Рисунок 4" descr="writingonbook.gif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7290D7E8-29F7-103F-DB5D-F07E1FDD15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4079" y="4496810"/>
              <a:ext cx="1428760" cy="1339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Box 6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84E2A019-B04E-4E70-3551-F9B3B073C5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41652" y="4572008"/>
              <a:ext cx="2857520" cy="5754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ru-RU" sz="1050" b="1" dirty="0">
                  <a:latin typeface="Arial" charset="0"/>
                </a:rPr>
                <a:t>Верный ответ.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назад 3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C9D247A4-2063-1F57-DE95-8CAC8B2E9051}"/>
              </a:ext>
            </a:extLst>
          </p:cNvPr>
          <p:cNvSpPr/>
          <p:nvPr/>
        </p:nvSpPr>
        <p:spPr>
          <a:xfrm>
            <a:off x="8358214" y="6215082"/>
            <a:ext cx="500066" cy="428628"/>
          </a:xfrm>
          <a:prstGeom prst="actionButtonBackPrevious">
            <a:avLst/>
          </a:prstGeom>
          <a:solidFill>
            <a:schemeClr val="accent6">
              <a:lumMod val="60000"/>
              <a:lumOff val="40000"/>
            </a:schemeClr>
          </a:solidFill>
          <a:ln w="635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311F41D-6402-B932-C450-C5F8E0EC82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905375"/>
            <a:ext cx="8462962" cy="10779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600" dirty="0">
                <a:solidFill>
                  <a:srgbClr val="002060"/>
                </a:solidFill>
                <a:latin typeface="+mj-lt"/>
              </a:rPr>
              <a:t>Вертолёт Ми - 8 установлен в сквере неподалёку от аэропорта авиаторам, осваивавшим Север. Первыми вертолётами в Печоре были Ми-4 и Ка-18, как памятник был установлен вертолет Ми-8, потому что старых машин уже не осталось. В настоящее время вертолёт отреставрирован и находится в идеальном состоянии.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50AAEB7-D94A-ECEA-22C4-B0F8EDBAB6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44624"/>
            <a:ext cx="8568952" cy="475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5" name="Рисунок 4">
            <a:extLst>
              <a:ext uri="{FF2B5EF4-FFF2-40B4-BE49-F238E27FC236}">
                <a16:creationId xmlns:a16="http://schemas.microsoft.com/office/drawing/2014/main" id="{A50301AB-099D-9B3C-AC29-D8A689FF9A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8913"/>
            <a:ext cx="2792412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5C386ED-0E48-22D3-39DF-D5200F1056D0}"/>
              </a:ext>
            </a:extLst>
          </p:cNvPr>
          <p:cNvSpPr txBox="1"/>
          <p:nvPr/>
        </p:nvSpPr>
        <p:spPr>
          <a:xfrm>
            <a:off x="357188" y="500063"/>
            <a:ext cx="8501062" cy="47085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4400" dirty="0">
              <a:solidFill>
                <a:srgbClr val="002060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>
                <a:solidFill>
                  <a:srgbClr val="002060"/>
                </a:solidFill>
              </a:rPr>
              <a:t>ПАМЯТНИК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002060"/>
                </a:solidFill>
              </a:rPr>
              <a:t>С крутого берега </a:t>
            </a:r>
            <a:r>
              <a:rPr lang="ru-RU" sz="3600" dirty="0" err="1">
                <a:solidFill>
                  <a:srgbClr val="002060"/>
                </a:solidFill>
              </a:rPr>
              <a:t>Русанов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002060"/>
                </a:solidFill>
              </a:rPr>
              <a:t>С Ильею Вылко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002060"/>
                </a:solidFill>
              </a:rPr>
              <a:t>                 смотрят в даль.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002060"/>
                </a:solidFill>
              </a:rPr>
              <a:t>Что здесь построят город  славный,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002060"/>
                </a:solidFill>
              </a:rPr>
              <a:t>Сто лет назад он предсказал.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rgbClr val="002060"/>
                </a:solidFill>
              </a:rPr>
              <a:t>                                   </a:t>
            </a:r>
            <a:r>
              <a:rPr lang="ru-RU" sz="2400" dirty="0">
                <a:solidFill>
                  <a:srgbClr val="002060"/>
                </a:solidFill>
              </a:rPr>
              <a:t>(поэт Печоры - Александр Королёв)</a:t>
            </a:r>
            <a:endParaRPr lang="ru-RU" sz="2400" b="1" dirty="0">
              <a:solidFill>
                <a:srgbClr val="002060"/>
              </a:solidFill>
            </a:endParaRPr>
          </a:p>
        </p:txBody>
      </p:sp>
      <p:grpSp>
        <p:nvGrpSpPr>
          <p:cNvPr id="8195" name="Группа 7">
            <a:extLst>
              <a:ext uri="{FF2B5EF4-FFF2-40B4-BE49-F238E27FC236}">
                <a16:creationId xmlns:a16="http://schemas.microsoft.com/office/drawing/2014/main" id="{5B7DA801-AF8A-6E20-EA8F-0738D82C99AA}"/>
              </a:ext>
            </a:extLst>
          </p:cNvPr>
          <p:cNvGrpSpPr>
            <a:grpSpLocks/>
          </p:cNvGrpSpPr>
          <p:nvPr/>
        </p:nvGrpSpPr>
        <p:grpSpPr bwMode="auto">
          <a:xfrm>
            <a:off x="7858125" y="5929313"/>
            <a:ext cx="857250" cy="571500"/>
            <a:chOff x="2786050" y="4214818"/>
            <a:chExt cx="3429024" cy="1785950"/>
          </a:xfrm>
        </p:grpSpPr>
        <p:sp>
          <p:nvSpPr>
            <p:cNvPr id="8" name="Управляющая кнопка: настраиваемая 7">
              <a:hlinkClick r:id="" action="ppaction://hlinkshowjump?jump=nextslide" highlightClick="1"/>
              <a:extLst>
                <a:ext uri="{FF2B5EF4-FFF2-40B4-BE49-F238E27FC236}">
                  <a16:creationId xmlns:a16="http://schemas.microsoft.com/office/drawing/2014/main" id="{03A545BF-0448-F7FF-D4D1-67DD62839F7E}"/>
                </a:ext>
              </a:extLst>
            </p:cNvPr>
            <p:cNvSpPr/>
            <p:nvPr/>
          </p:nvSpPr>
          <p:spPr>
            <a:xfrm>
              <a:off x="2786050" y="4214818"/>
              <a:ext cx="3429024" cy="1785950"/>
            </a:xfrm>
            <a:prstGeom prst="actionButtonBlank">
              <a:avLst/>
            </a:prstGeom>
            <a:solidFill>
              <a:schemeClr val="accent6">
                <a:lumMod val="60000"/>
                <a:lumOff val="40000"/>
              </a:schemeClr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pic>
          <p:nvPicPr>
            <p:cNvPr id="8199" name="Рисунок 4" descr="writingonbook.gif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C1EC1B0A-37B1-6806-ADA0-2C2EF5F5DD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4079" y="4496810"/>
              <a:ext cx="1428760" cy="1339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6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DA379B51-7521-18D9-0C7D-6C528DE128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41652" y="4572008"/>
              <a:ext cx="2857520" cy="5754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ru-RU" sz="1050" b="1" dirty="0">
                  <a:latin typeface="Arial" charset="0"/>
                </a:rPr>
                <a:t>Верный ответ.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назад 3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E5192E2E-1366-5FC3-B7C7-192006BE955A}"/>
              </a:ext>
            </a:extLst>
          </p:cNvPr>
          <p:cNvSpPr/>
          <p:nvPr/>
        </p:nvSpPr>
        <p:spPr>
          <a:xfrm>
            <a:off x="8358214" y="6215082"/>
            <a:ext cx="500066" cy="428628"/>
          </a:xfrm>
          <a:prstGeom prst="actionButtonBackPrevious">
            <a:avLst/>
          </a:prstGeom>
          <a:solidFill>
            <a:schemeClr val="accent6">
              <a:lumMod val="60000"/>
              <a:lumOff val="40000"/>
            </a:schemeClr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9221" name="Picture 8" descr="https://telegra.ph/file/1ef09a6825f42a6ed33c7.jpg">
            <a:extLst>
              <a:ext uri="{FF2B5EF4-FFF2-40B4-BE49-F238E27FC236}">
                <a16:creationId xmlns:a16="http://schemas.microsoft.com/office/drawing/2014/main" id="{6043834E-3D87-15B2-1BBD-970EF856D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143000"/>
            <a:ext cx="4071937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10" descr="https://webkamerton.ru/sites/default/files/wp-content/thumbnails/rusanov.jpg">
            <a:extLst>
              <a:ext uri="{FF2B5EF4-FFF2-40B4-BE49-F238E27FC236}">
                <a16:creationId xmlns:a16="http://schemas.microsoft.com/office/drawing/2014/main" id="{C0A0DFAA-4FA2-8B1D-C5EA-EFAE0607C8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1143000"/>
            <a:ext cx="3911600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3DF60A6-0131-1210-BB17-C8DB53AE0195}"/>
              </a:ext>
            </a:extLst>
          </p:cNvPr>
          <p:cNvSpPr txBox="1"/>
          <p:nvPr/>
        </p:nvSpPr>
        <p:spPr>
          <a:xfrm>
            <a:off x="357188" y="3714750"/>
            <a:ext cx="8572500" cy="2586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latin typeface="+mj-lt"/>
              </a:rPr>
              <a:t>Символом  города Печоры является  памятник  известному исследователю Владимиру Русанову  -  географу, путешественнику, полярнику. Путешественник изображен в полный рост, с устремленным вдаль взглядом, внимательно всматривающимся в берега Печоры. </a:t>
            </a:r>
          </a:p>
          <a:p>
            <a:pPr>
              <a:defRPr/>
            </a:pPr>
            <a:r>
              <a:rPr lang="ru-RU" dirty="0">
                <a:latin typeface="+mj-lt"/>
              </a:rPr>
              <a:t>	На корме управляя лодкой, сидит проводник Илья Вылко. Общая высота памятника 5 метров. Создан известным скульптором Ю.Г. Борисовым. </a:t>
            </a:r>
          </a:p>
          <a:p>
            <a:pPr>
              <a:defRPr/>
            </a:pPr>
            <a:r>
              <a:rPr lang="ru-RU" dirty="0">
                <a:latin typeface="+mj-lt"/>
              </a:rPr>
              <a:t>Памятник был открыт в 1967 году. </a:t>
            </a:r>
          </a:p>
          <a:p>
            <a:pPr>
              <a:defRPr/>
            </a:pPr>
            <a:r>
              <a:rPr lang="ru-RU" dirty="0">
                <a:latin typeface="+mj-lt"/>
              </a:rPr>
              <a:t>	На пьедестале высечены слова: «Исследователю Печорского края </a:t>
            </a:r>
          </a:p>
          <a:p>
            <a:pPr>
              <a:defRPr/>
            </a:pPr>
            <a:r>
              <a:rPr lang="ru-RU" dirty="0">
                <a:latin typeface="+mj-lt"/>
              </a:rPr>
              <a:t>В.А. Русанову».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BE64373-126F-C800-69D4-EB1389FE42DC}"/>
              </a:ext>
            </a:extLst>
          </p:cNvPr>
          <p:cNvSpPr/>
          <p:nvPr/>
        </p:nvSpPr>
        <p:spPr>
          <a:xfrm>
            <a:off x="571500" y="428625"/>
            <a:ext cx="7786688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2060"/>
                </a:solidFill>
                <a:latin typeface="+mj-lt"/>
              </a:rPr>
              <a:t>Памятник Владимиру Александровичу Русанову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60C3F4B-55AB-7ED6-E804-572EC0BF9E8F}"/>
              </a:ext>
            </a:extLst>
          </p:cNvPr>
          <p:cNvSpPr txBox="1"/>
          <p:nvPr/>
        </p:nvSpPr>
        <p:spPr>
          <a:xfrm>
            <a:off x="827088" y="404813"/>
            <a:ext cx="6429375" cy="61864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  <a:sp3d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70C0"/>
                </a:solidFill>
              </a:rPr>
              <a:t>23 февраля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70C0"/>
                </a:solidFill>
              </a:rPr>
              <a:t>Когда лежит на речках лед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70C0"/>
                </a:solidFill>
              </a:rPr>
              <a:t>И вьюга мчится вдаль,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70C0"/>
                </a:solidFill>
              </a:rPr>
              <a:t>Чудесный праздник нам несет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70C0"/>
                </a:solidFill>
              </a:rPr>
              <a:t>Задумчивый февраль.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solidFill>
                <a:srgbClr val="0070C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70C0"/>
                </a:solidFill>
              </a:rPr>
              <a:t>Наступит праздник всех солдат,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70C0"/>
                </a:solidFill>
              </a:rPr>
              <a:t>Защитников, бойцов.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70C0"/>
                </a:solidFill>
              </a:rPr>
              <a:t>Поздравить будет каждый рад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70C0"/>
                </a:solidFill>
              </a:rPr>
              <a:t>И дедов, и отцов!</a:t>
            </a:r>
          </a:p>
        </p:txBody>
      </p:sp>
      <p:grpSp>
        <p:nvGrpSpPr>
          <p:cNvPr id="10243" name="Группа 7">
            <a:extLst>
              <a:ext uri="{FF2B5EF4-FFF2-40B4-BE49-F238E27FC236}">
                <a16:creationId xmlns:a16="http://schemas.microsoft.com/office/drawing/2014/main" id="{3B365F84-0BD6-C63D-5BFF-F50B8D78AB6D}"/>
              </a:ext>
            </a:extLst>
          </p:cNvPr>
          <p:cNvGrpSpPr>
            <a:grpSpLocks/>
          </p:cNvGrpSpPr>
          <p:nvPr/>
        </p:nvGrpSpPr>
        <p:grpSpPr bwMode="auto">
          <a:xfrm>
            <a:off x="7858125" y="5929313"/>
            <a:ext cx="857250" cy="571500"/>
            <a:chOff x="2786050" y="4214818"/>
            <a:chExt cx="3429024" cy="1785950"/>
          </a:xfrm>
        </p:grpSpPr>
        <p:sp>
          <p:nvSpPr>
            <p:cNvPr id="8" name="Управляющая кнопка: настраиваемая 7">
              <a:hlinkClick r:id="" action="ppaction://hlinkshowjump?jump=nextslide" highlightClick="1"/>
              <a:extLst>
                <a:ext uri="{FF2B5EF4-FFF2-40B4-BE49-F238E27FC236}">
                  <a16:creationId xmlns:a16="http://schemas.microsoft.com/office/drawing/2014/main" id="{882C6773-EB66-023C-4030-F9FE5E1B37E7}"/>
                </a:ext>
              </a:extLst>
            </p:cNvPr>
            <p:cNvSpPr/>
            <p:nvPr/>
          </p:nvSpPr>
          <p:spPr>
            <a:xfrm>
              <a:off x="2786050" y="4214818"/>
              <a:ext cx="3429024" cy="1785950"/>
            </a:xfrm>
            <a:prstGeom prst="actionButtonBlank">
              <a:avLst/>
            </a:prstGeom>
            <a:solidFill>
              <a:schemeClr val="accent6">
                <a:lumMod val="60000"/>
                <a:lumOff val="40000"/>
              </a:schemeClr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pic>
          <p:nvPicPr>
            <p:cNvPr id="10247" name="Рисунок 4" descr="writingonbook.gif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575F695C-DDD0-C11C-C179-C94B6A141C4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4079" y="4496810"/>
              <a:ext cx="1428760" cy="1339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Box 6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81D5CA86-A974-8B49-2F50-A215FB6B84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41652" y="4572008"/>
              <a:ext cx="2857520" cy="5754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ru-RU" sz="1050" b="1" dirty="0">
                  <a:latin typeface="Arial" charset="0"/>
                </a:rPr>
                <a:t>Верный ответ.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назад 3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1F44AD56-BBBA-5C47-C7F8-D98B03CC55E0}"/>
              </a:ext>
            </a:extLst>
          </p:cNvPr>
          <p:cNvSpPr/>
          <p:nvPr/>
        </p:nvSpPr>
        <p:spPr>
          <a:xfrm>
            <a:off x="8358214" y="6215082"/>
            <a:ext cx="500066" cy="428628"/>
          </a:xfrm>
          <a:prstGeom prst="actionButtonBackPrevious">
            <a:avLst/>
          </a:prstGeom>
          <a:solidFill>
            <a:schemeClr val="accent6">
              <a:lumMod val="60000"/>
              <a:lumOff val="40000"/>
            </a:schemeClr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9FC2CFD-1DA4-A65D-C204-5ADEA755AE2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3714750"/>
            <a:ext cx="3471862" cy="2143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274" name="Picture 10" descr="http://muzeum-pechora.ru/wp-content/uploads/2019/09/6QDNIX7L0h4.jpg">
            <a:extLst>
              <a:ext uri="{FF2B5EF4-FFF2-40B4-BE49-F238E27FC236}">
                <a16:creationId xmlns:a16="http://schemas.microsoft.com/office/drawing/2014/main" id="{E9709FF5-BEA6-03B1-F3CC-54470836B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5" y="1428750"/>
            <a:ext cx="3500438" cy="1946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9409689-2EFE-CD11-3212-9A8F4C7B5231}"/>
              </a:ext>
            </a:extLst>
          </p:cNvPr>
          <p:cNvSpPr/>
          <p:nvPr/>
        </p:nvSpPr>
        <p:spPr>
          <a:xfrm>
            <a:off x="428625" y="2928938"/>
            <a:ext cx="4572000" cy="4159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050" b="1" dirty="0">
                <a:solidFill>
                  <a:srgbClr val="FFFF00"/>
                </a:solidFill>
              </a:rPr>
              <a:t>Памятник пионеру-герою Володи Дубинину, </a:t>
            </a:r>
          </a:p>
          <a:p>
            <a:pPr algn="ctr">
              <a:defRPr/>
            </a:pPr>
            <a:r>
              <a:rPr lang="ru-RU" sz="1050" b="1" dirty="0">
                <a:solidFill>
                  <a:srgbClr val="FFFF00"/>
                </a:solidFill>
              </a:rPr>
              <a:t>1960 годы</a:t>
            </a:r>
            <a:endParaRPr lang="ru-RU" sz="1050" dirty="0">
              <a:solidFill>
                <a:srgbClr val="FFFF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C14CF3-5FBD-5307-3C1D-FA61CF261076}"/>
              </a:ext>
            </a:extLst>
          </p:cNvPr>
          <p:cNvSpPr txBox="1"/>
          <p:nvPr/>
        </p:nvSpPr>
        <p:spPr>
          <a:xfrm>
            <a:off x="4071938" y="1428750"/>
            <a:ext cx="4572000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dirty="0">
                <a:latin typeface="+mj-lt"/>
              </a:rPr>
              <a:t>Работа по созданию парка началась в 1948 году. </a:t>
            </a:r>
          </a:p>
          <a:p>
            <a:pPr algn="just">
              <a:defRPr/>
            </a:pPr>
            <a:r>
              <a:rPr lang="ru-RU" dirty="0">
                <a:latin typeface="+mj-lt"/>
              </a:rPr>
              <a:t>На месте парка было болото. </a:t>
            </a:r>
          </a:p>
          <a:p>
            <a:pPr algn="just">
              <a:defRPr/>
            </a:pPr>
            <a:r>
              <a:rPr lang="ru-RU" dirty="0">
                <a:latin typeface="+mj-lt"/>
              </a:rPr>
              <a:t>	Жители города выкорчевывали пни вручную. В 1960 годы  был установлен памятник - бюст пионеру-герою Володе Дубинину, награжденному орденом Красного Знамени. </a:t>
            </a:r>
          </a:p>
        </p:txBody>
      </p:sp>
      <p:pic>
        <p:nvPicPr>
          <p:cNvPr id="11276" name="Picture 12" descr="https://www.pechoraonline.ru/content/news/10701/IMG_2065.jpg">
            <a:extLst>
              <a:ext uri="{FF2B5EF4-FFF2-40B4-BE49-F238E27FC236}">
                <a16:creationId xmlns:a16="http://schemas.microsoft.com/office/drawing/2014/main" id="{7DD94161-F951-DFD3-190A-7072A5AF5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8" y="3786188"/>
            <a:ext cx="4214812" cy="20304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12">
            <a:extLst>
              <a:ext uri="{FF2B5EF4-FFF2-40B4-BE49-F238E27FC236}">
                <a16:creationId xmlns:a16="http://schemas.microsoft.com/office/drawing/2014/main" id="{A816D603-EC3F-2235-7B38-B8B3663A68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0500" y="5929313"/>
            <a:ext cx="46434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1600">
                <a:solidFill>
                  <a:srgbClr val="FF0000"/>
                </a:solidFill>
              </a:rPr>
              <a:t>аллея детям-героям Великой </a:t>
            </a:r>
          </a:p>
          <a:p>
            <a:pPr algn="ctr"/>
            <a:r>
              <a:rPr lang="ru-RU" altLang="ru-RU" sz="1600">
                <a:solidFill>
                  <a:srgbClr val="FF0000"/>
                </a:solidFill>
              </a:rPr>
              <a:t>Отечественной войны,  2021 год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8391F18-AF7B-0E56-9E00-8BDE4791639A}"/>
              </a:ext>
            </a:extLst>
          </p:cNvPr>
          <p:cNvSpPr/>
          <p:nvPr/>
        </p:nvSpPr>
        <p:spPr>
          <a:xfrm>
            <a:off x="785813" y="428625"/>
            <a:ext cx="7786687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altLang="ru-RU" sz="2800" b="1" dirty="0">
                <a:solidFill>
                  <a:srgbClr val="002060"/>
                </a:solidFill>
                <a:latin typeface="+mj-lt"/>
              </a:rPr>
              <a:t>Парк культуры и отдыха им. Володи Дубинина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Группа 7">
            <a:extLst>
              <a:ext uri="{FF2B5EF4-FFF2-40B4-BE49-F238E27FC236}">
                <a16:creationId xmlns:a16="http://schemas.microsoft.com/office/drawing/2014/main" id="{2F5DAADB-0560-CFE0-95FE-82DB79F494C2}"/>
              </a:ext>
            </a:extLst>
          </p:cNvPr>
          <p:cNvGrpSpPr>
            <a:grpSpLocks/>
          </p:cNvGrpSpPr>
          <p:nvPr/>
        </p:nvGrpSpPr>
        <p:grpSpPr bwMode="auto">
          <a:xfrm>
            <a:off x="7858125" y="5929313"/>
            <a:ext cx="857250" cy="571500"/>
            <a:chOff x="2786050" y="4214818"/>
            <a:chExt cx="3429024" cy="1785950"/>
          </a:xfrm>
        </p:grpSpPr>
        <p:sp>
          <p:nvSpPr>
            <p:cNvPr id="13" name="Управляющая кнопка: настраиваемая 12">
              <a:hlinkClick r:id="" action="ppaction://hlinkshowjump?jump=nextslide" highlightClick="1"/>
              <a:extLst>
                <a:ext uri="{FF2B5EF4-FFF2-40B4-BE49-F238E27FC236}">
                  <a16:creationId xmlns:a16="http://schemas.microsoft.com/office/drawing/2014/main" id="{C69A6A78-6DF7-4486-A67F-39F55A329877}"/>
                </a:ext>
              </a:extLst>
            </p:cNvPr>
            <p:cNvSpPr/>
            <p:nvPr/>
          </p:nvSpPr>
          <p:spPr>
            <a:xfrm>
              <a:off x="2786050" y="4214818"/>
              <a:ext cx="3429024" cy="1785950"/>
            </a:xfrm>
            <a:prstGeom prst="actionButtonBlank">
              <a:avLst/>
            </a:prstGeom>
            <a:solidFill>
              <a:schemeClr val="accent2">
                <a:lumMod val="40000"/>
                <a:lumOff val="60000"/>
              </a:schemeClr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pic>
          <p:nvPicPr>
            <p:cNvPr id="12304" name="Рисунок 4" descr="writingonbook.gif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1491D8F7-B77C-65BF-EF62-853DE633BE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4079" y="4496810"/>
              <a:ext cx="1428760" cy="1339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Box 6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C717AC2D-5809-5DD6-C76C-666DB73756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41652" y="4572008"/>
              <a:ext cx="2857520" cy="5754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ru-RU" sz="1050" b="1" dirty="0">
                  <a:latin typeface="Arial" charset="0"/>
                </a:rPr>
                <a:t>Верный ответ.</a:t>
              </a:r>
            </a:p>
          </p:txBody>
        </p:sp>
      </p:grpSp>
      <p:pic>
        <p:nvPicPr>
          <p:cNvPr id="12291" name="Picture 12" descr="https://www.clipartmax.com/png/full/165-1652450_england-flag-clipart-carrot-cartoon-carrot-png.png">
            <a:extLst>
              <a:ext uri="{FF2B5EF4-FFF2-40B4-BE49-F238E27FC236}">
                <a16:creationId xmlns:a16="http://schemas.microsoft.com/office/drawing/2014/main" id="{ECA3EEBA-3C76-C283-D589-FADBD7297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0" y="365125"/>
            <a:ext cx="1724025" cy="229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19BF415F-C486-EA7D-2883-53D5D224309C}"/>
              </a:ext>
            </a:extLst>
          </p:cNvPr>
          <p:cNvSpPr/>
          <p:nvPr/>
        </p:nvSpPr>
        <p:spPr>
          <a:xfrm>
            <a:off x="759704" y="3501008"/>
            <a:ext cx="1724063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9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М</a:t>
            </a:r>
          </a:p>
        </p:txBody>
      </p:sp>
      <p:pic>
        <p:nvPicPr>
          <p:cNvPr id="12293" name="Picture 14" descr="https://www.clipartmax.com/png/full/398-3987090_more-free-sea-snail-png-images-more-free-sea-snail-png-images.png">
            <a:extLst>
              <a:ext uri="{FF2B5EF4-FFF2-40B4-BE49-F238E27FC236}">
                <a16:creationId xmlns:a16="http://schemas.microsoft.com/office/drawing/2014/main" id="{3FF02BEB-F2F8-EA73-AA70-76D5F812FE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63" y="608013"/>
            <a:ext cx="1811337" cy="231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16" descr="https://img2.freepng.ru/20180312/dww/kisspng-easter-bunny-rabbit-cartoon-illustration-grey-small-rabbit-5aa69344252ac6.0134321915208661161523.jpg">
            <a:extLst>
              <a:ext uri="{FF2B5EF4-FFF2-40B4-BE49-F238E27FC236}">
                <a16:creationId xmlns:a16="http://schemas.microsoft.com/office/drawing/2014/main" id="{ED5F051B-A750-3CCE-5D1A-83ECC0FA8E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63" y="866775"/>
            <a:ext cx="2276475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8" descr="https://s3-eu-west-1.amazonaws.com/s4.thingpic.com/images/jU/X1axZ3wTTsiAMVy7sEqdpjQp.jpeg">
            <a:extLst>
              <a:ext uri="{FF2B5EF4-FFF2-40B4-BE49-F238E27FC236}">
                <a16:creationId xmlns:a16="http://schemas.microsoft.com/office/drawing/2014/main" id="{86120F8C-B315-876B-0A7E-B2E8A2834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4700" y="896938"/>
            <a:ext cx="1627188" cy="208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Рисунок 10">
            <a:extLst>
              <a:ext uri="{FF2B5EF4-FFF2-40B4-BE49-F238E27FC236}">
                <a16:creationId xmlns:a16="http://schemas.microsoft.com/office/drawing/2014/main" id="{CF8F649B-D78F-6521-7DA3-D69E9A90B6F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-985838"/>
            <a:ext cx="6551613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75A31061-DE3D-40F1-BD2D-40EF4F1EB6CB}"/>
              </a:ext>
            </a:extLst>
          </p:cNvPr>
          <p:cNvSpPr/>
          <p:nvPr/>
        </p:nvSpPr>
        <p:spPr>
          <a:xfrm>
            <a:off x="2864307" y="3478239"/>
            <a:ext cx="950902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9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У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A11AD56D-4D13-E011-FF80-18FE7CCD9205}"/>
              </a:ext>
            </a:extLst>
          </p:cNvPr>
          <p:cNvSpPr/>
          <p:nvPr/>
        </p:nvSpPr>
        <p:spPr>
          <a:xfrm>
            <a:off x="4394937" y="3467044"/>
            <a:ext cx="955711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9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З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B4EA839D-F6CD-1228-9248-556CAA5CF342}"/>
              </a:ext>
            </a:extLst>
          </p:cNvPr>
          <p:cNvSpPr/>
          <p:nvPr/>
        </p:nvSpPr>
        <p:spPr>
          <a:xfrm>
            <a:off x="6219646" y="3400954"/>
            <a:ext cx="1005403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9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Е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704C0658-B21E-3DC2-AC47-0883E5086523}"/>
              </a:ext>
            </a:extLst>
          </p:cNvPr>
          <p:cNvSpPr/>
          <p:nvPr/>
        </p:nvSpPr>
        <p:spPr>
          <a:xfrm>
            <a:off x="7645851" y="3429000"/>
            <a:ext cx="1069524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9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F180A7C-752D-5D53-0208-D9B47F5D511D}"/>
              </a:ext>
            </a:extLst>
          </p:cNvPr>
          <p:cNvSpPr txBox="1"/>
          <p:nvPr/>
        </p:nvSpPr>
        <p:spPr>
          <a:xfrm>
            <a:off x="4067175" y="2214563"/>
            <a:ext cx="4968875" cy="31083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>
                <a:lumMod val="75000"/>
              </a:schemeClr>
            </a:solidFill>
          </a:ln>
        </p:spPr>
        <p:txBody>
          <a:bodyPr>
            <a:spAutoFit/>
            <a:sp3d/>
          </a:bodyPr>
          <a:lstStyle/>
          <a:p>
            <a:pPr algn="ctr" eaLnBrk="1" hangingPunct="1">
              <a:defRPr/>
            </a:pPr>
            <a:r>
              <a:rPr lang="ru-RU" sz="2800" dirty="0">
                <a:latin typeface="+mj-lt"/>
              </a:rPr>
              <a:t>Правильно, ребята музей. Ведь об истории нашего края, города можно узнать, не только из книг, но из летописи, экспонатов, которые хранятся в нашем  Печорском историко-краеведческом музее.</a:t>
            </a:r>
            <a:endParaRPr lang="ru-RU" sz="2800" b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5" name="Управляющая кнопка: назад 4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FD1E303B-9611-B3AC-5A43-A8771443EB22}"/>
              </a:ext>
            </a:extLst>
          </p:cNvPr>
          <p:cNvSpPr/>
          <p:nvPr/>
        </p:nvSpPr>
        <p:spPr>
          <a:xfrm>
            <a:off x="8358214" y="6215082"/>
            <a:ext cx="500066" cy="428628"/>
          </a:xfrm>
          <a:prstGeom prst="actionButtonBackPrevious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61D2E64-229A-EEFE-A330-7A86AE3C40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8640"/>
            <a:ext cx="4139952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2412536-4E2F-D5CE-4D34-D88EF4AEDC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239113"/>
            <a:ext cx="4000500" cy="3307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Группа 7">
            <a:extLst>
              <a:ext uri="{FF2B5EF4-FFF2-40B4-BE49-F238E27FC236}">
                <a16:creationId xmlns:a16="http://schemas.microsoft.com/office/drawing/2014/main" id="{7C69E846-0753-FC22-F3A1-74DC2C6F7D07}"/>
              </a:ext>
            </a:extLst>
          </p:cNvPr>
          <p:cNvGrpSpPr>
            <a:grpSpLocks/>
          </p:cNvGrpSpPr>
          <p:nvPr/>
        </p:nvGrpSpPr>
        <p:grpSpPr bwMode="auto">
          <a:xfrm>
            <a:off x="7858125" y="5929313"/>
            <a:ext cx="857250" cy="571500"/>
            <a:chOff x="2786050" y="4214818"/>
            <a:chExt cx="3429024" cy="1785950"/>
          </a:xfrm>
        </p:grpSpPr>
        <p:sp>
          <p:nvSpPr>
            <p:cNvPr id="11" name="Управляющая кнопка: настраиваемая 10">
              <a:hlinkClick r:id="" action="ppaction://hlinkshowjump?jump=nextslide" highlightClick="1"/>
              <a:extLst>
                <a:ext uri="{FF2B5EF4-FFF2-40B4-BE49-F238E27FC236}">
                  <a16:creationId xmlns:a16="http://schemas.microsoft.com/office/drawing/2014/main" id="{553C5322-1857-C8C2-7F4C-6414E9686451}"/>
                </a:ext>
              </a:extLst>
            </p:cNvPr>
            <p:cNvSpPr/>
            <p:nvPr/>
          </p:nvSpPr>
          <p:spPr>
            <a:xfrm>
              <a:off x="2786050" y="4214818"/>
              <a:ext cx="3429024" cy="1785950"/>
            </a:xfrm>
            <a:prstGeom prst="actionButtonBlank">
              <a:avLst/>
            </a:prstGeom>
            <a:solidFill>
              <a:schemeClr val="accent2">
                <a:lumMod val="40000"/>
                <a:lumOff val="60000"/>
              </a:schemeClr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pic>
          <p:nvPicPr>
            <p:cNvPr id="14345" name="Рисунок 4" descr="writingonbook.gif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C5F10C37-6E50-3153-6D46-7A8CCCD11DA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4079" y="4496810"/>
              <a:ext cx="1428760" cy="1339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6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9D9E3E9C-6110-136F-AD3D-CAE95335ED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41652" y="4572008"/>
              <a:ext cx="2857520" cy="5754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ru-RU" sz="1050" b="1" dirty="0">
                  <a:latin typeface="Arial" charset="0"/>
                </a:rPr>
                <a:t>Верный ответ.</a:t>
              </a:r>
            </a:p>
          </p:txBody>
        </p:sp>
      </p:grpSp>
      <p:pic>
        <p:nvPicPr>
          <p:cNvPr id="14339" name="Рисунок 1">
            <a:extLst>
              <a:ext uri="{FF2B5EF4-FFF2-40B4-BE49-F238E27FC236}">
                <a16:creationId xmlns:a16="http://schemas.microsoft.com/office/drawing/2014/main" id="{258402ED-B6FA-C844-47AB-3F72570B15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0" y="798513"/>
            <a:ext cx="7285038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Рисунок 2">
            <a:extLst>
              <a:ext uri="{FF2B5EF4-FFF2-40B4-BE49-F238E27FC236}">
                <a16:creationId xmlns:a16="http://schemas.microsoft.com/office/drawing/2014/main" id="{167090C9-B159-4977-0BBF-A0024DD6E9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1688"/>
            <a:ext cx="4464050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B1BFB7B-26A3-25B0-0D08-BA21F5A2D8F1}"/>
              </a:ext>
            </a:extLst>
          </p:cNvPr>
          <p:cNvSpPr/>
          <p:nvPr/>
        </p:nvSpPr>
        <p:spPr>
          <a:xfrm>
            <a:off x="2357438" y="285750"/>
            <a:ext cx="4451350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2800" b="1" dirty="0">
                <a:solidFill>
                  <a:srgbClr val="002060"/>
                </a:solidFill>
                <a:latin typeface="+mj-lt"/>
              </a:rPr>
              <a:t>Найди ошибку на рисунке?</a:t>
            </a:r>
            <a:endParaRPr lang="ru-RU" sz="2800" dirty="0">
              <a:solidFill>
                <a:srgbClr val="002060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5C0DE1A-EFC8-EEC1-2082-3C895CBED149}"/>
              </a:ext>
            </a:extLst>
          </p:cNvPr>
          <p:cNvSpPr txBox="1"/>
          <p:nvPr/>
        </p:nvSpPr>
        <p:spPr bwMode="auto">
          <a:xfrm>
            <a:off x="400050" y="2843213"/>
            <a:ext cx="3811588" cy="7080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000" b="1" dirty="0">
                <a:solidFill>
                  <a:srgbClr val="FF0000"/>
                </a:solidFill>
              </a:rPr>
              <a:t>Капсулы, в которых хранится земля из городов-героев. </a:t>
            </a:r>
          </a:p>
        </p:txBody>
      </p:sp>
      <p:cxnSp>
        <p:nvCxnSpPr>
          <p:cNvPr id="8" name="Прямая со стрелкой 7">
            <a:extLst>
              <a:ext uri="{FF2B5EF4-FFF2-40B4-BE49-F238E27FC236}">
                <a16:creationId xmlns:a16="http://schemas.microsoft.com/office/drawing/2014/main" id="{E8EFF676-B6E7-B216-E5B0-A1775E5C5F3C}"/>
              </a:ext>
            </a:extLst>
          </p:cNvPr>
          <p:cNvCxnSpPr/>
          <p:nvPr/>
        </p:nvCxnSpPr>
        <p:spPr>
          <a:xfrm rot="10800000">
            <a:off x="2786063" y="2571750"/>
            <a:ext cx="1643062" cy="1214438"/>
          </a:xfrm>
          <a:prstGeom prst="straightConnector1">
            <a:avLst/>
          </a:prstGeom>
          <a:ln w="571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B5956695-0720-FC91-4382-FD73F861DFB2}"/>
              </a:ext>
            </a:extLst>
          </p:cNvPr>
          <p:cNvSpPr txBox="1"/>
          <p:nvPr/>
        </p:nvSpPr>
        <p:spPr bwMode="auto">
          <a:xfrm>
            <a:off x="5168900" y="2581275"/>
            <a:ext cx="3714750" cy="10779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800" b="1" dirty="0"/>
              <a:t>    </a:t>
            </a:r>
            <a:r>
              <a:rPr lang="ru-RU" b="1" dirty="0">
                <a:solidFill>
                  <a:srgbClr val="FF0000"/>
                </a:solidFill>
              </a:rPr>
              <a:t>Аллея Славы, где были установлены надгробия с именами павших </a:t>
            </a:r>
            <a:r>
              <a:rPr lang="ru-RU" b="1" dirty="0" err="1">
                <a:solidFill>
                  <a:srgbClr val="FF0000"/>
                </a:solidFill>
              </a:rPr>
              <a:t>печорцев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</p:txBody>
      </p: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id="{D2CA4022-2E05-54EA-E174-DA234C9428EC}"/>
              </a:ext>
            </a:extLst>
          </p:cNvPr>
          <p:cNvCxnSpPr/>
          <p:nvPr/>
        </p:nvCxnSpPr>
        <p:spPr>
          <a:xfrm rot="10800000" flipV="1">
            <a:off x="5465763" y="1990725"/>
            <a:ext cx="1428750" cy="857250"/>
          </a:xfrm>
          <a:prstGeom prst="straightConnector1">
            <a:avLst/>
          </a:prstGeom>
          <a:ln w="571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Управляющая кнопка: назад 13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38A900D8-9774-3980-8579-DC31B4A896FB}"/>
              </a:ext>
            </a:extLst>
          </p:cNvPr>
          <p:cNvSpPr/>
          <p:nvPr/>
        </p:nvSpPr>
        <p:spPr>
          <a:xfrm>
            <a:off x="642910" y="6215082"/>
            <a:ext cx="500066" cy="428628"/>
          </a:xfrm>
          <a:prstGeom prst="actionButtonBackPrevious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15369" name="Рисунок 1">
            <a:extLst>
              <a:ext uri="{FF2B5EF4-FFF2-40B4-BE49-F238E27FC236}">
                <a16:creationId xmlns:a16="http://schemas.microsoft.com/office/drawing/2014/main" id="{565224F5-E600-B7CB-3D86-BF6B6F4997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4071938"/>
            <a:ext cx="38100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13" descr="http://static.esosedi.org/fiber/16242/fit/900x600/plityi_s_imenami_pavshih_v_velikoy_otechestvennoy.png">
            <a:extLst>
              <a:ext uri="{FF2B5EF4-FFF2-40B4-BE49-F238E27FC236}">
                <a16:creationId xmlns:a16="http://schemas.microsoft.com/office/drawing/2014/main" id="{18083DAF-05A7-5F4B-B83D-99E008E71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" y="422275"/>
            <a:ext cx="2836863" cy="212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Рисунок 2">
            <a:extLst>
              <a:ext uri="{FF2B5EF4-FFF2-40B4-BE49-F238E27FC236}">
                <a16:creationId xmlns:a16="http://schemas.microsoft.com/office/drawing/2014/main" id="{BC735462-92D7-EF14-58C7-D61FFB21240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025" y="177800"/>
            <a:ext cx="30861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2" name="Прямоугольник 1">
            <a:extLst>
              <a:ext uri="{FF2B5EF4-FFF2-40B4-BE49-F238E27FC236}">
                <a16:creationId xmlns:a16="http://schemas.microsoft.com/office/drawing/2014/main" id="{8000C7F5-E9AF-BAC5-CA57-3D98596F66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4000500"/>
            <a:ext cx="4643437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400" i="1" dirty="0">
                <a:solidFill>
                  <a:srgbClr val="FF0000"/>
                </a:solidFill>
                <a:latin typeface="+mj-lt"/>
              </a:rPr>
              <a:t>Площадь Победы </a:t>
            </a:r>
            <a:r>
              <a:rPr lang="ru-RU" sz="1400" dirty="0">
                <a:latin typeface="+mj-lt"/>
              </a:rPr>
              <a:t>- основной мемориальный комплекс всем погибшим жителям Печоры в годы Великой Отечественной войны. 9 мая 1974 года в городском парке напротив Площади Победы был открыт монумент "Никто не забыт" и зажжен Вечный огонь. </a:t>
            </a:r>
          </a:p>
          <a:p>
            <a:pPr>
              <a:defRPr/>
            </a:pPr>
            <a:r>
              <a:rPr lang="ru-RU" sz="1400" dirty="0">
                <a:latin typeface="+mj-lt"/>
              </a:rPr>
              <a:t>	Монумент изображает воинов-освободителей (мужская и женская фигуры). Памятник был изготовлен на заказ в Харькове к тридцатилетию Победы</a:t>
            </a:r>
            <a:r>
              <a:rPr lang="ru-RU" sz="1400" b="1" dirty="0"/>
              <a:t> Автор</a:t>
            </a:r>
            <a:r>
              <a:rPr lang="ru-RU" sz="1400" dirty="0"/>
              <a:t> этой скульптуры </a:t>
            </a:r>
            <a:r>
              <a:rPr lang="ru-RU" sz="1400" b="1" dirty="0"/>
              <a:t>Исаак</a:t>
            </a:r>
            <a:r>
              <a:rPr lang="ru-RU" sz="1400" dirty="0"/>
              <a:t> </a:t>
            </a:r>
            <a:r>
              <a:rPr lang="ru-RU" sz="1400" b="1" dirty="0" err="1"/>
              <a:t>Шпинер</a:t>
            </a:r>
            <a:r>
              <a:rPr lang="ru-RU" sz="1400" dirty="0"/>
              <a:t> из Харькова. </a:t>
            </a:r>
            <a:endParaRPr lang="ru-RU" altLang="ru-RU" sz="1400" b="1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  <p:bldP spid="9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Группа 7">
            <a:extLst>
              <a:ext uri="{FF2B5EF4-FFF2-40B4-BE49-F238E27FC236}">
                <a16:creationId xmlns:a16="http://schemas.microsoft.com/office/drawing/2014/main" id="{ED46BB0D-8EB6-FC97-8711-1DFA4A7811F3}"/>
              </a:ext>
            </a:extLst>
          </p:cNvPr>
          <p:cNvGrpSpPr>
            <a:grpSpLocks/>
          </p:cNvGrpSpPr>
          <p:nvPr/>
        </p:nvGrpSpPr>
        <p:grpSpPr bwMode="auto">
          <a:xfrm>
            <a:off x="7858125" y="5929313"/>
            <a:ext cx="857250" cy="571500"/>
            <a:chOff x="2786050" y="4214818"/>
            <a:chExt cx="3429024" cy="1785950"/>
          </a:xfrm>
        </p:grpSpPr>
        <p:sp>
          <p:nvSpPr>
            <p:cNvPr id="10" name="Управляющая кнопка: настраиваемая 9">
              <a:hlinkClick r:id="" action="ppaction://hlinkshowjump?jump=nextslide" highlightClick="1"/>
              <a:extLst>
                <a:ext uri="{FF2B5EF4-FFF2-40B4-BE49-F238E27FC236}">
                  <a16:creationId xmlns:a16="http://schemas.microsoft.com/office/drawing/2014/main" id="{77268DE0-C124-39EF-C572-9213090FF6D1}"/>
                </a:ext>
              </a:extLst>
            </p:cNvPr>
            <p:cNvSpPr/>
            <p:nvPr/>
          </p:nvSpPr>
          <p:spPr>
            <a:xfrm>
              <a:off x="2786050" y="4214818"/>
              <a:ext cx="3429024" cy="1785950"/>
            </a:xfrm>
            <a:prstGeom prst="actionButtonBlank">
              <a:avLst/>
            </a:prstGeom>
            <a:solidFill>
              <a:schemeClr val="accent2">
                <a:lumMod val="40000"/>
                <a:lumOff val="60000"/>
              </a:schemeClr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pic>
          <p:nvPicPr>
            <p:cNvPr id="16393" name="Рисунок 4" descr="writingonbook.gif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E837E02A-B4D5-375C-70E2-58F902C745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4079" y="4496810"/>
              <a:ext cx="1428760" cy="1339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Box 6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1DA540A6-2821-E46F-38C8-0B98DAB420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41652" y="4572008"/>
              <a:ext cx="2857520" cy="5754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ru-RU" sz="1050" b="1" dirty="0">
                  <a:latin typeface="Arial" charset="0"/>
                </a:rPr>
                <a:t>Верный ответ.</a:t>
              </a:r>
            </a:p>
          </p:txBody>
        </p:sp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D13FA3E-DFFA-670F-0C99-71AE258E5B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1367"/>
          <a:stretch/>
        </p:blipFill>
        <p:spPr>
          <a:xfrm>
            <a:off x="987425" y="549275"/>
            <a:ext cx="7345363" cy="4824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BE3A247-D03E-5AE9-67C4-C3185A10278C}"/>
              </a:ext>
            </a:extLst>
          </p:cNvPr>
          <p:cNvSpPr/>
          <p:nvPr/>
        </p:nvSpPr>
        <p:spPr>
          <a:xfrm>
            <a:off x="2801938" y="2276475"/>
            <a:ext cx="5472112" cy="12287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EC7354-6EC4-5F4A-72E8-1CC6EFBB19E9}"/>
              </a:ext>
            </a:extLst>
          </p:cNvPr>
          <p:cNvSpPr txBox="1"/>
          <p:nvPr/>
        </p:nvSpPr>
        <p:spPr>
          <a:xfrm>
            <a:off x="2987675" y="2420938"/>
            <a:ext cx="51181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dirty="0">
                <a:solidFill>
                  <a:srgbClr val="002060"/>
                </a:solidFill>
                <a:latin typeface="+mj-lt"/>
              </a:rPr>
              <a:t>Какое здание изображено?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назад 3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087BA33F-8987-B392-C702-305F6B514C86}"/>
              </a:ext>
            </a:extLst>
          </p:cNvPr>
          <p:cNvSpPr/>
          <p:nvPr/>
        </p:nvSpPr>
        <p:spPr>
          <a:xfrm>
            <a:off x="8143900" y="6000768"/>
            <a:ext cx="500066" cy="428628"/>
          </a:xfrm>
          <a:prstGeom prst="actionButtonBackPrevious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FE25B03-5E67-CF31-3953-979B794D6E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1071563"/>
            <a:ext cx="3651250" cy="3643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B546E3E-71C2-FD3D-5157-E21EF9FDF3C8}"/>
              </a:ext>
            </a:extLst>
          </p:cNvPr>
          <p:cNvSpPr/>
          <p:nvPr/>
        </p:nvSpPr>
        <p:spPr>
          <a:xfrm>
            <a:off x="857250" y="4857750"/>
            <a:ext cx="7858125" cy="14779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latin typeface="+mj-lt"/>
              </a:rPr>
              <a:t>Юный путешественник! Первый кинотеатр в Печоре , был построен в железнодорожной части города. Свои двери он открыл  в ноябре 1958 года. Ранее площадь называлась-  площадь Мира. </a:t>
            </a:r>
          </a:p>
          <a:p>
            <a:pPr>
              <a:defRPr/>
            </a:pPr>
            <a:r>
              <a:rPr lang="ru-RU" dirty="0">
                <a:latin typeface="+mj-lt"/>
              </a:rPr>
              <a:t>	В день молодежи 26 июня 1960 года открыли памятник писателю Алексею Максимовичу Горькому. Общая высота памятника - 7 метров. </a:t>
            </a:r>
          </a:p>
        </p:txBody>
      </p:sp>
      <p:pic>
        <p:nvPicPr>
          <p:cNvPr id="17416" name="Picture 8" descr="http://4a-digital.site/wp-content/uploads/2022/11/3-%D0%9A%D0%B8%D0%BD%D0%BE%D1%82%D0%B5%D0%B0%D1%82%D1%80-%D0%B8%D0%BC.-%D0%9C.-%D0%93%D0%BE%D1%80%D1%8C%D0%BA%D0%BE%D0%B3%D0%BE.-%D0%9D%D0%92-755.5-1024x777.jpg">
            <a:extLst>
              <a:ext uri="{FF2B5EF4-FFF2-40B4-BE49-F238E27FC236}">
                <a16:creationId xmlns:a16="http://schemas.microsoft.com/office/drawing/2014/main" id="{A9C949CD-AC4C-2815-780A-BA1BDA21A3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0" y="1071563"/>
            <a:ext cx="3857625" cy="3643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7">
            <a:extLst>
              <a:ext uri="{FF2B5EF4-FFF2-40B4-BE49-F238E27FC236}">
                <a16:creationId xmlns:a16="http://schemas.microsoft.com/office/drawing/2014/main" id="{EDF44261-C15F-C377-D960-85D24CE83E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5875" y="285750"/>
            <a:ext cx="6858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 b="1">
                <a:solidFill>
                  <a:srgbClr val="002060"/>
                </a:solidFill>
                <a:latin typeface="Calibri" panose="020F0502020204030204" pitchFamily="34" charset="0"/>
              </a:rPr>
              <a:t>Кинотеатр им. М. Горького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FCA7FCA1-D19F-2760-2523-90B0CD0DE455}"/>
              </a:ext>
            </a:extLst>
          </p:cNvPr>
          <p:cNvSpPr/>
          <p:nvPr/>
        </p:nvSpPr>
        <p:spPr>
          <a:xfrm>
            <a:off x="1500188" y="928688"/>
            <a:ext cx="642937" cy="1862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endParaRPr lang="ru-RU" sz="115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D468869-125E-9D8F-BA89-7ACFF9491E93}"/>
              </a:ext>
            </a:extLst>
          </p:cNvPr>
          <p:cNvSpPr txBox="1"/>
          <p:nvPr/>
        </p:nvSpPr>
        <p:spPr>
          <a:xfrm>
            <a:off x="1643042" y="428605"/>
            <a:ext cx="1285884" cy="184665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endParaRPr lang="ru-RU" sz="96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  <a:p>
            <a:pPr eaLnBrk="1" hangingPunct="1">
              <a:defRPr/>
            </a:pPr>
            <a:endParaRPr lang="ru-RU" dirty="0">
              <a:latin typeface="Arial" charset="0"/>
            </a:endParaRPr>
          </a:p>
        </p:txBody>
      </p:sp>
      <p:grpSp>
        <p:nvGrpSpPr>
          <p:cNvPr id="18436" name="Группа 7">
            <a:extLst>
              <a:ext uri="{FF2B5EF4-FFF2-40B4-BE49-F238E27FC236}">
                <a16:creationId xmlns:a16="http://schemas.microsoft.com/office/drawing/2014/main" id="{EEFDB75A-E193-C093-293A-F70D997C0DD1}"/>
              </a:ext>
            </a:extLst>
          </p:cNvPr>
          <p:cNvGrpSpPr>
            <a:grpSpLocks/>
          </p:cNvGrpSpPr>
          <p:nvPr/>
        </p:nvGrpSpPr>
        <p:grpSpPr bwMode="auto">
          <a:xfrm>
            <a:off x="7858125" y="5929313"/>
            <a:ext cx="857250" cy="571500"/>
            <a:chOff x="2786050" y="4214818"/>
            <a:chExt cx="3429024" cy="1785950"/>
          </a:xfrm>
        </p:grpSpPr>
        <p:sp>
          <p:nvSpPr>
            <p:cNvPr id="21" name="Управляющая кнопка: настраиваемая 20">
              <a:hlinkClick r:id="" action="ppaction://hlinkshowjump?jump=nextslide" highlightClick="1"/>
              <a:extLst>
                <a:ext uri="{FF2B5EF4-FFF2-40B4-BE49-F238E27FC236}">
                  <a16:creationId xmlns:a16="http://schemas.microsoft.com/office/drawing/2014/main" id="{A4A05C82-1587-6A95-3B9F-35D55104A4BB}"/>
                </a:ext>
              </a:extLst>
            </p:cNvPr>
            <p:cNvSpPr/>
            <p:nvPr/>
          </p:nvSpPr>
          <p:spPr>
            <a:xfrm>
              <a:off x="2786050" y="4214818"/>
              <a:ext cx="3429024" cy="1785950"/>
            </a:xfrm>
            <a:prstGeom prst="actionButtonBlank">
              <a:avLst/>
            </a:prstGeom>
            <a:solidFill>
              <a:schemeClr val="accent2">
                <a:lumMod val="40000"/>
                <a:lumOff val="60000"/>
              </a:schemeClr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pic>
          <p:nvPicPr>
            <p:cNvPr id="18443" name="Рисунок 4" descr="writingonbook.gif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FBCC1346-48FC-858A-CE39-437FD54AF9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4079" y="4496810"/>
              <a:ext cx="1428760" cy="1339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TextBox 6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2190CBE0-5A5B-9D40-D691-D125616130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41652" y="4572008"/>
              <a:ext cx="2857520" cy="5754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ru-RU" sz="1050" b="1" dirty="0">
                  <a:latin typeface="Arial" charset="0"/>
                </a:rPr>
                <a:t>Верный ответ.</a:t>
              </a:r>
            </a:p>
          </p:txBody>
        </p:sp>
      </p:grpSp>
      <p:pic>
        <p:nvPicPr>
          <p:cNvPr id="18437" name="Рисунок 1">
            <a:extLst>
              <a:ext uri="{FF2B5EF4-FFF2-40B4-BE49-F238E27FC236}">
                <a16:creationId xmlns:a16="http://schemas.microsoft.com/office/drawing/2014/main" id="{281B50AD-4721-F00B-F1C5-0E09B56990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74625"/>
            <a:ext cx="4897437" cy="65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Цилиндр 2">
            <a:extLst>
              <a:ext uri="{FF2B5EF4-FFF2-40B4-BE49-F238E27FC236}">
                <a16:creationId xmlns:a16="http://schemas.microsoft.com/office/drawing/2014/main" id="{F090C410-44F5-7AEE-9F3A-73F1B32D7975}"/>
              </a:ext>
            </a:extLst>
          </p:cNvPr>
          <p:cNvSpPr/>
          <p:nvPr/>
        </p:nvSpPr>
        <p:spPr>
          <a:xfrm>
            <a:off x="2133600" y="2706688"/>
            <a:ext cx="1420813" cy="3313112"/>
          </a:xfrm>
          <a:prstGeom prst="can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00"/>
              </a:solidFill>
            </a:endParaRPr>
          </a:p>
        </p:txBody>
      </p:sp>
      <p:pic>
        <p:nvPicPr>
          <p:cNvPr id="18439" name="Picture 20" descr="https://blog-imgs-77.fc2.com/s/s/o/ssoubakan/9yrwifsh.png">
            <a:extLst>
              <a:ext uri="{FF2B5EF4-FFF2-40B4-BE49-F238E27FC236}">
                <a16:creationId xmlns:a16="http://schemas.microsoft.com/office/drawing/2014/main" id="{E465EAA8-BE49-F9AB-8438-1002B230CF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430213"/>
            <a:ext cx="3940175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назад 4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303B58F0-44A8-23CC-6A99-D082A521919E}"/>
              </a:ext>
            </a:extLst>
          </p:cNvPr>
          <p:cNvSpPr/>
          <p:nvPr/>
        </p:nvSpPr>
        <p:spPr>
          <a:xfrm>
            <a:off x="8072462" y="6072206"/>
            <a:ext cx="500066" cy="428628"/>
          </a:xfrm>
          <a:prstGeom prst="actionButtonBackPrevious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19461" name="Рисунок 1">
            <a:extLst>
              <a:ext uri="{FF2B5EF4-FFF2-40B4-BE49-F238E27FC236}">
                <a16:creationId xmlns:a16="http://schemas.microsoft.com/office/drawing/2014/main" id="{5127B007-5CA5-19EE-6EEA-E1B466D912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700213"/>
            <a:ext cx="3563937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Прямоугольник 2">
            <a:extLst>
              <a:ext uri="{FF2B5EF4-FFF2-40B4-BE49-F238E27FC236}">
                <a16:creationId xmlns:a16="http://schemas.microsoft.com/office/drawing/2014/main" id="{CB0C1AB3-E34B-B70E-7F49-3A2D6204B3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4300" y="1735138"/>
            <a:ext cx="4968875" cy="30289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buFont typeface="Arial" panose="020B0604020202020204" pitchFamily="34" charset="0"/>
              <a:buNone/>
              <a:defRPr/>
            </a:pPr>
            <a:r>
              <a:rPr lang="ru-RU" sz="1800" dirty="0">
                <a:solidFill>
                  <a:srgbClr val="002060"/>
                </a:solidFill>
                <a:latin typeface="+mj-lt"/>
              </a:rPr>
              <a:t>На углу Печорского проспекта и улицы Мира возвышается макет башенной буровой вышки. Установлен в 1967 году.</a:t>
            </a:r>
          </a:p>
          <a:p>
            <a:pPr algn="just">
              <a:defRPr/>
            </a:pPr>
            <a:endParaRPr lang="ru-RU" sz="1800" dirty="0">
              <a:solidFill>
                <a:srgbClr val="002060"/>
              </a:solidFill>
              <a:latin typeface="+mj-lt"/>
            </a:endParaRPr>
          </a:p>
          <a:p>
            <a:pPr algn="just">
              <a:buFont typeface="Arial" panose="020B0604020202020204" pitchFamily="34" charset="0"/>
              <a:buNone/>
              <a:defRPr/>
            </a:pPr>
            <a:r>
              <a:rPr lang="ru-RU" sz="1800" dirty="0">
                <a:solidFill>
                  <a:srgbClr val="002060"/>
                </a:solidFill>
                <a:latin typeface="+mj-lt"/>
              </a:rPr>
              <a:t>Это памятник всем, кто вложил и вкладывает свой труд в разведку и добычу нефти и газа в Печорском угольном бассейне. </a:t>
            </a:r>
          </a:p>
          <a:p>
            <a:pPr algn="just">
              <a:buFont typeface="Arial" panose="020B0604020202020204" pitchFamily="34" charset="0"/>
              <a:buNone/>
              <a:defRPr/>
            </a:pPr>
            <a:r>
              <a:rPr lang="ru-RU" sz="1800" dirty="0">
                <a:solidFill>
                  <a:srgbClr val="002060"/>
                </a:solidFill>
                <a:latin typeface="+mj-lt"/>
              </a:rPr>
              <a:t>	Буровая для Печоры - символ огромного труда, вложенного в дело освоения Северного края.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889AD1A-D0A3-4CB4-468A-F98B8FDD9179}"/>
              </a:ext>
            </a:extLst>
          </p:cNvPr>
          <p:cNvSpPr/>
          <p:nvPr/>
        </p:nvSpPr>
        <p:spPr>
          <a:xfrm>
            <a:off x="395288" y="261938"/>
            <a:ext cx="8424862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002060"/>
                </a:solidFill>
                <a:latin typeface="+mj-lt"/>
              </a:rPr>
              <a:t>Памятник трудовой славы геологоразведчиков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A658B6-4D92-E70D-7696-CFB1318DDA36}"/>
              </a:ext>
            </a:extLst>
          </p:cNvPr>
          <p:cNvSpPr txBox="1"/>
          <p:nvPr/>
        </p:nvSpPr>
        <p:spPr>
          <a:xfrm>
            <a:off x="857250" y="1285875"/>
            <a:ext cx="7643813" cy="21859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endParaRPr lang="ru-RU" sz="2800" b="1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  <a:p>
            <a:pPr algn="ctr" eaLnBrk="1" hangingPunct="1">
              <a:defRPr/>
            </a:pPr>
            <a:r>
              <a:rPr lang="ru-RU" sz="8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Веришь ли ты?</a:t>
            </a:r>
          </a:p>
          <a:p>
            <a:pPr algn="ctr" eaLnBrk="1" hangingPunct="1">
              <a:defRPr/>
            </a:pPr>
            <a:r>
              <a:rPr lang="ru-RU" sz="2800" b="1" dirty="0">
                <a:solidFill>
                  <a:schemeClr val="dk1"/>
                </a:solidFill>
                <a:latin typeface="+mn-lt"/>
              </a:rPr>
              <a:t>   </a:t>
            </a:r>
          </a:p>
        </p:txBody>
      </p:sp>
      <p:grpSp>
        <p:nvGrpSpPr>
          <p:cNvPr id="20483" name="Группа 7">
            <a:extLst>
              <a:ext uri="{FF2B5EF4-FFF2-40B4-BE49-F238E27FC236}">
                <a16:creationId xmlns:a16="http://schemas.microsoft.com/office/drawing/2014/main" id="{19589EDD-6CE9-E531-29A6-F367AD73B76B}"/>
              </a:ext>
            </a:extLst>
          </p:cNvPr>
          <p:cNvGrpSpPr>
            <a:grpSpLocks/>
          </p:cNvGrpSpPr>
          <p:nvPr/>
        </p:nvGrpSpPr>
        <p:grpSpPr bwMode="auto">
          <a:xfrm>
            <a:off x="7858125" y="5929313"/>
            <a:ext cx="857250" cy="571500"/>
            <a:chOff x="2786050" y="4214818"/>
            <a:chExt cx="3429024" cy="1785950"/>
          </a:xfrm>
        </p:grpSpPr>
        <p:sp>
          <p:nvSpPr>
            <p:cNvPr id="8" name="Управляющая кнопка: настраиваемая 7">
              <a:hlinkClick r:id="" action="ppaction://hlinkshowjump?jump=nextslide" highlightClick="1"/>
              <a:extLst>
                <a:ext uri="{FF2B5EF4-FFF2-40B4-BE49-F238E27FC236}">
                  <a16:creationId xmlns:a16="http://schemas.microsoft.com/office/drawing/2014/main" id="{DEFB928B-F639-BF6F-5B4E-A71274BB4B42}"/>
                </a:ext>
              </a:extLst>
            </p:cNvPr>
            <p:cNvSpPr/>
            <p:nvPr/>
          </p:nvSpPr>
          <p:spPr>
            <a:xfrm>
              <a:off x="2786050" y="4214818"/>
              <a:ext cx="3429024" cy="1785950"/>
            </a:xfrm>
            <a:prstGeom prst="actionButtonBlank">
              <a:avLst/>
            </a:prstGeom>
            <a:solidFill>
              <a:schemeClr val="accent1">
                <a:lumMod val="40000"/>
                <a:lumOff val="60000"/>
              </a:schemeClr>
            </a:solidFill>
            <a:ln w="3175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/>
            </a:p>
          </p:txBody>
        </p:sp>
        <p:pic>
          <p:nvPicPr>
            <p:cNvPr id="20488" name="Рисунок 4" descr="writingonbook.gif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93266DFB-0F72-112C-498A-35F18786E38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4079" y="4496810"/>
              <a:ext cx="1428760" cy="1339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Box 6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id="{D6413255-B13F-B1A9-6607-0899D7F618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41652" y="4572008"/>
              <a:ext cx="2857520" cy="5754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ru-RU" sz="1050" b="1" dirty="0">
                  <a:latin typeface="Arial" charset="0"/>
                </a:rPr>
                <a:t>Верный ответ.</a:t>
              </a:r>
            </a:p>
          </p:txBody>
        </p:sp>
      </p:grpSp>
      <p:sp>
        <p:nvSpPr>
          <p:cNvPr id="20484" name="Прямоугольник 2">
            <a:extLst>
              <a:ext uri="{FF2B5EF4-FFF2-40B4-BE49-F238E27FC236}">
                <a16:creationId xmlns:a16="http://schemas.microsoft.com/office/drawing/2014/main" id="{C2DA01BA-028F-2F70-9713-D70B728DBA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250" y="3500438"/>
            <a:ext cx="7804150" cy="206216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ru-RU" altLang="ru-RU" dirty="0">
                <a:solidFill>
                  <a:srgbClr val="C00000"/>
                </a:solidFill>
                <a:latin typeface="+mj-lt"/>
              </a:rPr>
              <a:t>Печорский край замечателен тем, что на нашей территории создан национальный парк «Югыд </a:t>
            </a:r>
            <a:r>
              <a:rPr lang="ru-RU" altLang="ru-RU" dirty="0" err="1">
                <a:solidFill>
                  <a:srgbClr val="C00000"/>
                </a:solidFill>
                <a:latin typeface="+mj-lt"/>
              </a:rPr>
              <a:t>ва</a:t>
            </a:r>
            <a:r>
              <a:rPr lang="ru-RU" altLang="ru-RU" dirty="0">
                <a:solidFill>
                  <a:srgbClr val="C00000"/>
                </a:solidFill>
                <a:latin typeface="+mj-lt"/>
              </a:rPr>
              <a:t>»? </a:t>
            </a:r>
            <a:r>
              <a:rPr lang="ru-RU" dirty="0"/>
              <a:t>В переводе с языка коми «</a:t>
            </a:r>
            <a:r>
              <a:rPr lang="ru-RU" dirty="0" err="1"/>
              <a:t>Югыд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» означает </a:t>
            </a:r>
            <a:r>
              <a:rPr lang="ru-RU" b="1" dirty="0"/>
              <a:t>«светлая вода»</a:t>
            </a:r>
            <a:r>
              <a:rPr lang="ru-RU" dirty="0"/>
              <a:t>.</a:t>
            </a:r>
            <a:endParaRPr lang="ru-RU" altLang="ru-RU" dirty="0">
              <a:solidFill>
                <a:srgbClr val="C00000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назад 3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274C85BE-A008-A5D0-1ECB-BEEBAF3638CF}"/>
              </a:ext>
            </a:extLst>
          </p:cNvPr>
          <p:cNvSpPr/>
          <p:nvPr/>
        </p:nvSpPr>
        <p:spPr>
          <a:xfrm>
            <a:off x="8072462" y="6072206"/>
            <a:ext cx="500066" cy="428628"/>
          </a:xfrm>
          <a:prstGeom prst="actionButtonBackPrevious">
            <a:avLst/>
          </a:prstGeom>
          <a:solidFill>
            <a:schemeClr val="accent1">
              <a:lumMod val="40000"/>
              <a:lumOff val="60000"/>
            </a:schemeClr>
          </a:soli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21509" name="Рисунок 4">
            <a:extLst>
              <a:ext uri="{FF2B5EF4-FFF2-40B4-BE49-F238E27FC236}">
                <a16:creationId xmlns:a16="http://schemas.microsoft.com/office/drawing/2014/main" id="{5AF6D8B2-381E-4536-6AFB-7496F1E29D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3357563"/>
            <a:ext cx="4173538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Рисунок 5">
            <a:extLst>
              <a:ext uri="{FF2B5EF4-FFF2-40B4-BE49-F238E27FC236}">
                <a16:creationId xmlns:a16="http://schemas.microsoft.com/office/drawing/2014/main" id="{14838F60-FD66-3398-F9BC-ED488FE584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2608263"/>
            <a:ext cx="3833813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1" name="TextBox 6">
            <a:extLst>
              <a:ext uri="{FF2B5EF4-FFF2-40B4-BE49-F238E27FC236}">
                <a16:creationId xmlns:a16="http://schemas.microsoft.com/office/drawing/2014/main" id="{2DB24FFE-123D-8BA0-D2BD-A38EB264EA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3800" y="5164138"/>
            <a:ext cx="3960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2800" b="1">
                <a:solidFill>
                  <a:srgbClr val="EF39E2"/>
                </a:solidFill>
              </a:rPr>
              <a:t>Северная пищуха</a:t>
            </a:r>
          </a:p>
        </p:txBody>
      </p:sp>
      <p:sp>
        <p:nvSpPr>
          <p:cNvPr id="21512" name="Прямоугольник 7">
            <a:extLst>
              <a:ext uri="{FF2B5EF4-FFF2-40B4-BE49-F238E27FC236}">
                <a16:creationId xmlns:a16="http://schemas.microsoft.com/office/drawing/2014/main" id="{428FEE96-5AC2-7709-B7A1-C83FDDE316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57188"/>
            <a:ext cx="8640763" cy="1323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  <a:defRPr/>
            </a:pPr>
            <a:r>
              <a:rPr lang="ru-RU" altLang="ru-RU" sz="1800" dirty="0">
                <a:solidFill>
                  <a:srgbClr val="000000"/>
                </a:solidFill>
                <a:latin typeface="Roboto"/>
              </a:rPr>
              <a:t> </a:t>
            </a:r>
            <a:r>
              <a:rPr lang="ru-RU" altLang="ru-RU" sz="2000" dirty="0">
                <a:solidFill>
                  <a:srgbClr val="002060"/>
                </a:solidFill>
                <a:latin typeface="+mj-lt"/>
              </a:rPr>
              <a:t>Расположен на западных склонах Приполярного и Северного Урала, на территории трех районов Республики Коми (</a:t>
            </a:r>
            <a:r>
              <a:rPr lang="ru-RU" altLang="ru-RU" sz="2000" dirty="0" err="1">
                <a:solidFill>
                  <a:srgbClr val="002060"/>
                </a:solidFill>
                <a:latin typeface="+mj-lt"/>
              </a:rPr>
              <a:t>Вуктыльского</a:t>
            </a:r>
            <a:r>
              <a:rPr lang="ru-RU" altLang="ru-RU" sz="2000" dirty="0">
                <a:solidFill>
                  <a:srgbClr val="002060"/>
                </a:solidFill>
                <a:latin typeface="+mj-lt"/>
              </a:rPr>
              <a:t>, Печорского и Интинского). Парк был создан в 1994г. Главная цель национального парка - сохранение уникальных природных комплексов Уральского Севера.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03B020B-EC82-1241-1A24-FD00CBF8C973}"/>
              </a:ext>
            </a:extLst>
          </p:cNvPr>
          <p:cNvSpPr/>
          <p:nvPr/>
        </p:nvSpPr>
        <p:spPr>
          <a:xfrm>
            <a:off x="1553497" y="2500306"/>
            <a:ext cx="6210931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sz="66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Спасибо за игру.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1431</TotalTime>
  <Words>766</Words>
  <Application>Microsoft Office PowerPoint</Application>
  <PresentationFormat>Экран (4:3)</PresentationFormat>
  <Paragraphs>100</Paragraphs>
  <Slides>21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Monotype Corsiva</vt:lpstr>
      <vt:lpstr>Roboto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Марина</dc:creator>
  <cp:lastModifiedBy>Валерий Булик</cp:lastModifiedBy>
  <cp:revision>70</cp:revision>
  <dcterms:created xsi:type="dcterms:W3CDTF">2011-04-02T12:34:26Z</dcterms:created>
  <dcterms:modified xsi:type="dcterms:W3CDTF">2023-01-18T16:39:09Z</dcterms:modified>
</cp:coreProperties>
</file>