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0074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552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569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496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080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082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959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560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371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800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73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12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29705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258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6399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8125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8345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6733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2964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D8BD707-D9CF-40AE-B4C6-C98DA3205C09}" type="datetimeFigureOut">
              <a:rPr lang="en-US" smtClean="0"/>
              <a:t>1/9/2026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5035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  <p:sldLayoutId id="2147483703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1000" y="2358747"/>
            <a:ext cx="8227695" cy="35086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9560" marR="281305" indent="930910">
              <a:lnSpc>
                <a:spcPct val="100000"/>
              </a:lnSpc>
            </a:pPr>
            <a:r>
              <a:rPr sz="2800" b="1" spc="-20" dirty="0">
                <a:solidFill>
                  <a:srgbClr val="FFFFFF"/>
                </a:solidFill>
                <a:latin typeface="Georgia"/>
                <a:cs typeface="Georgia"/>
              </a:rPr>
              <a:t>«</a:t>
            </a:r>
            <a:r>
              <a:rPr sz="2800" b="1" spc="-20" dirty="0">
                <a:solidFill>
                  <a:srgbClr val="FFFF00"/>
                </a:solidFill>
                <a:latin typeface="Georgia"/>
                <a:cs typeface="Georgia"/>
              </a:rPr>
              <a:t>Р</a:t>
            </a:r>
            <a:r>
              <a:rPr sz="2800" b="1" spc="-30" dirty="0">
                <a:solidFill>
                  <a:srgbClr val="FFFF00"/>
                </a:solidFill>
                <a:latin typeface="Georgia"/>
                <a:cs typeface="Georgia"/>
              </a:rPr>
              <a:t>е</a:t>
            </a:r>
            <a:r>
              <a:rPr sz="2800" b="1" spc="-20" dirty="0">
                <a:solidFill>
                  <a:srgbClr val="FFFF00"/>
                </a:solidFill>
                <a:latin typeface="Georgia"/>
                <a:cs typeface="Georgia"/>
              </a:rPr>
              <a:t>коме</a:t>
            </a:r>
            <a:r>
              <a:rPr sz="2800" b="1" spc="-35" dirty="0">
                <a:solidFill>
                  <a:srgbClr val="FFFF00"/>
                </a:solidFill>
                <a:latin typeface="Georgia"/>
                <a:cs typeface="Georgia"/>
              </a:rPr>
              <a:t>н</a:t>
            </a:r>
            <a:r>
              <a:rPr sz="2800" b="1" spc="-20" dirty="0">
                <a:solidFill>
                  <a:srgbClr val="FFFF00"/>
                </a:solidFill>
                <a:latin typeface="Georgia"/>
                <a:cs typeface="Georgia"/>
              </a:rPr>
              <a:t>дации</a:t>
            </a:r>
            <a:r>
              <a:rPr sz="2800" b="1" spc="5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Georgia"/>
                <a:cs typeface="Georgia"/>
              </a:rPr>
              <a:t>на</a:t>
            </a:r>
            <a:r>
              <a:rPr sz="2800" b="1" spc="-30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2800" b="1" spc="-25" dirty="0">
                <a:solidFill>
                  <a:srgbClr val="FFFFFF"/>
                </a:solidFill>
                <a:latin typeface="Georgia"/>
                <a:cs typeface="Georgia"/>
              </a:rPr>
              <a:t>инаю</a:t>
            </a:r>
            <a:r>
              <a:rPr sz="2800" b="1" spc="-45" dirty="0">
                <a:solidFill>
                  <a:srgbClr val="FFFFFF"/>
                </a:solidFill>
                <a:latin typeface="Georgia"/>
                <a:cs typeface="Georgia"/>
              </a:rPr>
              <a:t>щ</a:t>
            </a:r>
            <a:r>
              <a:rPr sz="2800" b="1" spc="-25" dirty="0">
                <a:solidFill>
                  <a:srgbClr val="FFFFFF"/>
                </a:solidFill>
                <a:latin typeface="Georgia"/>
                <a:cs typeface="Georgia"/>
              </a:rPr>
              <a:t>им</a:t>
            </a:r>
            <a:r>
              <a:rPr sz="2800" b="1" spc="-15" dirty="0">
                <a:solidFill>
                  <a:srgbClr val="FFFFFF"/>
                </a:solidFill>
                <a:latin typeface="Georgia"/>
                <a:cs typeface="Georgia"/>
              </a:rPr>
              <a:t> тр</a:t>
            </a:r>
            <a:r>
              <a:rPr sz="2800" b="1" spc="-3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800" b="1" spc="-20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800" b="1" spc="-3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800" b="1" spc="-20" dirty="0">
                <a:solidFill>
                  <a:srgbClr val="FFFFFF"/>
                </a:solidFill>
                <a:latin typeface="Georgia"/>
                <a:cs typeface="Georgia"/>
              </a:rPr>
              <a:t>ра</a:t>
            </a:r>
            <a:r>
              <a:rPr sz="2800" b="1" spc="-30" dirty="0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sz="2800" b="1" spc="-20" dirty="0">
                <a:solidFill>
                  <a:srgbClr val="FFFFFF"/>
                </a:solidFill>
                <a:latin typeface="Georgia"/>
                <a:cs typeface="Georgia"/>
              </a:rPr>
              <a:t>-препо</a:t>
            </a:r>
            <a:r>
              <a:rPr sz="2800" b="1" spc="-30" dirty="0">
                <a:solidFill>
                  <a:srgbClr val="FFFFFF"/>
                </a:solidFill>
                <a:latin typeface="Georgia"/>
                <a:cs typeface="Georgia"/>
              </a:rPr>
              <a:t>д</a:t>
            </a:r>
            <a:r>
              <a:rPr sz="2800" b="1" spc="-20" dirty="0">
                <a:solidFill>
                  <a:srgbClr val="FFFFFF"/>
                </a:solidFill>
                <a:latin typeface="Georgia"/>
                <a:cs typeface="Georgia"/>
              </a:rPr>
              <a:t>авателям</a:t>
            </a:r>
            <a:r>
              <a:rPr sz="2800" b="1" spc="6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800" b="1" spc="-20" dirty="0">
                <a:solidFill>
                  <a:srgbClr val="FFFF00"/>
                </a:solidFill>
                <a:latin typeface="Georgia"/>
                <a:cs typeface="Georgia"/>
              </a:rPr>
              <a:t>по</a:t>
            </a:r>
            <a:r>
              <a:rPr sz="28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800" b="1" spc="-20" dirty="0">
                <a:solidFill>
                  <a:srgbClr val="FFFF00"/>
                </a:solidFill>
                <a:latin typeface="Georgia"/>
                <a:cs typeface="Georgia"/>
              </a:rPr>
              <a:t>созданию</a:t>
            </a:r>
            <a:endParaRPr sz="2800" dirty="0">
              <a:solidFill>
                <a:srgbClr val="FFFF00"/>
              </a:solidFill>
              <a:latin typeface="Georgia"/>
              <a:cs typeface="Georgia"/>
            </a:endParaRPr>
          </a:p>
          <a:p>
            <a:pPr marL="12700" marR="5080" algn="ctr">
              <a:lnSpc>
                <a:spcPct val="100000"/>
              </a:lnSpc>
            </a:pPr>
            <a:r>
              <a:rPr lang="ru-RU" sz="2800" b="1" spc="-20" dirty="0">
                <a:solidFill>
                  <a:srgbClr val="FFFFFF"/>
                </a:solidFill>
                <a:latin typeface="Georgia"/>
                <a:cs typeface="Georgia"/>
              </a:rPr>
              <a:t>дополнительных </a:t>
            </a:r>
            <a:r>
              <a:rPr sz="2800" b="1" spc="-20" dirty="0" err="1">
                <a:solidFill>
                  <a:srgbClr val="FFFFFF"/>
                </a:solidFill>
                <a:latin typeface="Georgia"/>
                <a:cs typeface="Georgia"/>
              </a:rPr>
              <a:t>образ</a:t>
            </a:r>
            <a:r>
              <a:rPr sz="2800" b="1" spc="-30" dirty="0" err="1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2800" b="1" spc="-20" dirty="0" err="1">
                <a:solidFill>
                  <a:srgbClr val="FFFFFF"/>
                </a:solidFill>
                <a:latin typeface="Georgia"/>
                <a:cs typeface="Georgia"/>
              </a:rPr>
              <a:t>ват</a:t>
            </a:r>
            <a:r>
              <a:rPr sz="2800" b="1" spc="-35" dirty="0" err="1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800" b="1" spc="-20" dirty="0" err="1">
                <a:solidFill>
                  <a:srgbClr val="FFFFFF"/>
                </a:solidFill>
                <a:latin typeface="Georgia"/>
                <a:cs typeface="Georgia"/>
              </a:rPr>
              <a:t>ль</a:t>
            </a:r>
            <a:r>
              <a:rPr sz="2800" b="1" spc="-35" dirty="0" err="1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lang="ru-RU" sz="2800" b="1" spc="-20" dirty="0" err="1">
                <a:solidFill>
                  <a:srgbClr val="FFFFFF"/>
                </a:solidFill>
                <a:latin typeface="Georgia"/>
                <a:cs typeface="Georgia"/>
              </a:rPr>
              <a:t>ых</a:t>
            </a:r>
            <a:r>
              <a:rPr lang="ru-RU" sz="2800" b="1" spc="-20" dirty="0">
                <a:solidFill>
                  <a:srgbClr val="FFFFFF"/>
                </a:solidFill>
                <a:latin typeface="Georgia"/>
                <a:cs typeface="Georgia"/>
              </a:rPr>
              <a:t> и общеразвивающих </a:t>
            </a:r>
            <a:r>
              <a:rPr lang="ru-RU" sz="2800" b="1" spc="-20" dirty="0">
                <a:solidFill>
                  <a:srgbClr val="FFFF00"/>
                </a:solidFill>
                <a:latin typeface="Georgia"/>
                <a:cs typeface="Georgia"/>
              </a:rPr>
              <a:t>рабочих</a:t>
            </a:r>
            <a:r>
              <a:rPr sz="28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800" b="1" spc="-20" dirty="0" err="1">
                <a:solidFill>
                  <a:srgbClr val="FFFF00"/>
                </a:solidFill>
                <a:latin typeface="Georgia"/>
                <a:cs typeface="Georgia"/>
              </a:rPr>
              <a:t>пр</a:t>
            </a:r>
            <a:r>
              <a:rPr sz="2800" b="1" spc="-30" dirty="0" err="1">
                <a:solidFill>
                  <a:srgbClr val="FFFF00"/>
                </a:solidFill>
                <a:latin typeface="Georgia"/>
                <a:cs typeface="Georgia"/>
              </a:rPr>
              <a:t>о</a:t>
            </a:r>
            <a:r>
              <a:rPr sz="2800" b="1" spc="-20" dirty="0" err="1">
                <a:solidFill>
                  <a:srgbClr val="FFFF00"/>
                </a:solidFill>
                <a:latin typeface="Georgia"/>
                <a:cs typeface="Georgia"/>
              </a:rPr>
              <a:t>гра</a:t>
            </a:r>
            <a:r>
              <a:rPr sz="2800" b="1" spc="-40" dirty="0" err="1">
                <a:solidFill>
                  <a:srgbClr val="FFFF00"/>
                </a:solidFill>
                <a:latin typeface="Georgia"/>
                <a:cs typeface="Georgia"/>
              </a:rPr>
              <a:t>м</a:t>
            </a:r>
            <a:r>
              <a:rPr sz="2800" b="1" spc="-25" dirty="0" err="1">
                <a:solidFill>
                  <a:srgbClr val="FFFF00"/>
                </a:solidFill>
                <a:latin typeface="Georgia"/>
                <a:cs typeface="Georgia"/>
              </a:rPr>
              <a:t>м</a:t>
            </a:r>
            <a:r>
              <a:rPr sz="2800" b="1" spc="-20" dirty="0">
                <a:solidFill>
                  <a:srgbClr val="FFFFFF"/>
                </a:solidFill>
                <a:latin typeface="Georgia"/>
                <a:cs typeface="Georgia"/>
              </a:rPr>
              <a:t>»</a:t>
            </a:r>
            <a:endParaRPr lang="ru-RU" sz="2800" spc="-20" dirty="0">
              <a:latin typeface="Georgia"/>
              <a:cs typeface="Georgia"/>
            </a:endParaRPr>
          </a:p>
          <a:p>
            <a:pPr marL="12700" marR="5080" algn="ctr">
              <a:lnSpc>
                <a:spcPct val="100000"/>
              </a:lnSpc>
            </a:pPr>
            <a:endParaRPr lang="ru-RU" sz="2800" b="1" spc="-20" dirty="0">
              <a:solidFill>
                <a:srgbClr val="FFFFFF"/>
              </a:solidFill>
              <a:latin typeface="Georgia"/>
              <a:cs typeface="Georgia"/>
            </a:endParaRPr>
          </a:p>
          <a:p>
            <a:pPr marL="12700" marR="5080" algn="r">
              <a:lnSpc>
                <a:spcPct val="100000"/>
              </a:lnSpc>
            </a:pPr>
            <a:r>
              <a:rPr lang="ru-RU" sz="2800" b="1" spc="-20" dirty="0">
                <a:solidFill>
                  <a:srgbClr val="FFFFFF"/>
                </a:solidFill>
                <a:latin typeface="Georgia"/>
                <a:cs typeface="Georgia"/>
              </a:rPr>
              <a:t>	</a:t>
            </a:r>
            <a:r>
              <a:rPr lang="ru-RU" sz="2000" b="1" dirty="0" err="1">
                <a:solidFill>
                  <a:srgbClr val="FFFFFF"/>
                </a:solidFill>
                <a:latin typeface="Georgia"/>
                <a:cs typeface="Georgia"/>
              </a:rPr>
              <a:t>Волхонова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 Наталья </a:t>
            </a:r>
            <a:r>
              <a:rPr sz="2000" b="1" dirty="0" err="1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2000" b="1" spc="-15" dirty="0" err="1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dirty="0" err="1">
                <a:solidFill>
                  <a:srgbClr val="FFFFFF"/>
                </a:solidFill>
                <a:latin typeface="Georgia"/>
                <a:cs typeface="Georgia"/>
              </a:rPr>
              <a:t>рг</a:t>
            </a:r>
            <a:r>
              <a:rPr sz="2000" b="1" spc="-10" dirty="0" err="1">
                <a:solidFill>
                  <a:srgbClr val="FFFFFF"/>
                </a:solidFill>
                <a:latin typeface="Georgia"/>
                <a:cs typeface="Georgia"/>
              </a:rPr>
              <a:t>ее</a:t>
            </a:r>
            <a:r>
              <a:rPr sz="2000" b="1" dirty="0" err="1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а, </a:t>
            </a:r>
            <a:endParaRPr lang="ru-RU" sz="2000" b="1" dirty="0">
              <a:solidFill>
                <a:srgbClr val="FFFFFF"/>
              </a:solidFill>
              <a:latin typeface="Georgia"/>
              <a:cs typeface="Georgia"/>
            </a:endParaRPr>
          </a:p>
          <a:p>
            <a:pPr marL="12700" marR="5080" algn="r">
              <a:lnSpc>
                <a:spcPct val="100000"/>
              </a:lnSpc>
            </a:pP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старший </a:t>
            </a:r>
            <a:r>
              <a:rPr sz="2000" b="1" dirty="0" err="1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000" b="1" spc="5" dirty="0" err="1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dirty="0" err="1">
                <a:solidFill>
                  <a:srgbClr val="FFFFFF"/>
                </a:solidFill>
                <a:latin typeface="Georgia"/>
                <a:cs typeface="Georgia"/>
              </a:rPr>
              <a:t>структо</a:t>
            </a:r>
            <a:r>
              <a:rPr sz="2000" b="1" spc="-10" dirty="0" err="1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2000" b="1" spc="-5" dirty="0" err="1">
                <a:solidFill>
                  <a:srgbClr val="FFFFFF"/>
                </a:solidFill>
                <a:latin typeface="Georgia"/>
                <a:cs typeface="Georgia"/>
              </a:rPr>
              <a:t>-</a:t>
            </a:r>
            <a:r>
              <a:rPr sz="2000" b="1" dirty="0" err="1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sz="2000" b="1" spc="-10" dirty="0" err="1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dirty="0" err="1">
                <a:solidFill>
                  <a:srgbClr val="FFFFFF"/>
                </a:solidFill>
                <a:latin typeface="Georgia"/>
                <a:cs typeface="Georgia"/>
              </a:rPr>
              <a:t>то</a:t>
            </a:r>
            <a:r>
              <a:rPr sz="2000" b="1" spc="-15" dirty="0" err="1">
                <a:solidFill>
                  <a:srgbClr val="FFFFFF"/>
                </a:solidFill>
                <a:latin typeface="Georgia"/>
                <a:cs typeface="Georgia"/>
              </a:rPr>
              <a:t>д</a:t>
            </a:r>
            <a:r>
              <a:rPr sz="2000" b="1" dirty="0" err="1">
                <a:solidFill>
                  <a:srgbClr val="FFFFFF"/>
                </a:solidFill>
                <a:latin typeface="Georgia"/>
                <a:cs typeface="Georgia"/>
              </a:rPr>
              <a:t>ист</a:t>
            </a:r>
            <a:r>
              <a:rPr sz="2000" b="1" spc="-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endParaRPr lang="ru-RU" sz="2000" b="1" spc="-35" dirty="0">
              <a:solidFill>
                <a:srgbClr val="FFFFFF"/>
              </a:solidFill>
              <a:latin typeface="Georgia"/>
              <a:cs typeface="Georgia"/>
            </a:endParaRPr>
          </a:p>
          <a:p>
            <a:pPr marL="12700" marR="5080" algn="r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УДО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2000" b="1" spc="-15" dirty="0">
                <a:solidFill>
                  <a:srgbClr val="FFFFFF"/>
                </a:solidFill>
                <a:latin typeface="Georgia"/>
                <a:cs typeface="Georgia"/>
              </a:rPr>
              <a:t>"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lang="ru-RU" sz="2000" b="1" dirty="0" err="1">
                <a:solidFill>
                  <a:srgbClr val="FFFFFF"/>
                </a:solidFill>
                <a:latin typeface="Georgia"/>
                <a:cs typeface="Georgia"/>
              </a:rPr>
              <a:t>портивная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 школа </a:t>
            </a:r>
            <a:r>
              <a:rPr sz="2000" b="1" spc="5" dirty="0">
                <a:solidFill>
                  <a:srgbClr val="FFFFFF"/>
                </a:solidFill>
                <a:latin typeface="Georgia"/>
                <a:cs typeface="Georgia"/>
              </a:rPr>
              <a:t>№</a:t>
            </a:r>
            <a:r>
              <a:rPr lang="ru-RU" sz="2000" b="1" spc="5" dirty="0">
                <a:solidFill>
                  <a:srgbClr val="FFFFFF"/>
                </a:solidFill>
                <a:latin typeface="Georgia"/>
                <a:cs typeface="Georgia"/>
              </a:rPr>
              <a:t>1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2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"</a:t>
            </a:r>
            <a:endParaRPr sz="2000" dirty="0">
              <a:latin typeface="Georgia"/>
              <a:cs typeface="Georgia"/>
            </a:endParaRPr>
          </a:p>
          <a:p>
            <a:pPr marR="13970" algn="r">
              <a:lnSpc>
                <a:spcPts val="2385"/>
              </a:lnSpc>
            </a:pP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г.</a:t>
            </a:r>
            <a:r>
              <a:rPr sz="2000" b="1" spc="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2000" b="1" spc="5" dirty="0" err="1">
                <a:solidFill>
                  <a:srgbClr val="FFFFFF"/>
                </a:solidFill>
                <a:latin typeface="Georgia"/>
                <a:cs typeface="Georgia"/>
              </a:rPr>
              <a:t>Набереные</a:t>
            </a:r>
            <a:r>
              <a:rPr lang="ru-RU" sz="2000" b="1" spc="5" dirty="0">
                <a:solidFill>
                  <a:srgbClr val="FFFFFF"/>
                </a:solidFill>
                <a:latin typeface="Georgia"/>
                <a:cs typeface="Georgia"/>
              </a:rPr>
              <a:t> Челны</a:t>
            </a:r>
            <a:endParaRPr sz="2000" dirty="0">
              <a:latin typeface="Georgia"/>
              <a:cs typeface="Georgia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E847FC-93F8-44F7-A35F-31F3903EBC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5" b="5127"/>
          <a:stretch/>
        </p:blipFill>
        <p:spPr>
          <a:xfrm>
            <a:off x="533400" y="381000"/>
            <a:ext cx="2895600" cy="16181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8876" y="802479"/>
            <a:ext cx="8624570" cy="6155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sz="2000" b="1" dirty="0">
                <a:latin typeface="Georgia"/>
                <a:cs typeface="Georgia"/>
              </a:rPr>
              <a:t>ОБРАЗО</a:t>
            </a:r>
            <a:r>
              <a:rPr sz="2000" b="1" spc="-15" dirty="0">
                <a:latin typeface="Georgia"/>
                <a:cs typeface="Georgia"/>
              </a:rPr>
              <a:t>В</a:t>
            </a:r>
            <a:r>
              <a:rPr sz="2000" b="1" spc="-10" dirty="0">
                <a:latin typeface="Georgia"/>
                <a:cs typeface="Georgia"/>
              </a:rPr>
              <a:t>А</a:t>
            </a:r>
            <a:r>
              <a:rPr sz="2000" b="1" dirty="0">
                <a:latin typeface="Georgia"/>
                <a:cs typeface="Georgia"/>
              </a:rPr>
              <a:t>Т</a:t>
            </a:r>
            <a:r>
              <a:rPr sz="2000" b="1" spc="-10" dirty="0">
                <a:latin typeface="Georgia"/>
                <a:cs typeface="Georgia"/>
              </a:rPr>
              <a:t>ЕЛЬНА</a:t>
            </a:r>
            <a:r>
              <a:rPr sz="2000" b="1" dirty="0">
                <a:latin typeface="Georgia"/>
                <a:cs typeface="Georgia"/>
              </a:rPr>
              <a:t>Я</a:t>
            </a:r>
            <a:r>
              <a:rPr sz="2000" b="1" spc="-35" dirty="0">
                <a:latin typeface="Georgia"/>
                <a:cs typeface="Georgia"/>
              </a:rPr>
              <a:t> </a:t>
            </a:r>
            <a:r>
              <a:rPr sz="2000" b="1" dirty="0">
                <a:latin typeface="Georgia"/>
                <a:cs typeface="Georgia"/>
              </a:rPr>
              <a:t>П</a:t>
            </a:r>
            <a:r>
              <a:rPr sz="2000" b="1" spc="-10" dirty="0">
                <a:latin typeface="Georgia"/>
                <a:cs typeface="Georgia"/>
              </a:rPr>
              <a:t>Р</a:t>
            </a:r>
            <a:r>
              <a:rPr sz="2000" b="1" dirty="0">
                <a:latin typeface="Georgia"/>
                <a:cs typeface="Georgia"/>
              </a:rPr>
              <a:t>ОГРАММА</a:t>
            </a:r>
            <a:r>
              <a:rPr sz="2000" b="1" spc="-10" dirty="0">
                <a:latin typeface="Georgia"/>
                <a:cs typeface="Georgia"/>
              </a:rPr>
              <a:t> </a:t>
            </a:r>
            <a:endParaRPr lang="ru-RU" sz="2000" b="1" spc="-10" dirty="0">
              <a:latin typeface="Georgia"/>
              <a:cs typeface="Georgia"/>
            </a:endParaRPr>
          </a:p>
          <a:p>
            <a:pPr marL="12700" algn="ctr">
              <a:lnSpc>
                <a:spcPct val="100000"/>
              </a:lnSpc>
            </a:pP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(</a:t>
            </a:r>
            <a:r>
              <a:rPr sz="2000" b="1" spc="-20" dirty="0">
                <a:solidFill>
                  <a:srgbClr val="FFFF00"/>
                </a:solidFill>
                <a:latin typeface="Georgia"/>
                <a:cs typeface="Georgia"/>
              </a:rPr>
              <a:t>Р</a:t>
            </a:r>
            <a:r>
              <a:rPr sz="2000" b="1" spc="-10" dirty="0">
                <a:solidFill>
                  <a:srgbClr val="FFFF00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БО</a:t>
            </a:r>
            <a:r>
              <a:rPr sz="2000" b="1" spc="-20" dirty="0">
                <a:solidFill>
                  <a:srgbClr val="FFFF00"/>
                </a:solidFill>
                <a:latin typeface="Georgia"/>
                <a:cs typeface="Georgia"/>
              </a:rPr>
              <a:t>Ч</a:t>
            </a:r>
            <a:r>
              <a:rPr sz="2000" b="1" spc="-10" dirty="0">
                <a:solidFill>
                  <a:srgbClr val="FFFF00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Я</a:t>
            </a:r>
            <a:r>
              <a:rPr sz="2000" b="1" spc="-35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П</a:t>
            </a:r>
            <a:r>
              <a:rPr sz="2000" b="1" spc="-10" dirty="0">
                <a:solidFill>
                  <a:srgbClr val="FFFF00"/>
                </a:solidFill>
                <a:latin typeface="Georgia"/>
                <a:cs typeface="Georgia"/>
              </a:rPr>
              <a:t>Р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ОГРАММ</a:t>
            </a:r>
            <a:r>
              <a:rPr sz="2000" b="1" spc="-10" dirty="0">
                <a:solidFill>
                  <a:srgbClr val="FFFF00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)</a:t>
            </a:r>
            <a:r>
              <a:rPr sz="2000" b="1" spc="-15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-</a:t>
            </a:r>
            <a:endParaRPr sz="2000" dirty="0">
              <a:solidFill>
                <a:srgbClr val="FFFF00"/>
              </a:solidFill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7200" y="1422283"/>
            <a:ext cx="8297087" cy="2954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00000"/>
              </a:lnSpc>
            </a:pP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это 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инд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вид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ьный</a:t>
            </a:r>
            <a:r>
              <a:rPr sz="2400" b="1" spc="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ин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трумент</a:t>
            </a:r>
            <a:r>
              <a:rPr lang="ru-RU" sz="24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трен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2400" b="1" spc="5" dirty="0" err="1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-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препод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ват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ля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, в ко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орой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он опреде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яет на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бо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ее</a:t>
            </a:r>
            <a:r>
              <a:rPr sz="24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опт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ма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ьные и эф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ф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к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вные</a:t>
            </a:r>
            <a:r>
              <a:rPr sz="2400" b="1" spc="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д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я опреде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енн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г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уппы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щ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ихся</a:t>
            </a:r>
            <a:r>
              <a:rPr sz="2400" b="1" spc="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формы, ме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оды и при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мы орган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за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ц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ии</a:t>
            </a:r>
            <a:r>
              <a:rPr sz="24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образоват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льного и спортивного проце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сов, с</a:t>
            </a:r>
            <a:r>
              <a:rPr sz="24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ц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лью</a:t>
            </a:r>
            <a:r>
              <a:rPr sz="2400" b="1" spc="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пол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ния рез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льт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24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обра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з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ова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spc="-15" dirty="0" err="1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ьной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д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ят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льн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2400" b="1" spc="-10" dirty="0" err="1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400" b="1" dirty="0" err="1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endParaRPr lang="ru-RU" sz="2400" dirty="0">
              <a:latin typeface="Georgia"/>
              <a:cs typeface="Georgia"/>
            </a:endParaRPr>
          </a:p>
          <a:p>
            <a:pPr marL="635" algn="just">
              <a:lnSpc>
                <a:spcPct val="100000"/>
              </a:lnSpc>
            </a:pPr>
            <a:r>
              <a:rPr lang="ru-RU" sz="2400" b="1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lang="ru-RU" sz="2400" b="1" spc="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2400" b="1" dirty="0">
                <a:solidFill>
                  <a:srgbClr val="FFFFFF"/>
                </a:solidFill>
                <a:latin typeface="Georgia"/>
                <a:cs typeface="Georgia"/>
              </a:rPr>
              <a:t>спортивной подготовки.</a:t>
            </a:r>
            <a:endParaRPr lang="ru-RU" sz="2400" dirty="0">
              <a:latin typeface="Georgia"/>
              <a:cs typeface="Georgia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D9D301F-9668-4431-BCB3-7D99D551C1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4800600"/>
            <a:ext cx="2743200" cy="177113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2048" y="203083"/>
            <a:ext cx="7860665" cy="6959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67765" marR="5080" indent="-1155700">
              <a:lnSpc>
                <a:spcPct val="100000"/>
              </a:lnSpc>
            </a:pP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ЭТАПЫ 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АЗРАБО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КИ</a:t>
            </a:r>
            <a:r>
              <a:rPr sz="24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РАБОЧ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ПРОГРА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МЫ ТРЕНЕРОМ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-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ПРЕПОДАВАТЕЛЕМ: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292600" y="923925"/>
            <a:ext cx="784225" cy="417830"/>
          </a:xfrm>
          <a:custGeom>
            <a:avLst/>
            <a:gdLst/>
            <a:ahLst/>
            <a:cxnLst/>
            <a:rect l="l" t="t" r="r" b="b"/>
            <a:pathLst>
              <a:path w="784225" h="417830">
                <a:moveTo>
                  <a:pt x="784225" y="208787"/>
                </a:moveTo>
                <a:lnTo>
                  <a:pt x="0" y="208787"/>
                </a:lnTo>
                <a:lnTo>
                  <a:pt x="392175" y="417575"/>
                </a:lnTo>
                <a:lnTo>
                  <a:pt x="784225" y="208787"/>
                </a:lnTo>
                <a:close/>
              </a:path>
              <a:path w="784225" h="417830">
                <a:moveTo>
                  <a:pt x="588137" y="0"/>
                </a:moveTo>
                <a:lnTo>
                  <a:pt x="196087" y="0"/>
                </a:lnTo>
                <a:lnTo>
                  <a:pt x="196087" y="208787"/>
                </a:lnTo>
                <a:lnTo>
                  <a:pt x="588137" y="208787"/>
                </a:lnTo>
                <a:lnTo>
                  <a:pt x="588137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92600" y="923925"/>
            <a:ext cx="784225" cy="417830"/>
          </a:xfrm>
          <a:custGeom>
            <a:avLst/>
            <a:gdLst/>
            <a:ahLst/>
            <a:cxnLst/>
            <a:rect l="l" t="t" r="r" b="b"/>
            <a:pathLst>
              <a:path w="784225" h="417830">
                <a:moveTo>
                  <a:pt x="0" y="208787"/>
                </a:moveTo>
                <a:lnTo>
                  <a:pt x="196087" y="208787"/>
                </a:lnTo>
                <a:lnTo>
                  <a:pt x="196087" y="0"/>
                </a:lnTo>
                <a:lnTo>
                  <a:pt x="588137" y="0"/>
                </a:lnTo>
                <a:lnTo>
                  <a:pt x="588137" y="208787"/>
                </a:lnTo>
                <a:lnTo>
                  <a:pt x="784225" y="208787"/>
                </a:lnTo>
                <a:lnTo>
                  <a:pt x="392175" y="417575"/>
                </a:lnTo>
                <a:lnTo>
                  <a:pt x="0" y="208787"/>
                </a:lnTo>
                <a:close/>
              </a:path>
            </a:pathLst>
          </a:custGeom>
          <a:ln w="38100">
            <a:solidFill>
              <a:srgbClr val="527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idx="1"/>
          </p:nvPr>
        </p:nvSpPr>
        <p:spPr>
          <a:xfrm>
            <a:off x="492048" y="4870847"/>
            <a:ext cx="8269936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5080" indent="0" algn="just">
              <a:buNone/>
              <a:tabLst>
                <a:tab pos="3253104" algn="l"/>
                <a:tab pos="5539105" algn="l"/>
                <a:tab pos="8203565" algn="l"/>
              </a:tabLst>
            </a:pPr>
            <a:r>
              <a:rPr sz="1600" b="1" spc="-15" dirty="0">
                <a:solidFill>
                  <a:srgbClr val="FFFFFF"/>
                </a:solidFill>
                <a:latin typeface="Georgia"/>
              </a:rPr>
              <a:t>3.   ОЗНАКОМИТЬСЯ   С   УЧЕБН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</a:rPr>
              <a:t>О-ТРЕНИРОВОЧН</a:t>
            </a:r>
            <a:r>
              <a:rPr sz="1600" b="1" spc="-15" dirty="0">
                <a:solidFill>
                  <a:srgbClr val="FFFFFF"/>
                </a:solidFill>
                <a:latin typeface="Georgia"/>
              </a:rPr>
              <a:t>ЫМ   ПЛАНОМ   УТВЕРЖДЕННЫМ   М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</a:rPr>
              <a:t>А</a:t>
            </a:r>
            <a:r>
              <a:rPr sz="1600" b="1" spc="-15" dirty="0">
                <a:solidFill>
                  <a:srgbClr val="FFFFFF"/>
                </a:solidFill>
                <a:latin typeface="Georgia"/>
              </a:rPr>
              <a:t>У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</a:rPr>
              <a:t>ДО 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</a:rPr>
              <a:t>"</a:t>
            </a:r>
            <a:r>
              <a:rPr sz="1600" b="1" spc="-15" dirty="0">
                <a:solidFill>
                  <a:srgbClr val="FFFFFF"/>
                </a:solidFill>
                <a:latin typeface="Georgia"/>
              </a:rPr>
              <a:t>СШ №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</a:rPr>
              <a:t>1</a:t>
            </a:r>
            <a:r>
              <a:rPr sz="1600" b="1" spc="-15" dirty="0">
                <a:solidFill>
                  <a:srgbClr val="FFFFFF"/>
                </a:solidFill>
                <a:latin typeface="Georgia"/>
              </a:rPr>
              <a:t>2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</a:rPr>
              <a:t>"</a:t>
            </a:r>
            <a:r>
              <a:rPr sz="1600" b="1" spc="-15" dirty="0">
                <a:solidFill>
                  <a:srgbClr val="FFFFFF"/>
                </a:solidFill>
                <a:latin typeface="Georgia"/>
              </a:rPr>
              <a:t> НА УЧЕБН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</a:rPr>
              <a:t>О-ТРЕНИРОВОЧНЫЙ</a:t>
            </a:r>
            <a:r>
              <a:rPr sz="1600" b="1" spc="-15" dirty="0">
                <a:solidFill>
                  <a:srgbClr val="FFFFFF"/>
                </a:solidFill>
                <a:latin typeface="Georgia"/>
              </a:rPr>
              <a:t> ГОД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92048" y="2963800"/>
            <a:ext cx="8269936" cy="14773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tabLst>
                <a:tab pos="385445" algn="l"/>
              </a:tabLst>
            </a:pPr>
            <a:r>
              <a:rPr sz="1600" b="1" spc="-20" dirty="0">
                <a:solidFill>
                  <a:srgbClr val="FFFFFF"/>
                </a:solidFill>
                <a:latin typeface="Georgia"/>
                <a:cs typeface="Georgia"/>
              </a:rPr>
              <a:t>2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.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	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З</a:t>
            </a:r>
            <a:r>
              <a:rPr sz="1600" b="1" spc="-2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К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ОМИТЬ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Я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 С </a:t>
            </a:r>
            <a:r>
              <a:rPr lang="ru-RU" sz="1600" b="1" spc="-15" dirty="0">
                <a:solidFill>
                  <a:srgbClr val="FFFF00"/>
                </a:solidFill>
                <a:latin typeface="Georgia"/>
                <a:cs typeface="Georgia"/>
              </a:rPr>
              <a:t>ФЕДЕРАЛ</a:t>
            </a:r>
            <a:r>
              <a:rPr lang="ru-RU" sz="1600" b="1" spc="-10" dirty="0">
                <a:solidFill>
                  <a:srgbClr val="FFFF00"/>
                </a:solidFill>
                <a:latin typeface="Georgia"/>
                <a:cs typeface="Georgia"/>
              </a:rPr>
              <a:t>Ь</a:t>
            </a:r>
            <a:r>
              <a:rPr lang="ru-RU" sz="1600" b="1" spc="-25" dirty="0">
                <a:solidFill>
                  <a:srgbClr val="FFFF00"/>
                </a:solidFill>
                <a:latin typeface="Georgia"/>
                <a:cs typeface="Georgia"/>
              </a:rPr>
              <a:t>Н</a:t>
            </a:r>
            <a:r>
              <a:rPr lang="ru-RU" sz="1600" b="1" spc="-15" dirty="0">
                <a:solidFill>
                  <a:srgbClr val="FFFF00"/>
                </a:solidFill>
                <a:latin typeface="Georgia"/>
                <a:cs typeface="Georgia"/>
              </a:rPr>
              <a:t>Ы</a:t>
            </a:r>
            <a:r>
              <a:rPr lang="ru-RU" sz="1600" b="1" spc="-20" dirty="0">
                <a:solidFill>
                  <a:srgbClr val="FFFF00"/>
                </a:solidFill>
                <a:latin typeface="Georgia"/>
                <a:cs typeface="Georgia"/>
              </a:rPr>
              <a:t>МИ </a:t>
            </a:r>
            <a:r>
              <a:rPr lang="ru-RU" sz="1600" b="1" spc="-15" dirty="0">
                <a:solidFill>
                  <a:srgbClr val="FFFF00"/>
                </a:solidFill>
                <a:latin typeface="Georgia"/>
                <a:cs typeface="Georgia"/>
              </a:rPr>
              <a:t>ЗАКО</a:t>
            </a:r>
            <a:r>
              <a:rPr lang="ru-RU" sz="1600" b="1" spc="-25" dirty="0">
                <a:solidFill>
                  <a:srgbClr val="FFFF00"/>
                </a:solidFill>
                <a:latin typeface="Georgia"/>
                <a:cs typeface="Georgia"/>
              </a:rPr>
              <a:t>Н</a:t>
            </a:r>
            <a:r>
              <a:rPr lang="ru-RU" sz="1600" b="1" spc="-5" dirty="0">
                <a:solidFill>
                  <a:srgbClr val="FFFF00"/>
                </a:solidFill>
                <a:latin typeface="Georgia"/>
                <a:cs typeface="Georgia"/>
              </a:rPr>
              <a:t>А</a:t>
            </a:r>
            <a:r>
              <a:rPr lang="ru-RU" sz="1600" b="1" spc="-15" dirty="0">
                <a:solidFill>
                  <a:srgbClr val="FFFF00"/>
                </a:solidFill>
                <a:latin typeface="Georgia"/>
                <a:cs typeface="Georgia"/>
              </a:rPr>
              <a:t>МИ,</a:t>
            </a:r>
            <a:r>
              <a:rPr lang="ru-RU" sz="1600" b="1" spc="-15" dirty="0">
                <a:solidFill>
                  <a:srgbClr val="FFFF00"/>
                </a:solidFill>
                <a:latin typeface="Georgia"/>
              </a:rPr>
              <a:t> НОРМАТИВНО- ПРАВОВЫМИ      АКТАМИ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</a:rPr>
              <a:t>,	УКАЗАННЫМИ      В      ДОПОЛНИТЕЛЬНОЙ ОБЩЕРАЗВИВАЮЩЕЙСЯ   ПРОГРАММЕ и В ДОПОЛНИТЕЛЬНОЙ ОБРАЗОВАТЕЛЬНОЙ ПРОГРАММЕ   СПОРТИВНОЙ ПОДГОТОВКИ, РАЗРАБОТАННОЙ МАУ ДО «СШ №12»</a:t>
            </a:r>
          </a:p>
          <a:p>
            <a:pPr marL="12700">
              <a:lnSpc>
                <a:spcPct val="100000"/>
              </a:lnSpc>
              <a:tabLst>
                <a:tab pos="385445" algn="l"/>
              </a:tabLst>
            </a:pPr>
            <a:endParaRPr sz="1600" dirty="0">
              <a:latin typeface="Georgia"/>
              <a:cs typeface="Georgi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211701" y="2408173"/>
            <a:ext cx="765175" cy="488950"/>
          </a:xfrm>
          <a:custGeom>
            <a:avLst/>
            <a:gdLst/>
            <a:ahLst/>
            <a:cxnLst/>
            <a:rect l="l" t="t" r="r" b="b"/>
            <a:pathLst>
              <a:path w="765175" h="488950">
                <a:moveTo>
                  <a:pt x="765175" y="244475"/>
                </a:moveTo>
                <a:lnTo>
                  <a:pt x="0" y="244475"/>
                </a:lnTo>
                <a:lnTo>
                  <a:pt x="382524" y="488950"/>
                </a:lnTo>
                <a:lnTo>
                  <a:pt x="765175" y="244475"/>
                </a:lnTo>
                <a:close/>
              </a:path>
              <a:path w="765175" h="488950">
                <a:moveTo>
                  <a:pt x="573786" y="0"/>
                </a:moveTo>
                <a:lnTo>
                  <a:pt x="191262" y="0"/>
                </a:lnTo>
                <a:lnTo>
                  <a:pt x="191262" y="244475"/>
                </a:lnTo>
                <a:lnTo>
                  <a:pt x="573786" y="244475"/>
                </a:lnTo>
                <a:lnTo>
                  <a:pt x="57378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211701" y="2408173"/>
            <a:ext cx="765175" cy="488950"/>
          </a:xfrm>
          <a:custGeom>
            <a:avLst/>
            <a:gdLst/>
            <a:ahLst/>
            <a:cxnLst/>
            <a:rect l="l" t="t" r="r" b="b"/>
            <a:pathLst>
              <a:path w="765175" h="488950">
                <a:moveTo>
                  <a:pt x="0" y="244475"/>
                </a:moveTo>
                <a:lnTo>
                  <a:pt x="191262" y="244475"/>
                </a:lnTo>
                <a:lnTo>
                  <a:pt x="191262" y="0"/>
                </a:lnTo>
                <a:lnTo>
                  <a:pt x="573786" y="0"/>
                </a:lnTo>
                <a:lnTo>
                  <a:pt x="573786" y="244475"/>
                </a:lnTo>
                <a:lnTo>
                  <a:pt x="765175" y="244475"/>
                </a:lnTo>
                <a:lnTo>
                  <a:pt x="382524" y="488950"/>
                </a:lnTo>
                <a:lnTo>
                  <a:pt x="0" y="244475"/>
                </a:lnTo>
                <a:close/>
              </a:path>
            </a:pathLst>
          </a:custGeom>
          <a:ln w="38100">
            <a:solidFill>
              <a:srgbClr val="527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227576" y="4267200"/>
            <a:ext cx="765175" cy="488950"/>
          </a:xfrm>
          <a:custGeom>
            <a:avLst/>
            <a:gdLst/>
            <a:ahLst/>
            <a:cxnLst/>
            <a:rect l="l" t="t" r="r" b="b"/>
            <a:pathLst>
              <a:path w="765175" h="488950">
                <a:moveTo>
                  <a:pt x="765175" y="244475"/>
                </a:moveTo>
                <a:lnTo>
                  <a:pt x="0" y="244475"/>
                </a:lnTo>
                <a:lnTo>
                  <a:pt x="382524" y="488950"/>
                </a:lnTo>
                <a:lnTo>
                  <a:pt x="765175" y="244475"/>
                </a:lnTo>
                <a:close/>
              </a:path>
              <a:path w="765175" h="488950">
                <a:moveTo>
                  <a:pt x="573786" y="0"/>
                </a:moveTo>
                <a:lnTo>
                  <a:pt x="191262" y="0"/>
                </a:lnTo>
                <a:lnTo>
                  <a:pt x="191262" y="244475"/>
                </a:lnTo>
                <a:lnTo>
                  <a:pt x="573786" y="244475"/>
                </a:lnTo>
                <a:lnTo>
                  <a:pt x="57378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27576" y="4267200"/>
            <a:ext cx="765175" cy="488950"/>
          </a:xfrm>
          <a:custGeom>
            <a:avLst/>
            <a:gdLst/>
            <a:ahLst/>
            <a:cxnLst/>
            <a:rect l="l" t="t" r="r" b="b"/>
            <a:pathLst>
              <a:path w="765175" h="488950">
                <a:moveTo>
                  <a:pt x="0" y="244475"/>
                </a:moveTo>
                <a:lnTo>
                  <a:pt x="191262" y="244475"/>
                </a:lnTo>
                <a:lnTo>
                  <a:pt x="191262" y="0"/>
                </a:lnTo>
                <a:lnTo>
                  <a:pt x="573786" y="0"/>
                </a:lnTo>
                <a:lnTo>
                  <a:pt x="573786" y="244475"/>
                </a:lnTo>
                <a:lnTo>
                  <a:pt x="765175" y="244475"/>
                </a:lnTo>
                <a:lnTo>
                  <a:pt x="382524" y="488950"/>
                </a:lnTo>
                <a:lnTo>
                  <a:pt x="0" y="244475"/>
                </a:lnTo>
                <a:close/>
              </a:path>
            </a:pathLst>
          </a:custGeom>
          <a:ln w="38100">
            <a:solidFill>
              <a:srgbClr val="527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12165" y="1407788"/>
            <a:ext cx="8251190" cy="984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tabLst>
                <a:tab pos="3253104" algn="l"/>
                <a:tab pos="5539105" algn="l"/>
                <a:tab pos="8203565" algn="l"/>
              </a:tabLst>
            </a:pP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1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.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4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З</a:t>
            </a:r>
            <a:r>
              <a:rPr sz="1600" b="1" spc="-20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К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ОМИТЬ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Я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4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Д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ПОЛН</a:t>
            </a:r>
            <a:r>
              <a:rPr sz="1600" b="1" spc="-5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ТЕЛ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Ь</a:t>
            </a:r>
            <a:r>
              <a:rPr sz="1600" b="1" spc="-20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ОЙ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5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1600" b="1" spc="-5" dirty="0">
                <a:solidFill>
                  <a:srgbClr val="FFFFFF"/>
                </a:solidFill>
                <a:latin typeface="Georgia"/>
                <a:cs typeface="Georgia"/>
              </a:rPr>
              <a:t>ОБЩЕРАЗВИВАЮЩЕЙ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ПРОГР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600" b="1" spc="-20" dirty="0">
                <a:solidFill>
                  <a:srgbClr val="FFFFFF"/>
                </a:solidFill>
                <a:latin typeface="Georgia"/>
                <a:cs typeface="Georgia"/>
              </a:rPr>
              <a:t>ММ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ОЙ,</a:t>
            </a:r>
            <a:r>
              <a:rPr lang="ru-RU" sz="1600" b="1" spc="-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1600" b="1" dirty="0">
                <a:solidFill>
                  <a:srgbClr val="FFFFFF"/>
                </a:solidFill>
                <a:latin typeface="Georgia"/>
                <a:cs typeface="Georgia"/>
              </a:rPr>
              <a:t>С ДОПОЛНИТЕЛЬНОЙ ОБРАЗОВАТЕЛЬНОЙ 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ПР</a:t>
            </a:r>
            <a:r>
              <a:rPr lang="ru-RU" sz="1600" b="1" spc="-5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lang="ru-RU" sz="1600" b="1" spc="-25" dirty="0">
                <a:solidFill>
                  <a:srgbClr val="FFFFFF"/>
                </a:solidFill>
                <a:latin typeface="Georgia"/>
                <a:cs typeface="Georgia"/>
              </a:rPr>
              <a:t>Г</a:t>
            </a:r>
            <a:r>
              <a:rPr lang="ru-RU" sz="1600" b="1" spc="-10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АММОЙ</a:t>
            </a:r>
            <a:r>
              <a:rPr lang="ru-RU" sz="1600" b="1" spc="1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СП</a:t>
            </a:r>
            <a:r>
              <a:rPr lang="ru-RU" sz="1600" b="1" spc="-5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РТИ</a:t>
            </a:r>
            <a:r>
              <a:rPr lang="ru-RU" sz="1600" b="1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lang="ru-RU" sz="16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lang="ru-RU" sz="16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ПО</a:t>
            </a:r>
            <a:r>
              <a:rPr lang="ru-RU" sz="1600" b="1" spc="-10" dirty="0">
                <a:solidFill>
                  <a:srgbClr val="FFFFFF"/>
                </a:solidFill>
                <a:latin typeface="Georgia"/>
                <a:cs typeface="Georgia"/>
              </a:rPr>
              <a:t>Д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Г</a:t>
            </a:r>
            <a:r>
              <a:rPr lang="ru-RU" sz="16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lang="ru-RU" sz="1600" b="1" spc="-15" dirty="0">
                <a:solidFill>
                  <a:srgbClr val="FFFFFF"/>
                </a:solidFill>
                <a:latin typeface="Georgia"/>
                <a:cs typeface="Georgia"/>
              </a:rPr>
              <a:t>ТОВКИ,</a:t>
            </a:r>
            <a:r>
              <a:rPr lang="ru-RU" sz="1600" b="1" spc="-10" dirty="0">
                <a:solidFill>
                  <a:srgbClr val="FFFFFF"/>
                </a:solidFill>
                <a:latin typeface="Georgia"/>
                <a:cs typeface="Georgia"/>
              </a:rPr>
              <a:t>  </a:t>
            </a:r>
            <a:r>
              <a:rPr sz="1600" b="1" spc="-10" dirty="0">
                <a:solidFill>
                  <a:srgbClr val="FFFF00"/>
                </a:solidFill>
                <a:latin typeface="Georgia"/>
                <a:cs typeface="Georgia"/>
              </a:rPr>
              <a:t>Р</a:t>
            </a:r>
            <a:r>
              <a:rPr sz="1600" b="1" spc="-15" dirty="0">
                <a:solidFill>
                  <a:srgbClr val="FFFF00"/>
                </a:solidFill>
                <a:latin typeface="Georgia"/>
                <a:cs typeface="Georgia"/>
              </a:rPr>
              <a:t>АЗ</a:t>
            </a:r>
            <a:r>
              <a:rPr sz="1600" b="1" spc="-25" dirty="0">
                <a:solidFill>
                  <a:srgbClr val="FFFF00"/>
                </a:solidFill>
                <a:latin typeface="Georgia"/>
                <a:cs typeface="Georgia"/>
              </a:rPr>
              <a:t>Р</a:t>
            </a:r>
            <a:r>
              <a:rPr sz="1600" b="1" spc="-5" dirty="0">
                <a:solidFill>
                  <a:srgbClr val="FFFF00"/>
                </a:solidFill>
                <a:latin typeface="Georgia"/>
                <a:cs typeface="Georgia"/>
              </a:rPr>
              <a:t>А</a:t>
            </a:r>
            <a:r>
              <a:rPr sz="1600" b="1" spc="-15" dirty="0">
                <a:solidFill>
                  <a:srgbClr val="FFFF00"/>
                </a:solidFill>
                <a:latin typeface="Georgia"/>
                <a:cs typeface="Georgia"/>
              </a:rPr>
              <a:t>БО</a:t>
            </a:r>
            <a:r>
              <a:rPr sz="1600" b="1" spc="-5" dirty="0">
                <a:solidFill>
                  <a:srgbClr val="FFFF00"/>
                </a:solidFill>
                <a:latin typeface="Georgia"/>
                <a:cs typeface="Georgia"/>
              </a:rPr>
              <a:t>Т</a:t>
            </a:r>
            <a:r>
              <a:rPr sz="1600" b="1" spc="-15" dirty="0">
                <a:solidFill>
                  <a:srgbClr val="FFFF00"/>
                </a:solidFill>
                <a:latin typeface="Georgia"/>
                <a:cs typeface="Georgia"/>
              </a:rPr>
              <a:t>АН</a:t>
            </a:r>
            <a:r>
              <a:rPr sz="1600" b="1" spc="-25" dirty="0">
                <a:solidFill>
                  <a:srgbClr val="FFFF00"/>
                </a:solidFill>
                <a:latin typeface="Georgia"/>
                <a:cs typeface="Georgia"/>
              </a:rPr>
              <a:t>Н</a:t>
            </a:r>
            <a:r>
              <a:rPr sz="1600" b="1" spc="-15" dirty="0">
                <a:solidFill>
                  <a:srgbClr val="FFFF00"/>
                </a:solidFill>
                <a:latin typeface="Georgia"/>
                <a:cs typeface="Georgia"/>
              </a:rPr>
              <a:t>ОЙ</a:t>
            </a:r>
            <a:r>
              <a:rPr lang="ru-RU" sz="1600" b="1" spc="-15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00"/>
                </a:solidFill>
                <a:latin typeface="Georgia"/>
                <a:cs typeface="Georgia"/>
              </a:rPr>
              <a:t>И УТВЕРЖДЕН</a:t>
            </a:r>
            <a:r>
              <a:rPr sz="1600" b="1" spc="-25" dirty="0">
                <a:solidFill>
                  <a:srgbClr val="FFFF00"/>
                </a:solidFill>
                <a:latin typeface="Georgia"/>
                <a:cs typeface="Georgia"/>
              </a:rPr>
              <a:t>Н</a:t>
            </a:r>
            <a:r>
              <a:rPr sz="1600" b="1" spc="-15" dirty="0">
                <a:solidFill>
                  <a:srgbClr val="FFFF00"/>
                </a:solidFill>
                <a:latin typeface="Georgia"/>
                <a:cs typeface="Georgia"/>
              </a:rPr>
              <a:t>ОЙ</a:t>
            </a:r>
            <a:r>
              <a:rPr sz="1600" b="1" spc="70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00"/>
                </a:solidFill>
                <a:latin typeface="Georgia"/>
                <a:cs typeface="Georgia"/>
              </a:rPr>
              <a:t>В</a:t>
            </a:r>
            <a:r>
              <a:rPr sz="1600" b="1" spc="5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1600" b="1" spc="-20" dirty="0">
                <a:solidFill>
                  <a:srgbClr val="FFFF00"/>
                </a:solidFill>
                <a:latin typeface="Georgia"/>
                <a:cs typeface="Georgia"/>
              </a:rPr>
              <a:t>М</a:t>
            </a:r>
            <a:r>
              <a:rPr lang="ru-RU" sz="1600" b="1" spc="-20" dirty="0">
                <a:solidFill>
                  <a:srgbClr val="FFFF00"/>
                </a:solidFill>
                <a:latin typeface="Georgia"/>
                <a:cs typeface="Georgia"/>
              </a:rPr>
              <a:t>АУ </a:t>
            </a:r>
            <a:r>
              <a:rPr sz="1600" b="1" spc="-10" dirty="0">
                <a:solidFill>
                  <a:srgbClr val="FFFF00"/>
                </a:solidFill>
                <a:latin typeface="Georgia"/>
                <a:cs typeface="Georgia"/>
              </a:rPr>
              <a:t>Д</a:t>
            </a:r>
            <a:r>
              <a:rPr sz="1600" b="1" spc="-15" dirty="0">
                <a:solidFill>
                  <a:srgbClr val="FFFF00"/>
                </a:solidFill>
                <a:latin typeface="Georgia"/>
                <a:cs typeface="Georgia"/>
              </a:rPr>
              <a:t>О</a:t>
            </a:r>
            <a:r>
              <a:rPr sz="1600" b="1" spc="40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lang="ru-RU" sz="1600" b="1" spc="40" dirty="0">
                <a:solidFill>
                  <a:srgbClr val="FFFF00"/>
                </a:solidFill>
                <a:latin typeface="Georgia"/>
                <a:cs typeface="Georgia"/>
              </a:rPr>
              <a:t>"</a:t>
            </a:r>
            <a:r>
              <a:rPr sz="1600" b="1" spc="-20" dirty="0">
                <a:solidFill>
                  <a:srgbClr val="FFFF00"/>
                </a:solidFill>
                <a:latin typeface="Georgia"/>
                <a:cs typeface="Georgia"/>
              </a:rPr>
              <a:t>СШ</a:t>
            </a:r>
            <a:r>
              <a:rPr sz="1600" b="1" spc="15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1600" b="1" spc="-30" dirty="0">
                <a:solidFill>
                  <a:srgbClr val="FFFF00"/>
                </a:solidFill>
                <a:latin typeface="Georgia"/>
                <a:cs typeface="Georgia"/>
              </a:rPr>
              <a:t>№</a:t>
            </a:r>
            <a:r>
              <a:rPr lang="ru-RU" sz="1600" b="1" spc="-30" dirty="0">
                <a:solidFill>
                  <a:srgbClr val="FFFF00"/>
                </a:solidFill>
                <a:latin typeface="Georgia"/>
                <a:cs typeface="Georgia"/>
              </a:rPr>
              <a:t>1</a:t>
            </a:r>
            <a:r>
              <a:rPr sz="1600" b="1" spc="-10" dirty="0">
                <a:solidFill>
                  <a:srgbClr val="FFFF00"/>
                </a:solidFill>
                <a:latin typeface="Georgia"/>
                <a:cs typeface="Georgia"/>
              </a:rPr>
              <a:t>2</a:t>
            </a:r>
            <a:r>
              <a:rPr lang="ru-RU" sz="1600" b="1" spc="-10" dirty="0">
                <a:solidFill>
                  <a:srgbClr val="FFFF00"/>
                </a:solidFill>
                <a:latin typeface="Georgia"/>
                <a:cs typeface="Georgia"/>
              </a:rPr>
              <a:t>"</a:t>
            </a:r>
            <a:endParaRPr sz="1600" dirty="0">
              <a:latin typeface="Georgia"/>
              <a:cs typeface="Georgia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243451" y="5584825"/>
            <a:ext cx="765175" cy="488950"/>
          </a:xfrm>
          <a:custGeom>
            <a:avLst/>
            <a:gdLst/>
            <a:ahLst/>
            <a:cxnLst/>
            <a:rect l="l" t="t" r="r" b="b"/>
            <a:pathLst>
              <a:path w="765175" h="488950">
                <a:moveTo>
                  <a:pt x="765175" y="244475"/>
                </a:moveTo>
                <a:lnTo>
                  <a:pt x="0" y="244475"/>
                </a:lnTo>
                <a:lnTo>
                  <a:pt x="382524" y="488950"/>
                </a:lnTo>
                <a:lnTo>
                  <a:pt x="765175" y="244475"/>
                </a:lnTo>
                <a:close/>
              </a:path>
              <a:path w="765175" h="488950">
                <a:moveTo>
                  <a:pt x="573786" y="0"/>
                </a:moveTo>
                <a:lnTo>
                  <a:pt x="191262" y="0"/>
                </a:lnTo>
                <a:lnTo>
                  <a:pt x="191262" y="244475"/>
                </a:lnTo>
                <a:lnTo>
                  <a:pt x="573786" y="244475"/>
                </a:lnTo>
                <a:lnTo>
                  <a:pt x="57378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243451" y="5584825"/>
            <a:ext cx="765175" cy="488950"/>
          </a:xfrm>
          <a:custGeom>
            <a:avLst/>
            <a:gdLst/>
            <a:ahLst/>
            <a:cxnLst/>
            <a:rect l="l" t="t" r="r" b="b"/>
            <a:pathLst>
              <a:path w="765175" h="488950">
                <a:moveTo>
                  <a:pt x="0" y="244475"/>
                </a:moveTo>
                <a:lnTo>
                  <a:pt x="191262" y="244475"/>
                </a:lnTo>
                <a:lnTo>
                  <a:pt x="191262" y="0"/>
                </a:lnTo>
                <a:lnTo>
                  <a:pt x="573786" y="0"/>
                </a:lnTo>
                <a:lnTo>
                  <a:pt x="573786" y="244475"/>
                </a:lnTo>
                <a:lnTo>
                  <a:pt x="765175" y="244475"/>
                </a:lnTo>
                <a:lnTo>
                  <a:pt x="382524" y="488950"/>
                </a:lnTo>
                <a:lnTo>
                  <a:pt x="0" y="244475"/>
                </a:lnTo>
                <a:close/>
              </a:path>
            </a:pathLst>
          </a:custGeom>
          <a:ln w="38100">
            <a:solidFill>
              <a:srgbClr val="5277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12165" y="6141307"/>
            <a:ext cx="8404225" cy="472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Georgia"/>
                <a:cs typeface="Georgia"/>
              </a:rPr>
              <a:t>4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.</a:t>
            </a:r>
            <a:r>
              <a:rPr sz="1600" b="1" spc="10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ПР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СТУ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П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ИТЬ</a:t>
            </a:r>
            <a:r>
              <a:rPr sz="1600" b="1" spc="10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К</a:t>
            </a:r>
            <a:r>
              <a:rPr sz="1600" b="1" spc="9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Georgia"/>
                <a:cs typeface="Georgia"/>
              </a:rPr>
              <a:t>П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РО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КТ</a:t>
            </a:r>
            <a:r>
              <a:rPr sz="1600" b="1" spc="-5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РОВ</a:t>
            </a:r>
            <a:r>
              <a:rPr sz="1600" b="1" spc="-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600" b="1" spc="-20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1600" b="1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1600" b="1" spc="-20" dirty="0">
                <a:solidFill>
                  <a:srgbClr val="FFFFFF"/>
                </a:solidFill>
                <a:latin typeface="Georgia"/>
                <a:cs typeface="Georgia"/>
              </a:rPr>
              <a:t>Ю</a:t>
            </a:r>
            <a:r>
              <a:rPr sz="1600" b="1" spc="10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1600" b="1" spc="10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АЗ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БОТКЕ</a:t>
            </a:r>
            <a:r>
              <a:rPr sz="1600" b="1" spc="1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1600" b="1" spc="-5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ОЕЙ</a:t>
            </a:r>
            <a:r>
              <a:rPr sz="1600" b="1" spc="1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600" b="1" spc="-25" dirty="0">
                <a:solidFill>
                  <a:srgbClr val="FFFFFF"/>
                </a:solidFill>
                <a:latin typeface="Georgia"/>
                <a:cs typeface="Georgia"/>
              </a:rPr>
              <a:t>Б</a:t>
            </a:r>
            <a:r>
              <a:rPr sz="16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ЧЕЙ ПРО</a:t>
            </a:r>
            <a:r>
              <a:rPr sz="1600" b="1" spc="-25" dirty="0">
                <a:solidFill>
                  <a:srgbClr val="FFFFFF"/>
                </a:solidFill>
                <a:latin typeface="Georgia"/>
                <a:cs typeface="Georgia"/>
              </a:rPr>
              <a:t>Г</a:t>
            </a:r>
            <a:r>
              <a:rPr sz="1600" b="1" spc="-15" dirty="0">
                <a:solidFill>
                  <a:srgbClr val="FFFFFF"/>
                </a:solidFill>
                <a:latin typeface="Georgia"/>
                <a:cs typeface="Georgia"/>
              </a:rPr>
              <a:t>РАММЫ</a:t>
            </a:r>
            <a:endParaRPr sz="16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7100" y="485352"/>
            <a:ext cx="8086725" cy="15388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ДОП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К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АЕТ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Я</a:t>
            </a:r>
            <a:r>
              <a:rPr sz="2000" b="1" spc="-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РАЗР</a:t>
            </a:r>
            <a:r>
              <a:rPr sz="2000" b="1" spc="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Б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К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РАБ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2000" b="1" spc="-2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 П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РОГ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ММЫ 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КО</a:t>
            </a:r>
            <a:r>
              <a:rPr sz="2000" b="1" spc="-10" dirty="0">
                <a:solidFill>
                  <a:srgbClr val="FFFF00"/>
                </a:solidFill>
                <a:latin typeface="Georgia"/>
                <a:cs typeface="Georgia"/>
              </a:rPr>
              <a:t>Л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Л</a:t>
            </a:r>
            <a:r>
              <a:rPr sz="2000" b="1" spc="-10" dirty="0">
                <a:solidFill>
                  <a:srgbClr val="FFFF00"/>
                </a:solidFill>
                <a:latin typeface="Georgia"/>
                <a:cs typeface="Georgia"/>
              </a:rPr>
              <a:t>Е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К</a:t>
            </a:r>
            <a:r>
              <a:rPr sz="2000" b="1" spc="-10" dirty="0">
                <a:solidFill>
                  <a:srgbClr val="FFFF00"/>
                </a:solidFill>
                <a:latin typeface="Georgia"/>
                <a:cs typeface="Georgia"/>
              </a:rPr>
              <a:t>Т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ИВОМ</a:t>
            </a:r>
            <a:r>
              <a:rPr sz="2000" b="1" spc="-5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ТР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РО</a:t>
            </a:r>
            <a:r>
              <a:rPr sz="2000" b="1" spc="-5" dirty="0">
                <a:solidFill>
                  <a:srgbClr val="FFFFFF"/>
                </a:solidFill>
                <a:latin typeface="Georgia"/>
                <a:cs typeface="Georgia"/>
              </a:rPr>
              <a:t>В-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ПР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ПОД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АТ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ЕЙ</a:t>
            </a:r>
            <a:r>
              <a:rPr sz="2000" b="1" spc="-4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ОДНОГО ОТД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ЛЕН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ИЯ,</a:t>
            </a:r>
            <a:r>
              <a:rPr sz="2000" b="1"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ДАН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ОЕ</a:t>
            </a:r>
            <a:r>
              <a:rPr sz="2000" b="1" spc="-4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ЕШЕН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ИЕ</a:t>
            </a:r>
            <a:r>
              <a:rPr sz="20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ДО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ЖНО</a:t>
            </a:r>
            <a:r>
              <a:rPr sz="20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Б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Ы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ТЬ ПРИ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ЯТО</a:t>
            </a:r>
            <a:r>
              <a:rPr sz="20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НА 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РЕ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ЕР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КОМ</a:t>
            </a:r>
            <a:r>
              <a:rPr sz="2000" b="1" spc="-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СО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И 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ЕРЖДЕ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О ПРИ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К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АЗОМ</a:t>
            </a:r>
            <a:r>
              <a:rPr sz="20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ДО</a:t>
            </a:r>
            <a:r>
              <a:rPr sz="2000" b="1"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2000" b="1" spc="-20" dirty="0">
                <a:solidFill>
                  <a:srgbClr val="FFFFFF"/>
                </a:solidFill>
                <a:latin typeface="Georgia"/>
                <a:cs typeface="Georgia"/>
              </a:rPr>
              <a:t>"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СШ</a:t>
            </a:r>
            <a:r>
              <a:rPr sz="20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№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1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2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"</a:t>
            </a:r>
            <a:endParaRPr sz="2000" dirty="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169664" y="2851404"/>
            <a:ext cx="4311395" cy="32430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6062" y="814149"/>
            <a:ext cx="8390738" cy="40626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</a:pP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РАБОЧАЯ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ПРОГРА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МА</a:t>
            </a:r>
            <a:r>
              <a:rPr sz="2400" b="1" spc="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ТРЕНЕР</a:t>
            </a:r>
            <a:r>
              <a:rPr sz="2400" b="1" spc="2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-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ПРЕПОДАВАТЕЛЯ ДОЛЖНА ОТРАЖАТЬ </a:t>
            </a:r>
            <a:r>
              <a:rPr sz="2400" b="1" dirty="0">
                <a:solidFill>
                  <a:srgbClr val="FFFF00"/>
                </a:solidFill>
                <a:latin typeface="Georgia"/>
                <a:cs typeface="Georgia"/>
              </a:rPr>
              <a:t>КОН</a:t>
            </a:r>
            <a:r>
              <a:rPr sz="2400" b="1" spc="5" dirty="0">
                <a:solidFill>
                  <a:srgbClr val="FFFF00"/>
                </a:solidFill>
                <a:latin typeface="Georgia"/>
                <a:cs typeface="Georgia"/>
              </a:rPr>
              <a:t>К</a:t>
            </a:r>
            <a:r>
              <a:rPr sz="2400" b="1" dirty="0">
                <a:solidFill>
                  <a:srgbClr val="FFFF00"/>
                </a:solidFill>
                <a:latin typeface="Georgia"/>
                <a:cs typeface="Georgia"/>
              </a:rPr>
              <a:t>РЕТНЫЕ</a:t>
            </a:r>
            <a:r>
              <a:rPr sz="2400" b="1" spc="-40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ЦЕЛИ И ЗАДАЧИ,</a:t>
            </a:r>
            <a:r>
              <a:rPr sz="2400" b="1" spc="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ГОДОВОЙ УЧ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БН</a:t>
            </a:r>
            <a:r>
              <a:rPr lang="ru-RU" sz="2400" b="1" dirty="0">
                <a:solidFill>
                  <a:srgbClr val="FFFFFF"/>
                </a:solidFill>
                <a:latin typeface="Georgia"/>
                <a:cs typeface="Georgia"/>
              </a:rPr>
              <a:t>О-ТРЕНИРОВОЧНЫЙ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 ПЛА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-ГРАФ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К, 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С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ОД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РЖАНИЕ ДИС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Ц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ИПЛИНЫ, ВОСПИТЕЛЬНУЮ</a:t>
            </a:r>
            <a:r>
              <a:rPr sz="24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РАБОТУ, ТРЕБОВАНИЯ К УРОВНЮ ПОДГОТОВКИ ОБ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ЧАЮЩИХСЯ (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З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ИМАЮЩИХСЯ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)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, УЧ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БН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-МЕТО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Д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ЕСК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КОМПЛ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КТ, ПЕРЕ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ЕНЬ УЧЕБНОГО</a:t>
            </a:r>
            <a:r>
              <a:rPr sz="2400" b="1"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ОБОРУДО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ИЯ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И Н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ГЛЯДНЫХ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ПОСОБИЙ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ПО К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ЖДОЙ ТРЕНИРОВО</a:t>
            </a:r>
            <a:r>
              <a:rPr sz="2400" b="1" spc="-15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НОЙ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ГРУППЕ.</a:t>
            </a:r>
            <a:endParaRPr sz="2400" dirty="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8291" y="353070"/>
            <a:ext cx="8553036" cy="15388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</a:pP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ЧАСЫ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ГОДОВОГО</a:t>
            </a:r>
            <a:r>
              <a:rPr sz="2000" b="1"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УЧЕБНО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-ТРЕНИРОВОЧНО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ГО</a:t>
            </a:r>
            <a:r>
              <a:rPr sz="2000" b="1" spc="-3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ПЛА</a:t>
            </a:r>
            <a:r>
              <a:rPr sz="2000" b="1" spc="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spc="1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-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ГРАФИКА ДОЛЖНЫ 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СООТВЕТСТВ</a:t>
            </a:r>
            <a:r>
              <a:rPr sz="2000" b="1" spc="-20" dirty="0">
                <a:solidFill>
                  <a:srgbClr val="FFFF00"/>
                </a:solidFill>
                <a:latin typeface="Georgia"/>
                <a:cs typeface="Georgia"/>
              </a:rPr>
              <a:t>О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ВАТЬ</a:t>
            </a:r>
            <a:r>
              <a:rPr lang="ru-RU" sz="2000" dirty="0"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УЧЕБНО</a:t>
            </a:r>
            <a:r>
              <a:rPr lang="ru-RU" sz="2000" b="1" dirty="0">
                <a:solidFill>
                  <a:srgbClr val="FFFF00"/>
                </a:solidFill>
                <a:latin typeface="Georgia"/>
                <a:cs typeface="Georgia"/>
              </a:rPr>
              <a:t>-ТРЕНЕРОВОЧНОМУ </a:t>
            </a:r>
            <a:r>
              <a:rPr sz="2000" b="1" dirty="0">
                <a:solidFill>
                  <a:srgbClr val="FFFF00"/>
                </a:solidFill>
                <a:latin typeface="Georgia"/>
                <a:cs typeface="Georgia"/>
              </a:rPr>
              <a:t>ПЛА</a:t>
            </a:r>
            <a:r>
              <a:rPr sz="2000" b="1" spc="5" dirty="0">
                <a:solidFill>
                  <a:srgbClr val="FFFF00"/>
                </a:solidFill>
                <a:latin typeface="Georgia"/>
                <a:cs typeface="Georgia"/>
              </a:rPr>
              <a:t>Н</a:t>
            </a:r>
            <a:r>
              <a:rPr sz="2000" b="1" spc="15" dirty="0">
                <a:solidFill>
                  <a:srgbClr val="FFFF00"/>
                </a:solidFill>
                <a:latin typeface="Georgia"/>
                <a:cs typeface="Georgia"/>
              </a:rPr>
              <a:t>У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. </a:t>
            </a:r>
            <a:endParaRPr lang="ru-RU" sz="2000" b="1" dirty="0">
              <a:solidFill>
                <a:srgbClr val="FFFFFF"/>
              </a:solidFill>
              <a:latin typeface="Georgia"/>
              <a:cs typeface="Georgia"/>
            </a:endParaRPr>
          </a:p>
          <a:p>
            <a:pPr marL="12065" marR="5080" algn="ctr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УЧЕБНЫЙ ПЛАН УТВЕ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ЖДАЕТСЯ ПЕРЕД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spc="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ЧАЛОМ НОВОГО</a:t>
            </a:r>
            <a:r>
              <a:rPr sz="2000" b="1" spc="-3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УЧЕБНО</a:t>
            </a:r>
            <a:r>
              <a:rPr lang="ru-RU" sz="2000" b="1" dirty="0">
                <a:solidFill>
                  <a:srgbClr val="FFFFFF"/>
                </a:solidFill>
                <a:latin typeface="Georgia"/>
                <a:cs typeface="Georgia"/>
              </a:rPr>
              <a:t>-ТРЕНИРОВОЧНОГО</a:t>
            </a:r>
            <a:r>
              <a:rPr sz="2000" b="1"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ГОДА</a:t>
            </a:r>
            <a:endParaRPr sz="2000" dirty="0">
              <a:latin typeface="Georgia"/>
              <a:cs typeface="Georgi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61289" y="5474494"/>
            <a:ext cx="8298180" cy="12311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РАСПРЕДЕЛ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НИЕ ЧАСОВ ПО НЕДЕЛЯМ, МЕС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Я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ЦАМ</a:t>
            </a:r>
            <a:r>
              <a:rPr sz="20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ЭТО</a:t>
            </a:r>
            <a:r>
              <a:rPr sz="20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ИНД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2000" b="1" spc="-15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ДУАЛЬНОЕ 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Д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ЕНИЕ ТРЕНЕРА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-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ПРЕПОДАВАТЕЛЯ В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СООТВЕТСТВИИ</a:t>
            </a:r>
            <a:r>
              <a:rPr sz="2000" b="1" spc="-4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С ЕГО ОПЫТОМ,</a:t>
            </a:r>
            <a:r>
              <a:rPr sz="2000" b="1"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ЗНА</a:t>
            </a:r>
            <a:r>
              <a:rPr sz="2000" b="1" spc="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000" b="1" spc="-10" dirty="0">
                <a:solidFill>
                  <a:srgbClr val="FFFFFF"/>
                </a:solidFill>
                <a:latin typeface="Georgia"/>
                <a:cs typeface="Georgia"/>
              </a:rPr>
              <a:t>Я</a:t>
            </a:r>
            <a:r>
              <a:rPr sz="2000" b="1" dirty="0">
                <a:solidFill>
                  <a:srgbClr val="FFFFFF"/>
                </a:solidFill>
                <a:latin typeface="Georgia"/>
                <a:cs typeface="Georgia"/>
              </a:rPr>
              <a:t>МИ</a:t>
            </a:r>
            <a:endParaRPr sz="2000" dirty="0">
              <a:latin typeface="Georgia"/>
              <a:cs typeface="Georgia"/>
            </a:endParaRPr>
          </a:p>
        </p:txBody>
      </p:sp>
      <p:graphicFrame>
        <p:nvGraphicFramePr>
          <p:cNvPr id="28" name="Таблица 27">
            <a:extLst>
              <a:ext uri="{FF2B5EF4-FFF2-40B4-BE49-F238E27FC236}">
                <a16:creationId xmlns:a16="http://schemas.microsoft.com/office/drawing/2014/main" id="{B8E96501-9EB5-475C-A1FD-CA84579D6B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590154"/>
              </p:ext>
            </p:extLst>
          </p:nvPr>
        </p:nvGraphicFramePr>
        <p:xfrm>
          <a:off x="541020" y="1942190"/>
          <a:ext cx="8297353" cy="339181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2110847">
                  <a:extLst>
                    <a:ext uri="{9D8B030D-6E8A-4147-A177-3AD203B41FA5}">
                      <a16:colId xmlns:a16="http://schemas.microsoft.com/office/drawing/2014/main" val="2054964005"/>
                    </a:ext>
                  </a:extLst>
                </a:gridCol>
                <a:gridCol w="623906">
                  <a:extLst>
                    <a:ext uri="{9D8B030D-6E8A-4147-A177-3AD203B41FA5}">
                      <a16:colId xmlns:a16="http://schemas.microsoft.com/office/drawing/2014/main" val="1768024550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68464854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1569827360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893824875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3716326465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1417727747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677055837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2226914064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797642530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782669905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1479896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3839484854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val="3570324498"/>
                    </a:ext>
                  </a:extLst>
                </a:gridCol>
              </a:tblGrid>
              <a:tr h="195965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Виды подготовки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Всего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Месяцы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7916920"/>
                  </a:ext>
                </a:extLst>
              </a:tr>
              <a:tr h="3468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часов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IX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X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XI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XII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I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II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III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IV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V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VI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VII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VIII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extLst>
                  <a:ext uri="{0D108BD9-81ED-4DB2-BD59-A6C34878D82A}">
                    <a16:rowId xmlns:a16="http://schemas.microsoft.com/office/drawing/2014/main" val="1088422455"/>
                  </a:ext>
                </a:extLst>
              </a:tr>
              <a:tr h="34496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Общая физическая подготовка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864694"/>
                  </a:ext>
                </a:extLst>
              </a:tr>
              <a:tr h="34496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Специальная физическая подготовка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42168740"/>
                  </a:ext>
                </a:extLst>
              </a:tr>
              <a:tr h="34496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Участие в спортивных соревнованиях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21755562"/>
                  </a:ext>
                </a:extLst>
              </a:tr>
              <a:tr h="16904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Техническая подготовка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18031336"/>
                  </a:ext>
                </a:extLst>
              </a:tr>
              <a:tr h="43186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Тактическая, теоретическая и психологическая подготовка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04813031"/>
                  </a:ext>
                </a:extLst>
              </a:tr>
              <a:tr h="34496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Инструкторская и судейская практика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73764733"/>
                  </a:ext>
                </a:extLst>
              </a:tr>
              <a:tr h="69914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Медицинские, медико-биологически, восстановительные мероприятия и контроль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4050920"/>
                  </a:ext>
                </a:extLst>
              </a:tr>
              <a:tr h="16904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Общее количество  часов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53" marR="6855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5291589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661670" y="1416293"/>
            <a:ext cx="7820659" cy="246990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</a:pP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РАБОЧ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ПРОГРА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МЫ</a:t>
            </a:r>
            <a:r>
              <a:rPr sz="2400" b="1" spc="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РАССМАТРИ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АЮТСЯ И </a:t>
            </a:r>
            <a:r>
              <a:rPr sz="2400" b="1" dirty="0">
                <a:solidFill>
                  <a:srgbClr val="FFFF00"/>
                </a:solidFill>
                <a:latin typeface="Georgia"/>
                <a:cs typeface="Georgia"/>
              </a:rPr>
              <a:t>УТВЕ</a:t>
            </a:r>
            <a:r>
              <a:rPr sz="2400" b="1" spc="-10" dirty="0">
                <a:solidFill>
                  <a:srgbClr val="FFFF00"/>
                </a:solidFill>
                <a:latin typeface="Georgia"/>
                <a:cs typeface="Georgia"/>
              </a:rPr>
              <a:t>Р</a:t>
            </a:r>
            <a:r>
              <a:rPr sz="2400" b="1" dirty="0">
                <a:solidFill>
                  <a:srgbClr val="FFFF00"/>
                </a:solidFill>
                <a:latin typeface="Georgia"/>
                <a:cs typeface="Georgia"/>
              </a:rPr>
              <a:t>ЖДАЮТСЯ</a:t>
            </a:r>
            <a:r>
              <a:rPr sz="2400" b="1" spc="20" dirty="0">
                <a:solidFill>
                  <a:srgbClr val="FFFF00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НА</a:t>
            </a:r>
            <a:r>
              <a:rPr sz="2400" b="1" spc="-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ПЕДАГО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Г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И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ЕСКОМ СОВ</a:t>
            </a:r>
            <a:r>
              <a:rPr sz="2400" b="1" spc="-10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ТЕ</a:t>
            </a:r>
            <a:r>
              <a:rPr sz="24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ПЕРЕД Н</a:t>
            </a:r>
            <a:r>
              <a:rPr sz="2400" b="1" spc="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ЧАЛОМ НОВОГО УЧЕБНО</a:t>
            </a:r>
            <a:r>
              <a:rPr lang="ru-RU" sz="2400" b="1" dirty="0">
                <a:solidFill>
                  <a:srgbClr val="FFFFFF"/>
                </a:solidFill>
                <a:latin typeface="Georgia"/>
                <a:cs typeface="Georgia"/>
              </a:rPr>
              <a:t>-ТРЕНИРОВОЧНО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ГО</a:t>
            </a:r>
            <a:r>
              <a:rPr sz="2400" b="1"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2400" b="1" dirty="0">
                <a:solidFill>
                  <a:srgbClr val="FFFFFF"/>
                </a:solidFill>
                <a:latin typeface="Georgia"/>
                <a:cs typeface="Georgia"/>
              </a:rPr>
              <a:t>ГОДА</a:t>
            </a:r>
            <a:endParaRPr lang="ru-RU" sz="2400" b="1" dirty="0">
              <a:solidFill>
                <a:srgbClr val="FFFFFF"/>
              </a:solidFill>
              <a:latin typeface="Georgia"/>
              <a:cs typeface="Georgia"/>
            </a:endParaRPr>
          </a:p>
          <a:p>
            <a:pPr marL="12065" marR="5080" algn="ctr">
              <a:lnSpc>
                <a:spcPct val="100000"/>
              </a:lnSpc>
            </a:pPr>
            <a:endParaRPr sz="1050" dirty="0">
              <a:latin typeface="Georgia"/>
              <a:cs typeface="Georgia"/>
            </a:endParaRPr>
          </a:p>
          <a:p>
            <a:pPr marL="74930" marR="67310" indent="2540" algn="ctr">
              <a:lnSpc>
                <a:spcPct val="100000"/>
              </a:lnSpc>
              <a:spcBef>
                <a:spcPts val="10"/>
              </a:spcBef>
            </a:pP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(</a:t>
            </a:r>
            <a:r>
              <a:rPr lang="ru-RU" sz="1800" b="1" dirty="0">
                <a:solidFill>
                  <a:srgbClr val="FFFFFF"/>
                </a:solidFill>
                <a:latin typeface="Georgia"/>
                <a:cs typeface="Georgia"/>
              </a:rPr>
              <a:t>один э</a:t>
            </a:r>
            <a:r>
              <a:rPr sz="1800" b="1" dirty="0" err="1">
                <a:solidFill>
                  <a:srgbClr val="FFFFFF"/>
                </a:solidFill>
                <a:latin typeface="Georgia"/>
                <a:cs typeface="Georgia"/>
              </a:rPr>
              <a:t>кземпляр</a:t>
            </a:r>
            <a:r>
              <a:rPr sz="18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рабочей п</a:t>
            </a:r>
            <a:r>
              <a:rPr sz="1800" b="1" spc="5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огра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мм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ы</a:t>
            </a:r>
            <a:r>
              <a:rPr sz="1800" b="1" spc="5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хра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ится</a:t>
            </a:r>
            <a:r>
              <a:rPr sz="18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у</a:t>
            </a:r>
            <a:r>
              <a:rPr sz="1800" b="1" spc="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тр</a:t>
            </a:r>
            <a:r>
              <a:rPr sz="1800" b="1" spc="5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ер</a:t>
            </a:r>
            <a:r>
              <a:rPr sz="1800" b="1" spc="2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-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препод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вателя,</a:t>
            </a:r>
            <a:r>
              <a:rPr sz="1800" b="1" spc="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второй</a:t>
            </a:r>
            <a:r>
              <a:rPr sz="1800" b="1" spc="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экземпл</a:t>
            </a:r>
            <a:r>
              <a:rPr sz="1800" b="1" spc="5" dirty="0">
                <a:solidFill>
                  <a:srgbClr val="FFFFFF"/>
                </a:solidFill>
                <a:latin typeface="Georgia"/>
                <a:cs typeface="Georgia"/>
              </a:rPr>
              <a:t>я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sz="1800" b="1" spc="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яв</a:t>
            </a:r>
            <a:r>
              <a:rPr sz="1800" b="1" spc="5" dirty="0">
                <a:solidFill>
                  <a:srgbClr val="FFFFFF"/>
                </a:solidFill>
                <a:latin typeface="Georgia"/>
                <a:cs typeface="Georgia"/>
              </a:rPr>
              <a:t>л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яется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составн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sz="1800" b="1" spc="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ч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стью 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браз</a:t>
            </a:r>
            <a:r>
              <a:rPr sz="1800" b="1" spc="-15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в</a:t>
            </a:r>
            <a:r>
              <a:rPr sz="18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тельн</a:t>
            </a:r>
            <a:r>
              <a:rPr sz="1800" b="1" spc="-15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й</a:t>
            </a:r>
            <a:r>
              <a:rPr sz="1800" b="1" spc="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 err="1">
                <a:solidFill>
                  <a:srgbClr val="FFFFFF"/>
                </a:solidFill>
                <a:latin typeface="Georgia"/>
                <a:cs typeface="Georgia"/>
              </a:rPr>
              <a:t>прогр</a:t>
            </a:r>
            <a:r>
              <a:rPr sz="1800" b="1" spc="-10" dirty="0" err="1">
                <a:solidFill>
                  <a:srgbClr val="FFFFFF"/>
                </a:solidFill>
                <a:latin typeface="Georgia"/>
                <a:cs typeface="Georgia"/>
              </a:rPr>
              <a:t>амм</a:t>
            </a:r>
            <a:r>
              <a:rPr sz="1800" b="1" dirty="0" err="1">
                <a:solidFill>
                  <a:srgbClr val="FFFFFF"/>
                </a:solidFill>
                <a:latin typeface="Georgia"/>
                <a:cs typeface="Georgia"/>
              </a:rPr>
              <a:t>ы</a:t>
            </a:r>
            <a:r>
              <a:rPr sz="1800" b="1" spc="4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1800" b="1" spc="40" dirty="0">
                <a:solidFill>
                  <a:srgbClr val="FFFFFF"/>
                </a:solidFill>
                <a:latin typeface="Georgia"/>
                <a:cs typeface="Georgia"/>
              </a:rPr>
              <a:t>МАУ ДО «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СШ</a:t>
            </a:r>
            <a:r>
              <a:rPr sz="1800" b="1" spc="-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№</a:t>
            </a:r>
            <a:r>
              <a:rPr lang="ru-RU" sz="1800" b="1" dirty="0">
                <a:solidFill>
                  <a:srgbClr val="FFFFFF"/>
                </a:solidFill>
                <a:latin typeface="Georgia"/>
                <a:cs typeface="Georgia"/>
              </a:rPr>
              <a:t>1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2</a:t>
            </a:r>
            <a:r>
              <a:rPr lang="ru-RU" sz="1800" b="1" dirty="0">
                <a:solidFill>
                  <a:srgbClr val="FFFFFF"/>
                </a:solidFill>
                <a:latin typeface="Georgia"/>
                <a:cs typeface="Georgia"/>
              </a:rPr>
              <a:t>"</a:t>
            </a:r>
            <a:r>
              <a:rPr sz="1800" b="1" dirty="0">
                <a:solidFill>
                  <a:srgbClr val="FFFFFF"/>
                </a:solidFill>
                <a:latin typeface="Georgia"/>
                <a:cs typeface="Georgia"/>
              </a:rPr>
              <a:t>)</a:t>
            </a:r>
            <a:endParaRPr sz="1800" dirty="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50545" y="954881"/>
            <a:ext cx="8042910" cy="32316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215" algn="ctr"/>
            <a:r>
              <a:rPr sz="3000" b="1" dirty="0">
                <a:solidFill>
                  <a:srgbClr val="FFFFFF"/>
                </a:solidFill>
                <a:latin typeface="Georgia"/>
                <a:cs typeface="Georgia"/>
              </a:rPr>
              <a:t>ОТ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 ПР</a:t>
            </a:r>
            <a:r>
              <a:rPr lang="ru-RU" sz="3000" b="1" spc="-10" dirty="0">
                <a:solidFill>
                  <a:srgbClr val="FFFFFF"/>
                </a:solidFill>
                <a:latin typeface="Georgia"/>
                <a:cs typeface="Georgia"/>
              </a:rPr>
              <a:t>О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ДУ</a:t>
            </a:r>
            <a:r>
              <a:rPr lang="ru-RU" sz="3000" b="1" spc="-10" dirty="0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АННОСТИ</a:t>
            </a:r>
            <a:r>
              <a:rPr lang="ru-RU" sz="30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Р</a:t>
            </a:r>
            <a:r>
              <a:rPr lang="ru-RU" sz="3000" b="1" spc="-10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БОЧЕЙ</a:t>
            </a:r>
            <a:r>
              <a:rPr lang="ru-RU" sz="3000" dirty="0">
                <a:solidFill>
                  <a:srgbClr val="FFFFFF"/>
                </a:solidFill>
                <a:latin typeface="Times New Roman"/>
                <a:cs typeface="Times New Roman"/>
              </a:rPr>
              <a:t> 	 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ПРОГРАМ</a:t>
            </a:r>
            <a:r>
              <a:rPr lang="ru-RU" sz="3000" b="1" spc="-10" dirty="0">
                <a:solidFill>
                  <a:srgbClr val="FFFFFF"/>
                </a:solidFill>
                <a:latin typeface="Georgia"/>
                <a:cs typeface="Georgia"/>
              </a:rPr>
              <a:t>М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Ы ЗАВИС</a:t>
            </a:r>
            <a:r>
              <a:rPr lang="ru-RU" sz="3000" b="1" spc="5" dirty="0">
                <a:solidFill>
                  <a:srgbClr val="FFFFFF"/>
                </a:solidFill>
                <a:latin typeface="Georgia"/>
                <a:cs typeface="Georgia"/>
              </a:rPr>
              <a:t>Я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lang="ru-RU" sz="3000" b="1" spc="-3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РЕЗУЛЬТАТЫ ТРЕ</a:t>
            </a:r>
            <a:r>
              <a:rPr lang="ru-RU" sz="3000" b="1" spc="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ИРОВОЧНОЙ</a:t>
            </a:r>
            <a:r>
              <a:rPr lang="ru-RU" sz="3000" b="1" spc="-2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ДЕ</a:t>
            </a:r>
            <a:r>
              <a:rPr lang="ru-RU" sz="3000" b="1" spc="5" dirty="0">
                <a:solidFill>
                  <a:srgbClr val="FFFFFF"/>
                </a:solidFill>
                <a:latin typeface="Georgia"/>
                <a:cs typeface="Georgia"/>
              </a:rPr>
              <a:t>Я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lang="ru-RU" sz="3000" b="1" spc="5" dirty="0">
                <a:solidFill>
                  <a:srgbClr val="FFFFFF"/>
                </a:solidFill>
                <a:latin typeface="Georgia"/>
                <a:cs typeface="Georgia"/>
              </a:rPr>
              <a:t>Е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ЛЬНОСТИ, ВОЗМОЖНОС</a:t>
            </a:r>
            <a:r>
              <a:rPr lang="ru-RU" sz="3000" b="1" spc="-20" dirty="0">
                <a:solidFill>
                  <a:srgbClr val="FFFFFF"/>
                </a:solidFill>
                <a:latin typeface="Georgia"/>
                <a:cs typeface="Georgia"/>
              </a:rPr>
              <a:t>Т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Ь</a:t>
            </a:r>
            <a:r>
              <a:rPr lang="ru-RU" sz="3000" b="1" spc="-3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ИЗБЕЖАНИЯ</a:t>
            </a:r>
            <a:r>
              <a:rPr lang="ru-RU" sz="3000" b="1" spc="-5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3000" b="1" dirty="0">
                <a:solidFill>
                  <a:srgbClr val="FFFFFF"/>
                </a:solidFill>
                <a:latin typeface="Georgia"/>
                <a:cs typeface="Georgia"/>
              </a:rPr>
              <a:t>В </a:t>
            </a:r>
            <a:r>
              <a:rPr sz="3000" b="1" dirty="0">
                <a:solidFill>
                  <a:srgbClr val="FFFFFF"/>
                </a:solidFill>
                <a:latin typeface="Georgia"/>
                <a:cs typeface="Georgia"/>
              </a:rPr>
              <a:t>ХОДЕ</a:t>
            </a:r>
            <a:r>
              <a:rPr sz="3000" b="1"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Georgia"/>
                <a:cs typeface="Georgia"/>
              </a:rPr>
              <a:t>ТРЕ</a:t>
            </a:r>
            <a:r>
              <a:rPr sz="3000" b="1" spc="5" dirty="0">
                <a:solidFill>
                  <a:srgbClr val="FFFFFF"/>
                </a:solidFill>
                <a:latin typeface="Georgia"/>
                <a:cs typeface="Georgia"/>
              </a:rPr>
              <a:t>Н</a:t>
            </a:r>
            <a:r>
              <a:rPr sz="3000" b="1" dirty="0">
                <a:solidFill>
                  <a:srgbClr val="FFFFFF"/>
                </a:solidFill>
                <a:latin typeface="Georgia"/>
                <a:cs typeface="Georgia"/>
              </a:rPr>
              <a:t>ИРОВОЧНОГО</a:t>
            </a:r>
            <a:r>
              <a:rPr sz="3000" b="1" spc="-3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Georgia"/>
                <a:cs typeface="Georgia"/>
              </a:rPr>
              <a:t>ПРОЦЕССА РАЗЛИЧНОГО</a:t>
            </a:r>
            <a:r>
              <a:rPr sz="3000" b="1" spc="-30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Georgia"/>
                <a:cs typeface="Georgia"/>
              </a:rPr>
              <a:t>РОДА ОШИБОК.</a:t>
            </a:r>
            <a:endParaRPr sz="30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1AE279D-857D-45D6-BF33-BAC269CE9AF0}"/>
              </a:ext>
            </a:extLst>
          </p:cNvPr>
          <p:cNvSpPr/>
          <p:nvPr/>
        </p:nvSpPr>
        <p:spPr>
          <a:xfrm>
            <a:off x="1143000" y="2743200"/>
            <a:ext cx="6477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 algn="ctr">
              <a:lnSpc>
                <a:spcPct val="100000"/>
              </a:lnSpc>
            </a:pPr>
            <a:r>
              <a:rPr lang="ru-RU" sz="2800" b="1" dirty="0">
                <a:solidFill>
                  <a:srgbClr val="FFFFFF"/>
                </a:solidFill>
                <a:latin typeface="Georgia"/>
                <a:cs typeface="Georgia"/>
              </a:rPr>
              <a:t>СП</a:t>
            </a:r>
            <a:r>
              <a:rPr lang="ru-RU" sz="2800" b="1" spc="-1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lang="ru-RU" sz="2800" b="1" dirty="0">
                <a:solidFill>
                  <a:srgbClr val="FFFFFF"/>
                </a:solidFill>
                <a:latin typeface="Georgia"/>
                <a:cs typeface="Georgia"/>
              </a:rPr>
              <a:t>СИБО</a:t>
            </a:r>
            <a:r>
              <a:rPr lang="ru-RU" sz="2800" b="1" spc="-2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2800" b="1" dirty="0">
                <a:solidFill>
                  <a:srgbClr val="FFFFFF"/>
                </a:solidFill>
                <a:latin typeface="Georgia"/>
                <a:cs typeface="Georgia"/>
              </a:rPr>
              <a:t>ЗА</a:t>
            </a:r>
            <a:r>
              <a:rPr lang="ru-RU" sz="2800" b="1" spc="-15" dirty="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lang="ru-RU" sz="2800" b="1" dirty="0">
                <a:solidFill>
                  <a:srgbClr val="FFFFFF"/>
                </a:solidFill>
                <a:latin typeface="Georgia"/>
                <a:cs typeface="Georgia"/>
              </a:rPr>
              <a:t>ВНИМ</a:t>
            </a:r>
            <a:r>
              <a:rPr lang="ru-RU" sz="2800" b="1" spc="-15" dirty="0">
                <a:solidFill>
                  <a:srgbClr val="FFFFFF"/>
                </a:solidFill>
                <a:latin typeface="Georgia"/>
                <a:cs typeface="Georgia"/>
              </a:rPr>
              <a:t>А</a:t>
            </a:r>
            <a:r>
              <a:rPr lang="ru-RU" sz="2800" b="1" dirty="0">
                <a:solidFill>
                  <a:srgbClr val="FFFFFF"/>
                </a:solidFill>
                <a:latin typeface="Georgia"/>
                <a:cs typeface="Georgia"/>
              </a:rPr>
              <a:t>НИЕ!</a:t>
            </a:r>
            <a:endParaRPr lang="ru-RU" sz="2800" dirty="0">
              <a:latin typeface="Georgia"/>
              <a:cs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1427521973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91</TotalTime>
  <Words>517</Words>
  <Application>Microsoft Office PowerPoint</Application>
  <PresentationFormat>Экран (4:3)</PresentationFormat>
  <Paragraphs>154</Paragraphs>
  <Slides>9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Calibri</vt:lpstr>
      <vt:lpstr>Century Gothic</vt:lpstr>
      <vt:lpstr>Georgia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</cp:lastModifiedBy>
  <cp:revision>11</cp:revision>
  <dcterms:created xsi:type="dcterms:W3CDTF">2026-01-09T13:27:38Z</dcterms:created>
  <dcterms:modified xsi:type="dcterms:W3CDTF">2026-01-09T12:03:00Z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2022-12-15T00:00:00Z</vt:filetime>
  </property>
  <property fmtid="{D5CDD505-2E9C-101B-9397-08002B2CF9AE}" pid="3" name="LastSaved">
    <vt:filetime>2026-01-09T00:00:00Z</vt:filetime>
  </property>
</Properties>
</file>