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2"/>
  </p:notesMasterIdLst>
  <p:sldIdLst>
    <p:sldId id="256" r:id="rId2"/>
    <p:sldId id="257" r:id="rId3"/>
    <p:sldId id="258" r:id="rId4"/>
    <p:sldId id="261" r:id="rId5"/>
    <p:sldId id="262" r:id="rId6"/>
    <p:sldId id="263" r:id="rId7"/>
    <p:sldId id="264" r:id="rId8"/>
    <p:sldId id="265" r:id="rId9"/>
    <p:sldId id="266" r:id="rId10"/>
    <p:sldId id="267" r:id="rId11"/>
    <p:sldId id="268" r:id="rId12"/>
    <p:sldId id="269" r:id="rId13"/>
    <p:sldId id="276" r:id="rId14"/>
    <p:sldId id="278" r:id="rId15"/>
    <p:sldId id="271" r:id="rId16"/>
    <p:sldId id="272" r:id="rId17"/>
    <p:sldId id="273" r:id="rId18"/>
    <p:sldId id="277" r:id="rId19"/>
    <p:sldId id="274" r:id="rId20"/>
    <p:sldId id="275"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orient="horz" pos="2260" userDrawn="1">
          <p15:clr>
            <a:srgbClr val="A4A3A4"/>
          </p15:clr>
        </p15:guide>
        <p15:guide id="3"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guide orient="horz" pos="2160"/>
        <p:guide orient="horz" pos="22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A7FFE0-4EED-4345-8198-FAD33A08391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7D674A00-BE6E-4CC3-963C-A30A05623FBD}">
      <dgm:prSet/>
      <dgm:spPr/>
      <dgm:t>
        <a:bodyPr/>
        <a:lstStyle/>
        <a:p>
          <a:pPr rtl="0"/>
          <a:r>
            <a:rPr lang="ru-RU"/>
            <a:t>УРОК В ДЕТСКОЙ МУЗЫКАЛЬНОЙ ШКОЛЕ ПО СПЕЦИАЛЬНОСТИ «ФОРТЕПИАНО».</a:t>
          </a:r>
        </a:p>
      </dgm:t>
    </dgm:pt>
    <dgm:pt modelId="{400E34DB-8F0B-45E5-8B51-6B49F109C6F7}" type="parTrans" cxnId="{AD0518FD-6E22-4AA9-B55B-B925BCE360DA}">
      <dgm:prSet/>
      <dgm:spPr/>
      <dgm:t>
        <a:bodyPr/>
        <a:lstStyle/>
        <a:p>
          <a:endParaRPr lang="ru-RU"/>
        </a:p>
      </dgm:t>
    </dgm:pt>
    <dgm:pt modelId="{5D95C3EA-9930-4CED-9247-0D3AD6071470}" type="sibTrans" cxnId="{AD0518FD-6E22-4AA9-B55B-B925BCE360DA}">
      <dgm:prSet/>
      <dgm:spPr/>
      <dgm:t>
        <a:bodyPr/>
        <a:lstStyle/>
        <a:p>
          <a:endParaRPr lang="ru-RU"/>
        </a:p>
      </dgm:t>
    </dgm:pt>
    <dgm:pt modelId="{F5BA5826-2CC6-4BFA-9516-1985659D5888}">
      <dgm:prSet/>
      <dgm:spPr/>
      <dgm:t>
        <a:bodyPr/>
        <a:lstStyle/>
        <a:p>
          <a:pPr rtl="0"/>
          <a:r>
            <a:rPr lang="ru-RU"/>
            <a:t>ТЕМА: «ОБУЧАЕМСЯ, ИГРАЯ».</a:t>
          </a:r>
        </a:p>
      </dgm:t>
    </dgm:pt>
    <dgm:pt modelId="{7B32BA1E-AD87-48C4-AC6B-B0317BD6E805}" type="parTrans" cxnId="{8AFF03B1-9BF6-4198-8194-B13A3BEE0B52}">
      <dgm:prSet/>
      <dgm:spPr/>
      <dgm:t>
        <a:bodyPr/>
        <a:lstStyle/>
        <a:p>
          <a:endParaRPr lang="ru-RU"/>
        </a:p>
      </dgm:t>
    </dgm:pt>
    <dgm:pt modelId="{E06C1549-943B-44F7-A557-455A3A593E3A}" type="sibTrans" cxnId="{8AFF03B1-9BF6-4198-8194-B13A3BEE0B52}">
      <dgm:prSet/>
      <dgm:spPr/>
      <dgm:t>
        <a:bodyPr/>
        <a:lstStyle/>
        <a:p>
          <a:endParaRPr lang="ru-RU"/>
        </a:p>
      </dgm:t>
    </dgm:pt>
    <dgm:pt modelId="{B4C71FDC-74FE-4870-81E6-E703B19514E2}">
      <dgm:prSet/>
      <dgm:spPr/>
      <dgm:t>
        <a:bodyPr/>
        <a:lstStyle/>
        <a:p>
          <a:pPr rtl="0"/>
          <a:r>
            <a:rPr lang="ru-RU" dirty="0"/>
            <a:t>ПРЕПОДАВАТЕЛЬ МБУДО «НОВОПЕТРОВСКАЯ ДМШ» </a:t>
          </a:r>
        </a:p>
        <a:p>
          <a:pPr rtl="0"/>
          <a:r>
            <a:rPr lang="ru-RU" dirty="0"/>
            <a:t>Городского округа Истра Московской области </a:t>
          </a:r>
        </a:p>
        <a:p>
          <a:pPr rtl="0"/>
          <a:r>
            <a:rPr lang="ru-RU" dirty="0"/>
            <a:t>ЛОБОДА НЕОНИЛА ЕВГЕНЬЕВНА.</a:t>
          </a:r>
        </a:p>
      </dgm:t>
    </dgm:pt>
    <dgm:pt modelId="{6548C36D-D296-497E-84C7-51071CFDCED3}" type="parTrans" cxnId="{45A20BAA-09BC-4C31-8978-7611989FD624}">
      <dgm:prSet/>
      <dgm:spPr/>
      <dgm:t>
        <a:bodyPr/>
        <a:lstStyle/>
        <a:p>
          <a:endParaRPr lang="ru-RU"/>
        </a:p>
      </dgm:t>
    </dgm:pt>
    <dgm:pt modelId="{56D6F862-08B8-42EE-8612-5BEB39ADCF50}" type="sibTrans" cxnId="{45A20BAA-09BC-4C31-8978-7611989FD624}">
      <dgm:prSet/>
      <dgm:spPr/>
      <dgm:t>
        <a:bodyPr/>
        <a:lstStyle/>
        <a:p>
          <a:endParaRPr lang="ru-RU"/>
        </a:p>
      </dgm:t>
    </dgm:pt>
    <dgm:pt modelId="{EC096584-1FE6-4092-A1BB-9EB85072E974}" type="pres">
      <dgm:prSet presAssocID="{D2A7FFE0-4EED-4345-8198-FAD33A083919}" presName="linear" presStyleCnt="0">
        <dgm:presLayoutVars>
          <dgm:animLvl val="lvl"/>
          <dgm:resizeHandles val="exact"/>
        </dgm:presLayoutVars>
      </dgm:prSet>
      <dgm:spPr/>
    </dgm:pt>
    <dgm:pt modelId="{46434C0C-C935-4933-A2E1-10CA31F4C2E4}" type="pres">
      <dgm:prSet presAssocID="{7D674A00-BE6E-4CC3-963C-A30A05623FBD}" presName="parentText" presStyleLbl="node1" presStyleIdx="0" presStyleCnt="3">
        <dgm:presLayoutVars>
          <dgm:chMax val="0"/>
          <dgm:bulletEnabled val="1"/>
        </dgm:presLayoutVars>
      </dgm:prSet>
      <dgm:spPr/>
    </dgm:pt>
    <dgm:pt modelId="{E1A1D0AE-5016-4F44-B3D9-D687BCFE54B2}" type="pres">
      <dgm:prSet presAssocID="{5D95C3EA-9930-4CED-9247-0D3AD6071470}" presName="spacer" presStyleCnt="0"/>
      <dgm:spPr/>
    </dgm:pt>
    <dgm:pt modelId="{2CE2DE7B-7BBF-497E-98F5-2A362E3E44B8}" type="pres">
      <dgm:prSet presAssocID="{F5BA5826-2CC6-4BFA-9516-1985659D5888}" presName="parentText" presStyleLbl="node1" presStyleIdx="1" presStyleCnt="3">
        <dgm:presLayoutVars>
          <dgm:chMax val="0"/>
          <dgm:bulletEnabled val="1"/>
        </dgm:presLayoutVars>
      </dgm:prSet>
      <dgm:spPr/>
    </dgm:pt>
    <dgm:pt modelId="{026D6316-B984-4733-B652-ED07720CD395}" type="pres">
      <dgm:prSet presAssocID="{E06C1549-943B-44F7-A557-455A3A593E3A}" presName="spacer" presStyleCnt="0"/>
      <dgm:spPr/>
    </dgm:pt>
    <dgm:pt modelId="{70F91F7A-1988-42E3-9A0A-EA2AEEB3C870}" type="pres">
      <dgm:prSet presAssocID="{B4C71FDC-74FE-4870-81E6-E703B19514E2}" presName="parentText" presStyleLbl="node1" presStyleIdx="2" presStyleCnt="3">
        <dgm:presLayoutVars>
          <dgm:chMax val="0"/>
          <dgm:bulletEnabled val="1"/>
        </dgm:presLayoutVars>
      </dgm:prSet>
      <dgm:spPr/>
    </dgm:pt>
  </dgm:ptLst>
  <dgm:cxnLst>
    <dgm:cxn modelId="{B01D7115-9742-4BC0-BC94-2FEC624D6A42}" type="presOf" srcId="{7D674A00-BE6E-4CC3-963C-A30A05623FBD}" destId="{46434C0C-C935-4933-A2E1-10CA31F4C2E4}" srcOrd="0" destOrd="0" presId="urn:microsoft.com/office/officeart/2005/8/layout/vList2"/>
    <dgm:cxn modelId="{A716402B-BD5A-4E9F-B8A3-AD9804EBE435}" type="presOf" srcId="{B4C71FDC-74FE-4870-81E6-E703B19514E2}" destId="{70F91F7A-1988-42E3-9A0A-EA2AEEB3C870}" srcOrd="0" destOrd="0" presId="urn:microsoft.com/office/officeart/2005/8/layout/vList2"/>
    <dgm:cxn modelId="{45A20BAA-09BC-4C31-8978-7611989FD624}" srcId="{D2A7FFE0-4EED-4345-8198-FAD33A083919}" destId="{B4C71FDC-74FE-4870-81E6-E703B19514E2}" srcOrd="2" destOrd="0" parTransId="{6548C36D-D296-497E-84C7-51071CFDCED3}" sibTransId="{56D6F862-08B8-42EE-8612-5BEB39ADCF50}"/>
    <dgm:cxn modelId="{8AFF03B1-9BF6-4198-8194-B13A3BEE0B52}" srcId="{D2A7FFE0-4EED-4345-8198-FAD33A083919}" destId="{F5BA5826-2CC6-4BFA-9516-1985659D5888}" srcOrd="1" destOrd="0" parTransId="{7B32BA1E-AD87-48C4-AC6B-B0317BD6E805}" sibTransId="{E06C1549-943B-44F7-A557-455A3A593E3A}"/>
    <dgm:cxn modelId="{B49B5DBD-B920-4424-B1D3-792BE712C46B}" type="presOf" srcId="{F5BA5826-2CC6-4BFA-9516-1985659D5888}" destId="{2CE2DE7B-7BBF-497E-98F5-2A362E3E44B8}" srcOrd="0" destOrd="0" presId="urn:microsoft.com/office/officeart/2005/8/layout/vList2"/>
    <dgm:cxn modelId="{7E1ED4F3-29D7-443A-8F61-40A59E1BA5C9}" type="presOf" srcId="{D2A7FFE0-4EED-4345-8198-FAD33A083919}" destId="{EC096584-1FE6-4092-A1BB-9EB85072E974}" srcOrd="0" destOrd="0" presId="urn:microsoft.com/office/officeart/2005/8/layout/vList2"/>
    <dgm:cxn modelId="{AD0518FD-6E22-4AA9-B55B-B925BCE360DA}" srcId="{D2A7FFE0-4EED-4345-8198-FAD33A083919}" destId="{7D674A00-BE6E-4CC3-963C-A30A05623FBD}" srcOrd="0" destOrd="0" parTransId="{400E34DB-8F0B-45E5-8B51-6B49F109C6F7}" sibTransId="{5D95C3EA-9930-4CED-9247-0D3AD6071470}"/>
    <dgm:cxn modelId="{4FF04D0A-592D-4E8E-AD6F-3A26F75FFE14}" type="presParOf" srcId="{EC096584-1FE6-4092-A1BB-9EB85072E974}" destId="{46434C0C-C935-4933-A2E1-10CA31F4C2E4}" srcOrd="0" destOrd="0" presId="urn:microsoft.com/office/officeart/2005/8/layout/vList2"/>
    <dgm:cxn modelId="{5AE0CA6C-E66E-4E43-9DE9-FFF247BF47F8}" type="presParOf" srcId="{EC096584-1FE6-4092-A1BB-9EB85072E974}" destId="{E1A1D0AE-5016-4F44-B3D9-D687BCFE54B2}" srcOrd="1" destOrd="0" presId="urn:microsoft.com/office/officeart/2005/8/layout/vList2"/>
    <dgm:cxn modelId="{3E38BC24-F3B7-4E9C-9985-4D4DE8DE3ECE}" type="presParOf" srcId="{EC096584-1FE6-4092-A1BB-9EB85072E974}" destId="{2CE2DE7B-7BBF-497E-98F5-2A362E3E44B8}" srcOrd="2" destOrd="0" presId="urn:microsoft.com/office/officeart/2005/8/layout/vList2"/>
    <dgm:cxn modelId="{F48D31D0-B6D3-43F3-8683-9D3F1847F822}" type="presParOf" srcId="{EC096584-1FE6-4092-A1BB-9EB85072E974}" destId="{026D6316-B984-4733-B652-ED07720CD395}" srcOrd="3" destOrd="0" presId="urn:microsoft.com/office/officeart/2005/8/layout/vList2"/>
    <dgm:cxn modelId="{B852A086-AEDB-47BC-9177-2DC508D5D8F7}" type="presParOf" srcId="{EC096584-1FE6-4092-A1BB-9EB85072E974}" destId="{70F91F7A-1988-42E3-9A0A-EA2AEEB3C870}"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434C0C-C935-4933-A2E1-10CA31F4C2E4}">
      <dsp:nvSpPr>
        <dsp:cNvPr id="0" name=""/>
        <dsp:cNvSpPr/>
      </dsp:nvSpPr>
      <dsp:spPr>
        <a:xfrm>
          <a:off x="0" y="24808"/>
          <a:ext cx="8679975" cy="1208317"/>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ru-RU" sz="1800" kern="1200"/>
            <a:t>УРОК В ДЕТСКОЙ МУЗЫКАЛЬНОЙ ШКОЛЕ ПО СПЕЦИАЛЬНОСТИ «ФОРТЕПИАНО».</a:t>
          </a:r>
        </a:p>
      </dsp:txBody>
      <dsp:txXfrm>
        <a:off x="58985" y="83793"/>
        <a:ext cx="8562005" cy="1090347"/>
      </dsp:txXfrm>
    </dsp:sp>
    <dsp:sp modelId="{2CE2DE7B-7BBF-497E-98F5-2A362E3E44B8}">
      <dsp:nvSpPr>
        <dsp:cNvPr id="0" name=""/>
        <dsp:cNvSpPr/>
      </dsp:nvSpPr>
      <dsp:spPr>
        <a:xfrm>
          <a:off x="0" y="1284966"/>
          <a:ext cx="8679975" cy="1208317"/>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ru-RU" sz="1800" kern="1200"/>
            <a:t>ТЕМА: «ОБУЧАЕМСЯ, ИГРАЯ».</a:t>
          </a:r>
        </a:p>
      </dsp:txBody>
      <dsp:txXfrm>
        <a:off x="58985" y="1343951"/>
        <a:ext cx="8562005" cy="1090347"/>
      </dsp:txXfrm>
    </dsp:sp>
    <dsp:sp modelId="{70F91F7A-1988-42E3-9A0A-EA2AEEB3C870}">
      <dsp:nvSpPr>
        <dsp:cNvPr id="0" name=""/>
        <dsp:cNvSpPr/>
      </dsp:nvSpPr>
      <dsp:spPr>
        <a:xfrm>
          <a:off x="0" y="2545123"/>
          <a:ext cx="8679975" cy="1208317"/>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ru-RU" sz="1800" kern="1200" dirty="0"/>
            <a:t>ПРЕПОДАВАТЕЛЬ МБУДО «НОВОПЕТРОВСКАЯ ДМШ» </a:t>
          </a:r>
        </a:p>
        <a:p>
          <a:pPr marL="0" lvl="0" indent="0" algn="l" defTabSz="800100" rtl="0">
            <a:lnSpc>
              <a:spcPct val="90000"/>
            </a:lnSpc>
            <a:spcBef>
              <a:spcPct val="0"/>
            </a:spcBef>
            <a:spcAft>
              <a:spcPct val="35000"/>
            </a:spcAft>
            <a:buNone/>
          </a:pPr>
          <a:r>
            <a:rPr lang="ru-RU" sz="1800" kern="1200" dirty="0"/>
            <a:t>Городского округа Истра Московской области </a:t>
          </a:r>
        </a:p>
        <a:p>
          <a:pPr marL="0" lvl="0" indent="0" algn="l" defTabSz="800100" rtl="0">
            <a:lnSpc>
              <a:spcPct val="90000"/>
            </a:lnSpc>
            <a:spcBef>
              <a:spcPct val="0"/>
            </a:spcBef>
            <a:spcAft>
              <a:spcPct val="35000"/>
            </a:spcAft>
            <a:buNone/>
          </a:pPr>
          <a:r>
            <a:rPr lang="ru-RU" sz="1800" kern="1200" dirty="0"/>
            <a:t>ЛОБОДА НЕОНИЛА ЕВГЕНЬЕВНА.</a:t>
          </a:r>
        </a:p>
      </dsp:txBody>
      <dsp:txXfrm>
        <a:off x="58985" y="2604108"/>
        <a:ext cx="8562005" cy="109034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830EFB-40B9-4ABA-AB78-4F74E8B3CE3E}" type="datetimeFigureOut">
              <a:rPr lang="ru-RU" smtClean="0"/>
              <a:t>22.08.2019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0CC2B1-81C7-4D55-ABD4-DDCBAEA7429B}" type="slidenum">
              <a:rPr lang="ru-RU" smtClean="0"/>
              <a:t>‹#›</a:t>
            </a:fld>
            <a:endParaRPr lang="ru-RU"/>
          </a:p>
        </p:txBody>
      </p:sp>
    </p:spTree>
    <p:extLst>
      <p:ext uri="{BB962C8B-B14F-4D97-AF65-F5344CB8AC3E}">
        <p14:creationId xmlns:p14="http://schemas.microsoft.com/office/powerpoint/2010/main" val="20422482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60CC2B1-81C7-4D55-ABD4-DDCBAEA7429B}" type="slidenum">
              <a:rPr lang="ru-RU" smtClean="0"/>
              <a:t>1</a:t>
            </a:fld>
            <a:endParaRPr lang="ru-RU"/>
          </a:p>
        </p:txBody>
      </p:sp>
    </p:spTree>
    <p:extLst>
      <p:ext uri="{BB962C8B-B14F-4D97-AF65-F5344CB8AC3E}">
        <p14:creationId xmlns:p14="http://schemas.microsoft.com/office/powerpoint/2010/main" val="25739747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60CC2B1-81C7-4D55-ABD4-DDCBAEA7429B}" type="slidenum">
              <a:rPr lang="ru-RU" smtClean="0"/>
              <a:t>9</a:t>
            </a:fld>
            <a:endParaRPr lang="ru-RU"/>
          </a:p>
        </p:txBody>
      </p:sp>
    </p:spTree>
    <p:extLst>
      <p:ext uri="{BB962C8B-B14F-4D97-AF65-F5344CB8AC3E}">
        <p14:creationId xmlns:p14="http://schemas.microsoft.com/office/powerpoint/2010/main" val="3127571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400" dirty="0">
                <a:latin typeface="Times New Roman" panose="02020603050405020304" pitchFamily="18" charset="0"/>
                <a:cs typeface="Times New Roman" panose="02020603050405020304" pitchFamily="18" charset="0"/>
              </a:rPr>
              <a:t>Музыкальных ребусов много в интернете</a:t>
            </a:r>
            <a:r>
              <a:rPr lang="ru-RU" sz="1400" baseline="0" dirty="0">
                <a:latin typeface="Times New Roman" panose="02020603050405020304" pitchFamily="18" charset="0"/>
                <a:cs typeface="Times New Roman" panose="02020603050405020304" pitchFamily="18" charset="0"/>
              </a:rPr>
              <a:t> (например </a:t>
            </a:r>
            <a:r>
              <a:rPr lang="en-US" sz="1400" baseline="0" dirty="0">
                <a:latin typeface="Times New Roman" panose="02020603050405020304" pitchFamily="18" charset="0"/>
                <a:cs typeface="Times New Roman" panose="02020603050405020304" pitchFamily="18" charset="0"/>
              </a:rPr>
              <a:t>muz-urok.ru)</a:t>
            </a:r>
            <a:r>
              <a:rPr lang="ru-RU" sz="1400" baseline="0" dirty="0">
                <a:latin typeface="Times New Roman" panose="02020603050405020304" pitchFamily="18" charset="0"/>
                <a:cs typeface="Times New Roman" panose="02020603050405020304" pitchFamily="18" charset="0"/>
              </a:rPr>
              <a:t>. Ребусы нравится отгадывать и учащимся средних классов ДМШ. </a:t>
            </a:r>
            <a:endParaRPr lang="ru-RU" sz="14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0"/>
          </p:nvPr>
        </p:nvSpPr>
        <p:spPr/>
        <p:txBody>
          <a:bodyPr/>
          <a:lstStyle/>
          <a:p>
            <a:fld id="{560CC2B1-81C7-4D55-ABD4-DDCBAEA7429B}" type="slidenum">
              <a:rPr lang="ru-RU" smtClean="0"/>
              <a:t>14</a:t>
            </a:fld>
            <a:endParaRPr lang="ru-RU"/>
          </a:p>
        </p:txBody>
      </p:sp>
    </p:spTree>
    <p:extLst>
      <p:ext uri="{BB962C8B-B14F-4D97-AF65-F5344CB8AC3E}">
        <p14:creationId xmlns:p14="http://schemas.microsoft.com/office/powerpoint/2010/main" val="2702682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8987E8BA-5837-453C-B63D-59C6035A4D4C}" type="datetimeFigureOut">
              <a:rPr lang="ru-RU" smtClean="0"/>
              <a:t>22.08.2019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700007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987E8BA-5837-453C-B63D-59C6035A4D4C}" type="datetimeFigureOut">
              <a:rPr lang="ru-RU" smtClean="0"/>
              <a:t>22.08.2019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3633919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987E8BA-5837-453C-B63D-59C6035A4D4C}" type="datetimeFigureOut">
              <a:rPr lang="ru-RU" smtClean="0"/>
              <a:t>22.08.2019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3332786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8987E8BA-5837-453C-B63D-59C6035A4D4C}" type="datetimeFigureOut">
              <a:rPr lang="ru-RU" smtClean="0"/>
              <a:t>22.08.2019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3077433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8987E8BA-5837-453C-B63D-59C6035A4D4C}" type="datetimeFigureOut">
              <a:rPr lang="ru-RU" smtClean="0"/>
              <a:t>22.08.2019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2579268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8987E8BA-5837-453C-B63D-59C6035A4D4C}" type="datetimeFigureOut">
              <a:rPr lang="ru-RU" smtClean="0"/>
              <a:t>22.08.2019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4031416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87E8BA-5837-453C-B63D-59C6035A4D4C}" type="datetimeFigureOut">
              <a:rPr lang="ru-RU" smtClean="0"/>
              <a:t>22.08.2019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1795256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8987E8BA-5837-453C-B63D-59C6035A4D4C}" type="datetimeFigureOut">
              <a:rPr lang="ru-RU" smtClean="0"/>
              <a:t>22.08.2019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798654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8987E8BA-5837-453C-B63D-59C6035A4D4C}" type="datetimeFigureOut">
              <a:rPr lang="ru-RU" smtClean="0"/>
              <a:t>22.08.2019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31722571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987E8BA-5837-453C-B63D-59C6035A4D4C}" type="datetimeFigureOut">
              <a:rPr lang="ru-RU" smtClean="0"/>
              <a:t>22.08.2019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21752313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987E8BA-5837-453C-B63D-59C6035A4D4C}" type="datetimeFigureOut">
              <a:rPr lang="ru-RU" smtClean="0"/>
              <a:t>22.08.2019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7251C11-DE24-4E79-A9D1-C9843A1A4F2C}"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790500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8987E8BA-5837-453C-B63D-59C6035A4D4C}" type="datetimeFigureOut">
              <a:rPr lang="ru-RU" smtClean="0"/>
              <a:t>22.08.2019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30562365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8987E8BA-5837-453C-B63D-59C6035A4D4C}" type="datetimeFigureOut">
              <a:rPr lang="ru-RU" smtClean="0"/>
              <a:t>22.08.2019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7251C11-DE24-4E79-A9D1-C9843A1A4F2C}"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079702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8987E8BA-5837-453C-B63D-59C6035A4D4C}" type="datetimeFigureOut">
              <a:rPr lang="ru-RU" smtClean="0"/>
              <a:t>22.08.2019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5924100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987E8BA-5837-453C-B63D-59C6035A4D4C}" type="datetimeFigureOut">
              <a:rPr lang="ru-RU" smtClean="0"/>
              <a:t>22.08.2019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19874204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987E8BA-5837-453C-B63D-59C6035A4D4C}" type="datetimeFigureOut">
              <a:rPr lang="ru-RU" smtClean="0"/>
              <a:t>22.08.2019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7251C11-DE24-4E79-A9D1-C9843A1A4F2C}" type="slidenum">
              <a:rPr lang="ru-RU" smtClean="0"/>
              <a:t>‹#›</a:t>
            </a:fld>
            <a:endParaRPr lang="ru-RU"/>
          </a:p>
        </p:txBody>
      </p:sp>
    </p:spTree>
    <p:extLst>
      <p:ext uri="{BB962C8B-B14F-4D97-AF65-F5344CB8AC3E}">
        <p14:creationId xmlns:p14="http://schemas.microsoft.com/office/powerpoint/2010/main" val="365348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987E8BA-5837-453C-B63D-59C6035A4D4C}" type="datetimeFigureOut">
              <a:rPr lang="ru-RU" smtClean="0"/>
              <a:t>22.08.2019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7251C11-DE24-4E79-A9D1-C9843A1A4F2C}" type="slidenum">
              <a:rPr lang="ru-RU" smtClean="0"/>
              <a:t>‹#›</a:t>
            </a:fld>
            <a:endParaRPr lang="ru-RU"/>
          </a:p>
        </p:txBody>
      </p:sp>
    </p:spTree>
    <p:extLst>
      <p:ext uri="{BB962C8B-B14F-4D97-AF65-F5344CB8AC3E}">
        <p14:creationId xmlns:p14="http://schemas.microsoft.com/office/powerpoint/2010/main" val="188418811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diagramLayout" Target="../diagrams/layout1.xml"/><Relationship Id="rId11" Type="http://schemas.openxmlformats.org/officeDocument/2006/relationships/image" Target="../media/image2.png"/><Relationship Id="rId5" Type="http://schemas.openxmlformats.org/officeDocument/2006/relationships/diagramData" Target="../diagrams/data1.xml"/><Relationship Id="rId10" Type="http://schemas.openxmlformats.org/officeDocument/2006/relationships/image" Target="../media/image1.jpeg"/><Relationship Id="rId4" Type="http://schemas.openxmlformats.org/officeDocument/2006/relationships/notesSlide" Target="../notesSlides/notesSlide1.xml"/><Relationship Id="rId9" Type="http://schemas.microsoft.com/office/2007/relationships/diagramDrawing" Target="../diagrams/drawing1.xml"/></Relationships>
</file>

<file path=ppt/slides/_rels/slide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6.xml"/><Relationship Id="rId4" Type="http://schemas.openxmlformats.org/officeDocument/2006/relationships/image" Target="../media/image26.jpeg"/></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dirty="0"/>
              <a:t> </a:t>
            </a:r>
            <a:r>
              <a:rPr lang="ru-RU" b="1" dirty="0">
                <a:latin typeface="Times New Roman" panose="02020603050405020304" pitchFamily="18" charset="0"/>
                <a:cs typeface="Times New Roman" panose="02020603050405020304" pitchFamily="18" charset="0"/>
              </a:rPr>
              <a:t>Современное занятие в системе дополнительного образования детей</a:t>
            </a:r>
          </a:p>
        </p:txBody>
      </p:sp>
      <p:graphicFrame>
        <p:nvGraphicFramePr>
          <p:cNvPr id="4" name="Объект 3"/>
          <p:cNvGraphicFramePr>
            <a:graphicFrameLocks noGrp="1"/>
          </p:cNvGraphicFramePr>
          <p:nvPr>
            <p:ph idx="1"/>
            <p:extLst>
              <p:ext uri="{D42A27DB-BD31-4B8C-83A1-F6EECF244321}">
                <p14:modId xmlns:p14="http://schemas.microsoft.com/office/powerpoint/2010/main" val="4140160100"/>
              </p:ext>
            </p:extLst>
          </p:nvPr>
        </p:nvGraphicFramePr>
        <p:xfrm>
          <a:off x="3084394" y="2133600"/>
          <a:ext cx="8679975" cy="377825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Рисунок 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0125" y="3807725"/>
            <a:ext cx="2961565" cy="2897874"/>
          </a:xfrm>
          <a:prstGeom prst="rect">
            <a:avLst/>
          </a:prstGeom>
        </p:spPr>
      </p:pic>
      <p:pic>
        <p:nvPicPr>
          <p:cNvPr id="3" name="моцарт соната №15 до мажор">
            <a:hlinkClick r:id="" action="ppaction://media"/>
          </p:cNvPr>
          <p:cNvPicPr>
            <a:picLocks noChangeAspect="1"/>
          </p:cNvPicPr>
          <p:nvPr>
            <a:audioFile r:link="rId1"/>
            <p:extLst>
              <p:ext uri="{DAA4B4D4-6D71-4841-9C94-3DE7FCFB9230}">
                <p14:media xmlns:p14="http://schemas.microsoft.com/office/powerpoint/2010/main" r:embed="rId2">
                  <p14:trim end="230514.5625"/>
                  <p14:fade out="3000"/>
                </p14:media>
              </p:ext>
            </p:extLst>
          </p:nvPr>
        </p:nvPicPr>
        <p:blipFill>
          <a:blip r:embed="rId11"/>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338038378"/>
      </p:ext>
    </p:extLst>
  </p:cSld>
  <p:clrMapOvr>
    <a:masterClrMapping/>
  </p:clrMapOvr>
  <mc:AlternateContent xmlns:mc="http://schemas.openxmlformats.org/markup-compatibility/2006" xmlns:p14="http://schemas.microsoft.com/office/powerpoint/2010/main">
    <mc:Choice Requires="p14">
      <p:transition spd="slow" p14:dur="4000" advClick="0" advTm="10000">
        <p14:vortex dir="r"/>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latin typeface="Times New Roman" panose="02020603050405020304" pitchFamily="18" charset="0"/>
                <a:cs typeface="Times New Roman" panose="02020603050405020304" pitchFamily="18" charset="0"/>
              </a:rPr>
              <a:t>Вид урока:</a:t>
            </a:r>
            <a:r>
              <a:rPr lang="ru-RU" dirty="0">
                <a:latin typeface="Times New Roman" panose="02020603050405020304" pitchFamily="18" charset="0"/>
                <a:cs typeface="Times New Roman" panose="02020603050405020304" pitchFamily="18" charset="0"/>
              </a:rPr>
              <a:t> демонстрационный.</a:t>
            </a:r>
            <a:br>
              <a:rPr lang="ru-RU" dirty="0">
                <a:latin typeface="Times New Roman" panose="02020603050405020304" pitchFamily="18" charset="0"/>
                <a:cs typeface="Times New Roman" panose="02020603050405020304" pitchFamily="18" charset="0"/>
              </a:rPr>
            </a:br>
            <a:br>
              <a:rPr lang="ru-RU" dirty="0">
                <a:latin typeface="Times New Roman" panose="02020603050405020304" pitchFamily="18" charset="0"/>
                <a:cs typeface="Times New Roman" panose="02020603050405020304" pitchFamily="18" charset="0"/>
              </a:rPr>
            </a:br>
            <a:br>
              <a:rPr lang="ru-RU" dirty="0">
                <a:latin typeface="Times New Roman" panose="02020603050405020304" pitchFamily="18" charset="0"/>
                <a:cs typeface="Times New Roman" panose="02020603050405020304" pitchFamily="18" charset="0"/>
              </a:rPr>
            </a:br>
            <a:r>
              <a:rPr lang="ru-RU" b="1" dirty="0">
                <a:latin typeface="Times New Roman" panose="02020603050405020304" pitchFamily="18" charset="0"/>
                <a:cs typeface="Times New Roman" panose="02020603050405020304" pitchFamily="18" charset="0"/>
              </a:rPr>
              <a:t>Цель урока: </a:t>
            </a:r>
            <a:r>
              <a:rPr lang="ru-RU" dirty="0">
                <a:latin typeface="Times New Roman" panose="02020603050405020304" pitchFamily="18" charset="0"/>
                <a:cs typeface="Times New Roman" panose="02020603050405020304" pitchFamily="18" charset="0"/>
              </a:rPr>
              <a:t>Активизация музыкальных способностей учащегося посредством игровой деятельности.</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75375" y="3425588"/>
            <a:ext cx="4701891" cy="3316406"/>
          </a:xfrm>
        </p:spPr>
      </p:pic>
    </p:spTree>
    <p:extLst>
      <p:ext uri="{BB962C8B-B14F-4D97-AF65-F5344CB8AC3E}">
        <p14:creationId xmlns:p14="http://schemas.microsoft.com/office/powerpoint/2010/main" val="3544654731"/>
      </p:ext>
    </p:extLst>
  </p:cSld>
  <p:clrMapOvr>
    <a:masterClrMapping/>
  </p:clrMapOvr>
  <mc:AlternateContent xmlns:mc="http://schemas.openxmlformats.org/markup-compatibility/2006" xmlns:p14="http://schemas.microsoft.com/office/powerpoint/2010/main">
    <mc:Choice Requires="p14">
      <p:transition spd="slow" p14:dur="3000" advClick="0" advTm="6000">
        <p14:glitter pattern="hexagon"/>
      </p:transition>
    </mc:Choice>
    <mc:Fallback xmlns="">
      <p:transition spd="slow" advClick="0" advTm="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19116" y="1025842"/>
            <a:ext cx="11072883" cy="5920275"/>
          </a:xfrm>
          <a:prstGeom prst="rect">
            <a:avLst/>
          </a:prstGeom>
        </p:spPr>
        <p:txBody>
          <a:bodyPr wrap="square">
            <a:spAutoFit/>
          </a:bodyPr>
          <a:lstStyle/>
          <a:p>
            <a:pPr algn="ctr">
              <a:lnSpc>
                <a:spcPct val="107000"/>
              </a:lnSpc>
              <a:spcAft>
                <a:spcPts val="600"/>
              </a:spcAft>
            </a:pPr>
            <a:r>
              <a:rPr lang="ru-RU" sz="2800" b="1" u="sng"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Задачи урока:</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ru-RU" sz="2400" b="1"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Образовательные:</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ru-RU" sz="2400"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 закрепление изученных теоретических знаний (длительности нот, написание нот);</a:t>
            </a:r>
            <a:br>
              <a:rPr lang="ru-RU" sz="2400"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br>
            <a:r>
              <a:rPr lang="ru-RU" sz="2400"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 формирование практических навыков (игра штрихом </a:t>
            </a:r>
            <a:r>
              <a:rPr lang="ru-RU" sz="2400" dirty="0" err="1">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non</a:t>
            </a:r>
            <a:r>
              <a:rPr lang="ru-RU" sz="2400"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legato</a:t>
            </a:r>
            <a:r>
              <a:rPr lang="ru-RU" sz="2400"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 чтение с листа ритмических цепочек, </a:t>
            </a:r>
            <a:r>
              <a:rPr lang="ru-RU" sz="2400" dirty="0" err="1">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пропевание</a:t>
            </a:r>
            <a:r>
              <a:rPr lang="ru-RU" sz="2400"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 мелодии по схеме,  исполнение произведений).</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ru-RU" sz="2400" b="1"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Развивающие:</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 развитие ритмического слуха;</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ru-RU" sz="2400" dirty="0">
                <a:effectLst/>
                <a:latin typeface="Calibri" panose="020F0502020204030204" pitchFamily="34" charset="0"/>
                <a:ea typeface="Calibri" panose="020F0502020204030204" pitchFamily="34" charset="0"/>
                <a:cs typeface="Times New Roman" panose="02020603050405020304" pitchFamily="18" charset="0"/>
              </a:rPr>
              <a:t>- </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развитие </a:t>
            </a:r>
            <a:r>
              <a:rPr lang="ru-RU" sz="2400" dirty="0" err="1">
                <a:effectLst/>
                <a:latin typeface="Times New Roman" panose="02020603050405020304" pitchFamily="18" charset="0"/>
                <a:ea typeface="Calibri" panose="020F0502020204030204" pitchFamily="34" charset="0"/>
                <a:cs typeface="Times New Roman" panose="02020603050405020304" pitchFamily="18" charset="0"/>
              </a:rPr>
              <a:t>звуко</a:t>
            </a:r>
            <a:r>
              <a:rPr lang="ru-RU" sz="2400" dirty="0">
                <a:latin typeface="Times New Roman" panose="02020603050405020304" pitchFamily="18" charset="0"/>
                <a:ea typeface="Calibri" panose="020F0502020204030204" pitchFamily="34" charset="0"/>
                <a:cs typeface="Times New Roman" panose="02020603050405020304" pitchFamily="18" charset="0"/>
              </a:rPr>
              <a:t>-</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высотного слуха;</a:t>
            </a:r>
            <a:br>
              <a:rPr lang="ru-RU" sz="2400" dirty="0">
                <a:effectLst/>
                <a:latin typeface="Times New Roman" panose="02020603050405020304" pitchFamily="18" charset="0"/>
                <a:ea typeface="Calibri" panose="020F0502020204030204" pitchFamily="34" charset="0"/>
                <a:cs typeface="Times New Roman" panose="02020603050405020304" pitchFamily="18" charset="0"/>
              </a:rPr>
            </a:b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 развитие представления о различном характере музыки.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ru-RU" sz="2400" b="1"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Воспитывающие:</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 воспитание эстетического вкуса;</a:t>
            </a:r>
            <a:br>
              <a:rPr lang="ru-RU" sz="2400" dirty="0">
                <a:effectLst/>
                <a:latin typeface="Times New Roman" panose="02020603050405020304" pitchFamily="18" charset="0"/>
                <a:ea typeface="Calibri" panose="020F0502020204030204" pitchFamily="34" charset="0"/>
                <a:cs typeface="Times New Roman" panose="02020603050405020304" pitchFamily="18" charset="0"/>
              </a:rPr>
            </a:b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 воспитание любви к музыке;</a:t>
            </a:r>
            <a:br>
              <a:rPr lang="ru-RU" sz="2400" dirty="0">
                <a:effectLst/>
                <a:latin typeface="Times New Roman" panose="02020603050405020304" pitchFamily="18" charset="0"/>
                <a:ea typeface="Calibri" panose="020F0502020204030204" pitchFamily="34" charset="0"/>
                <a:cs typeface="Times New Roman" panose="02020603050405020304" pitchFamily="18" charset="0"/>
              </a:rPr>
            </a:b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 воспитание усидчивости и трудолюбия.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22202739"/>
      </p:ext>
    </p:extLst>
  </p:cSld>
  <p:clrMapOvr>
    <a:masterClrMapping/>
  </p:clrMapOvr>
  <mc:AlternateContent xmlns:mc="http://schemas.openxmlformats.org/markup-compatibility/2006" xmlns:p14="http://schemas.microsoft.com/office/powerpoint/2010/main">
    <mc:Choice Requires="p14">
      <p:transition spd="slow" p14:dur="3000" advClick="0" advTm="20000">
        <p14:glitter pattern="hexagon"/>
      </p:transition>
    </mc:Choice>
    <mc:Fallback xmlns="">
      <p:transition spd="slow" advClick="0" advTm="20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55845" y="624110"/>
            <a:ext cx="10440537" cy="767962"/>
          </a:xfrm>
        </p:spPr>
        <p:txBody>
          <a:bodyPr>
            <a:noAutofit/>
          </a:bodyPr>
          <a:lstStyle/>
          <a:p>
            <a:pPr algn="ctr">
              <a:lnSpc>
                <a:spcPct val="107000"/>
              </a:lnSpc>
              <a:spcAft>
                <a:spcPts val="800"/>
              </a:spcAft>
            </a:pPr>
            <a:r>
              <a:rPr lang="ru-RU" sz="3200" b="1" dirty="0">
                <a:latin typeface="Times New Roman" panose="02020603050405020304" pitchFamily="18" charset="0"/>
                <a:ea typeface="Calibri" panose="020F0502020204030204" pitchFamily="34" charset="0"/>
                <a:cs typeface="Times New Roman" panose="02020603050405020304" pitchFamily="18" charset="0"/>
              </a:rPr>
              <a:t>Игры на развитие чувства ритма, ритмического слуха:</a:t>
            </a:r>
            <a:br>
              <a:rPr lang="ru-RU" sz="3200" dirty="0">
                <a:latin typeface="Calibri" panose="020F0502020204030204" pitchFamily="34" charset="0"/>
                <a:ea typeface="Calibri" panose="020F0502020204030204" pitchFamily="34" charset="0"/>
                <a:cs typeface="Times New Roman" panose="02020603050405020304" pitchFamily="18" charset="0"/>
              </a:rPr>
            </a:br>
            <a:endParaRPr lang="ru-RU" sz="3200" dirty="0"/>
          </a:p>
        </p:txBody>
      </p:sp>
      <p:sp>
        <p:nvSpPr>
          <p:cNvPr id="3" name="Объект 2"/>
          <p:cNvSpPr>
            <a:spLocks noGrp="1"/>
          </p:cNvSpPr>
          <p:nvPr>
            <p:ph idx="1"/>
          </p:nvPr>
        </p:nvSpPr>
        <p:spPr>
          <a:xfrm>
            <a:off x="1105469" y="1392073"/>
            <a:ext cx="10699844" cy="4954136"/>
          </a:xfrm>
        </p:spPr>
        <p:txBody>
          <a:bodyPr>
            <a:normAutofit fontScale="92500" lnSpcReduction="10000"/>
          </a:bodyPr>
          <a:lstStyle/>
          <a:p>
            <a:pPr marL="0" lvl="0" indent="0" algn="ctr">
              <a:buNone/>
            </a:pPr>
            <a:r>
              <a:rPr lang="ru-RU" sz="2400" b="1" u="sng" dirty="0">
                <a:latin typeface="Times New Roman" panose="02020603050405020304" pitchFamily="18" charset="0"/>
                <a:cs typeface="Times New Roman" panose="02020603050405020304" pitchFamily="18" charset="0"/>
              </a:rPr>
              <a:t>«Ритмическое эхо». </a:t>
            </a:r>
          </a:p>
          <a:p>
            <a:pPr marL="0" lvl="0" indent="0">
              <a:buNone/>
            </a:pPr>
            <a:r>
              <a:rPr lang="ru-RU" sz="2400" dirty="0">
                <a:latin typeface="Times New Roman" panose="02020603050405020304" pitchFamily="18" charset="0"/>
                <a:cs typeface="Times New Roman" panose="02020603050405020304" pitchFamily="18" charset="0"/>
              </a:rPr>
              <a:t>Преподаватель предлагает учащемуся превратиться в эхо, только в эхо не обычное, а ритмическое, и оговаривает с ним правила игры, которые заключаются в том, что эхо абсолютно точно повторяет пример, предложенный преподавателем, а именно:</a:t>
            </a:r>
            <a:endParaRPr lang="ru-RU" sz="2400" dirty="0">
              <a:cs typeface="Times New Roman" panose="02020603050405020304" pitchFamily="18" charset="0"/>
            </a:endParaRPr>
          </a:p>
          <a:p>
            <a:pPr>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 точное воспроизведение ритмического рисунка, темпа, способа выражения (хлопки, притопы, простукивание кончиками пальцев по столу, игру на одной клавише ф-но);</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 эхо окрашено тихой динамикой.</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ru-RU" sz="2400" dirty="0">
                <a:latin typeface="Times New Roman" panose="02020603050405020304" pitchFamily="18" charset="0"/>
                <a:ea typeface="Calibri" panose="020F0502020204030204" pitchFamily="34" charset="0"/>
                <a:cs typeface="Times New Roman" panose="02020603050405020304" pitchFamily="18" charset="0"/>
              </a:rPr>
              <a:t>Преподаватель прохлопывает ритмический рисунок, а уч-ся его повторяет, выполняя правила игры.</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ru-RU" sz="2400" b="1" dirty="0">
                <a:latin typeface="Times New Roman" panose="02020603050405020304" pitchFamily="18" charset="0"/>
                <a:ea typeface="Calibri" panose="020F0502020204030204" pitchFamily="34" charset="0"/>
                <a:cs typeface="Times New Roman" panose="02020603050405020304" pitchFamily="18" charset="0"/>
              </a:rPr>
              <a:t>Очень нравится детям поменяться ролями: когда роль эха будет выполнять преподаватель. Этот принцип касается и многих других игр.</a:t>
            </a:r>
            <a:endParaRPr lang="ru-RU" sz="2400" b="1"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135192790"/>
      </p:ext>
    </p:extLst>
  </p:cSld>
  <p:clrMapOvr>
    <a:masterClrMapping/>
  </p:clrMapOvr>
  <mc:AlternateContent xmlns:mc="http://schemas.openxmlformats.org/markup-compatibility/2006" xmlns:p14="http://schemas.microsoft.com/office/powerpoint/2010/main">
    <mc:Choice Requires="p14">
      <p:transition spd="slow" p14:dur="3000" advClick="0" advTm="24000">
        <p14:glitter pattern="hexagon"/>
      </p:transition>
    </mc:Choice>
    <mc:Fallback xmlns="">
      <p:transition spd="slow" advClick="0" advTm="2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p:cNvSpPr>
            <a:spLocks noGrp="1"/>
          </p:cNvSpPr>
          <p:nvPr>
            <p:ph type="title"/>
          </p:nvPr>
        </p:nvSpPr>
        <p:spPr>
          <a:xfrm>
            <a:off x="2592924" y="624110"/>
            <a:ext cx="8911687" cy="522302"/>
          </a:xfrm>
        </p:spPr>
        <p:txBody>
          <a:bodyPr>
            <a:normAutofit fontScale="90000"/>
          </a:bodyPr>
          <a:lstStyle/>
          <a:p>
            <a:pPr lvl="0" algn="ctr"/>
            <a:r>
              <a:rPr lang="ru-RU" sz="2700" b="1" u="sng" dirty="0">
                <a:latin typeface="Times New Roman" panose="02020603050405020304" pitchFamily="18" charset="0"/>
                <a:cs typeface="Times New Roman" panose="02020603050405020304" pitchFamily="18" charset="0"/>
              </a:rPr>
              <a:t>«Музыкальные фрукты». </a:t>
            </a:r>
            <a:br>
              <a:rPr lang="ru-RU" b="1" u="sng" dirty="0"/>
            </a:br>
            <a:r>
              <a:rPr lang="ru-RU" sz="2700" dirty="0" err="1">
                <a:latin typeface="Times New Roman" panose="02020603050405020304" pitchFamily="18" charset="0"/>
                <a:cs typeface="Times New Roman" panose="02020603050405020304" pitchFamily="18" charset="0"/>
              </a:rPr>
              <a:t>Прохлопывание</a:t>
            </a:r>
            <a:r>
              <a:rPr lang="ru-RU" sz="2700" dirty="0">
                <a:latin typeface="Times New Roman" panose="02020603050405020304" pitchFamily="18" charset="0"/>
                <a:cs typeface="Times New Roman" panose="02020603050405020304" pitchFamily="18" charset="0"/>
              </a:rPr>
              <a:t> (впоследствии можно проиграть) названий фруктов и последующая запись ритма. Сначала просто белыми и чёрными кружками, затем, после изучения темы «Длительности нот», запись ритма длительностями (четвертями и восьмыми).</a:t>
            </a:r>
            <a:br>
              <a:rPr lang="ru-RU" sz="2700" dirty="0">
                <a:latin typeface="Times New Roman" panose="02020603050405020304" pitchFamily="18" charset="0"/>
                <a:cs typeface="Times New Roman" panose="02020603050405020304" pitchFamily="18" charset="0"/>
              </a:rPr>
            </a:br>
            <a:br>
              <a:rPr lang="ru-RU" sz="2700" dirty="0">
                <a:latin typeface="Times New Roman" panose="02020603050405020304" pitchFamily="18" charset="0"/>
                <a:cs typeface="Times New Roman" panose="02020603050405020304" pitchFamily="18" charset="0"/>
              </a:rPr>
            </a:br>
            <a:br>
              <a:rPr lang="ru-RU" sz="2700" dirty="0">
                <a:latin typeface="Times New Roman" panose="02020603050405020304" pitchFamily="18" charset="0"/>
                <a:cs typeface="Times New Roman" panose="02020603050405020304" pitchFamily="18" charset="0"/>
              </a:rPr>
            </a:br>
            <a:endParaRPr lang="ru-RU" sz="2700" dirty="0">
              <a:latin typeface="Times New Roman" panose="02020603050405020304" pitchFamily="18" charset="0"/>
              <a:cs typeface="Times New Roman" panose="02020603050405020304" pitchFamily="18" charset="0"/>
            </a:endParaRPr>
          </a:p>
        </p:txBody>
      </p:sp>
      <p:pic>
        <p:nvPicPr>
          <p:cNvPr id="11" name="Рисунок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1128" y="2743200"/>
            <a:ext cx="3425588" cy="4012442"/>
          </a:xfrm>
          <a:prstGeom prst="rect">
            <a:avLst/>
          </a:prstGeom>
        </p:spPr>
      </p:pic>
      <p:pic>
        <p:nvPicPr>
          <p:cNvPr id="12" name="Рисунок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7785" y="2743200"/>
            <a:ext cx="3357349" cy="4012442"/>
          </a:xfrm>
          <a:prstGeom prst="rect">
            <a:avLst/>
          </a:prstGeom>
        </p:spPr>
      </p:pic>
      <p:pic>
        <p:nvPicPr>
          <p:cNvPr id="13" name="Рисунок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16202" y="2743200"/>
            <a:ext cx="3439237" cy="4012442"/>
          </a:xfrm>
          <a:prstGeom prst="rect">
            <a:avLst/>
          </a:prstGeom>
        </p:spPr>
      </p:pic>
    </p:spTree>
    <p:extLst>
      <p:ext uri="{BB962C8B-B14F-4D97-AF65-F5344CB8AC3E}">
        <p14:creationId xmlns:p14="http://schemas.microsoft.com/office/powerpoint/2010/main" val="2045183472"/>
      </p:ext>
    </p:extLst>
  </p:cSld>
  <p:clrMapOvr>
    <a:masterClrMapping/>
  </p:clrMapOvr>
  <mc:AlternateContent xmlns:mc="http://schemas.openxmlformats.org/markup-compatibility/2006" xmlns:p14="http://schemas.microsoft.com/office/powerpoint/2010/main">
    <mc:Choice Requires="p14">
      <p:transition spd="slow" p14:dur="3000" advClick="0" advTm="10000">
        <p14:glitter pattern="hexagon"/>
      </p:transition>
    </mc:Choice>
    <mc:Fallback xmlns="">
      <p:transition spd="slow" advClick="0" advTm="1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2592924" y="327546"/>
            <a:ext cx="8911687" cy="1577454"/>
          </a:xfrm>
        </p:spPr>
        <p:txBody>
          <a:bodyPr>
            <a:normAutofit fontScale="90000"/>
          </a:bodyPr>
          <a:lstStyle/>
          <a:p>
            <a:pPr marL="342900" lvl="0" indent="-342900" algn="ctr"/>
            <a:r>
              <a:rPr lang="ru-RU" b="1" u="sng" dirty="0">
                <a:latin typeface="Times New Roman" panose="02020603050405020304" pitchFamily="18" charset="0"/>
                <a:cs typeface="Times New Roman" panose="02020603050405020304" pitchFamily="18" charset="0"/>
              </a:rPr>
              <a:t> </a:t>
            </a:r>
            <a:r>
              <a:rPr lang="ru-RU" sz="2700" b="1" u="sng" dirty="0">
                <a:latin typeface="Times New Roman" panose="02020603050405020304" pitchFamily="18" charset="0"/>
                <a:cs typeface="Times New Roman" panose="02020603050405020304" pitchFamily="18" charset="0"/>
              </a:rPr>
              <a:t>«Что прогудел пароход»</a:t>
            </a:r>
            <a:r>
              <a:rPr lang="ru-RU" sz="2700" dirty="0">
                <a:latin typeface="Times New Roman" panose="02020603050405020304" pitchFamily="18" charset="0"/>
                <a:cs typeface="Times New Roman" panose="02020603050405020304" pitchFamily="18" charset="0"/>
              </a:rPr>
              <a:t> </a:t>
            </a:r>
            <a:br>
              <a:rPr lang="ru-RU" sz="2700" dirty="0">
                <a:latin typeface="Times New Roman" panose="02020603050405020304" pitchFamily="18" charset="0"/>
                <a:cs typeface="Times New Roman" panose="02020603050405020304" pitchFamily="18" charset="0"/>
              </a:rPr>
            </a:br>
            <a:br>
              <a:rPr lang="ru-RU" sz="2700" dirty="0">
                <a:latin typeface="Times New Roman" panose="02020603050405020304" pitchFamily="18" charset="0"/>
                <a:cs typeface="Times New Roman" panose="02020603050405020304" pitchFamily="18" charset="0"/>
              </a:rPr>
            </a:br>
            <a:r>
              <a:rPr lang="ru-RU" sz="2700" dirty="0">
                <a:latin typeface="Times New Roman" panose="02020603050405020304" pitchFamily="18" charset="0"/>
                <a:cs typeface="Times New Roman" panose="02020603050405020304" pitchFamily="18" charset="0"/>
              </a:rPr>
              <a:t>На первоначальном уровне можно объяснить простое обозначение ритма – беленький кружок – длинный гудок, чёрный кружок – короткий гудок, затем, когда пройдена тема «Длительности нот», можно усложнять ритмическую запись.</a:t>
            </a:r>
            <a:br>
              <a:rPr lang="ru-RU" sz="2700" dirty="0">
                <a:cs typeface="Times New Roman" panose="02020603050405020304" pitchFamily="18" charset="0"/>
              </a:rPr>
            </a:br>
            <a:endParaRPr lang="ru-RU" sz="2700"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867" y="3166280"/>
            <a:ext cx="3739486" cy="3562063"/>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4831" y="3166280"/>
            <a:ext cx="3548418" cy="3562062"/>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79726" y="3166280"/>
            <a:ext cx="3698543" cy="3562062"/>
          </a:xfrm>
          <a:prstGeom prst="rect">
            <a:avLst/>
          </a:prstGeom>
        </p:spPr>
      </p:pic>
    </p:spTree>
    <p:extLst>
      <p:ext uri="{BB962C8B-B14F-4D97-AF65-F5344CB8AC3E}">
        <p14:creationId xmlns:p14="http://schemas.microsoft.com/office/powerpoint/2010/main" val="1517676661"/>
      </p:ext>
    </p:extLst>
  </p:cSld>
  <p:clrMapOvr>
    <a:masterClrMapping/>
  </p:clrMapOvr>
  <mc:AlternateContent xmlns:mc="http://schemas.openxmlformats.org/markup-compatibility/2006" xmlns:p14="http://schemas.microsoft.com/office/powerpoint/2010/main">
    <mc:Choice Requires="p14">
      <p:transition spd="slow" p14:dur="3000" advClick="0" advTm="10000">
        <p14:glitter pattern="hexagon"/>
      </p:transition>
    </mc:Choice>
    <mc:Fallback xmlns="">
      <p:transition spd="slow" advClick="0" advTm="10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8866" y="624110"/>
            <a:ext cx="11150221" cy="1280890"/>
          </a:xfrm>
        </p:spPr>
        <p:txBody>
          <a:bodyPr>
            <a:noAutofit/>
          </a:bodyPr>
          <a:lstStyle/>
          <a:p>
            <a:pPr algn="ctr"/>
            <a:r>
              <a:rPr lang="ru-RU" sz="2400" b="1" u="sng" dirty="0">
                <a:latin typeface="Times New Roman" panose="02020603050405020304" pitchFamily="18" charset="0"/>
                <a:ea typeface="Calibri" panose="020F0502020204030204" pitchFamily="34" charset="0"/>
              </a:rPr>
              <a:t>«</a:t>
            </a:r>
            <a:r>
              <a:rPr lang="ru-RU" sz="2400" b="1" u="sng" dirty="0" err="1">
                <a:latin typeface="Times New Roman" panose="02020603050405020304" pitchFamily="18" charset="0"/>
                <a:ea typeface="Calibri" panose="020F0502020204030204" pitchFamily="34" charset="0"/>
              </a:rPr>
              <a:t>Бродилка</a:t>
            </a:r>
            <a:r>
              <a:rPr lang="ru-RU" sz="2400" b="1" u="sng" dirty="0">
                <a:latin typeface="Times New Roman" panose="02020603050405020304" pitchFamily="18" charset="0"/>
                <a:ea typeface="Calibri" panose="020F0502020204030204" pitchFamily="34" charset="0"/>
              </a:rPr>
              <a:t>» </a:t>
            </a:r>
            <a:br>
              <a:rPr lang="ru-RU" sz="2400" b="1" u="sng" dirty="0">
                <a:latin typeface="Times New Roman" panose="02020603050405020304" pitchFamily="18" charset="0"/>
                <a:ea typeface="Calibri" panose="020F0502020204030204" pitchFamily="34" charset="0"/>
              </a:rPr>
            </a:br>
            <a:r>
              <a:rPr lang="ru-RU" sz="2400" dirty="0">
                <a:latin typeface="Times New Roman" panose="02020603050405020304" pitchFamily="18" charset="0"/>
                <a:ea typeface="Calibri" panose="020F0502020204030204" pitchFamily="34" charset="0"/>
              </a:rPr>
              <a:t>Эта игра соединяет в себе ритмическую схему мелодии с идеей игр-</a:t>
            </a:r>
            <a:r>
              <a:rPr lang="ru-RU" sz="2400" dirty="0" err="1">
                <a:latin typeface="Times New Roman" panose="02020603050405020304" pitchFamily="18" charset="0"/>
                <a:ea typeface="Calibri" panose="020F0502020204030204" pitchFamily="34" charset="0"/>
              </a:rPr>
              <a:t>ходилок</a:t>
            </a:r>
            <a:r>
              <a:rPr lang="ru-RU" sz="2400" dirty="0">
                <a:latin typeface="Times New Roman" panose="02020603050405020304" pitchFamily="18" charset="0"/>
                <a:ea typeface="Calibri" panose="020F0502020204030204" pitchFamily="34" charset="0"/>
              </a:rPr>
              <a:t> для детей. Ритмический рисунок располагается на листе картона. Ребенок должен «провести» маленькую игрушку (петушка, курочку, матрешку) или просто фишку от одного домика до другого (сходить в гости). Задание: «помоги Петушку дойти до домика Котёнка».</a:t>
            </a:r>
            <a:endParaRPr lang="ru-RU" sz="2400" dirty="0"/>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081" y="3480179"/>
            <a:ext cx="3780429" cy="3261814"/>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15952" y="3480179"/>
            <a:ext cx="3976048" cy="3261814"/>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03510" y="5759354"/>
            <a:ext cx="4107977" cy="982637"/>
          </a:xfrm>
          <a:prstGeom prst="rect">
            <a:avLst/>
          </a:prstGeom>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03510" y="3480176"/>
            <a:ext cx="4107977" cy="1187357"/>
          </a:xfrm>
          <a:prstGeom prst="rect">
            <a:avLst/>
          </a:prstGeom>
        </p:spPr>
      </p:pic>
      <p:pic>
        <p:nvPicPr>
          <p:cNvPr id="8" name="Рисунок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03510" y="4667532"/>
            <a:ext cx="4107977" cy="1091819"/>
          </a:xfrm>
          <a:prstGeom prst="rect">
            <a:avLst/>
          </a:prstGeom>
        </p:spPr>
      </p:pic>
    </p:spTree>
    <p:extLst>
      <p:ext uri="{BB962C8B-B14F-4D97-AF65-F5344CB8AC3E}">
        <p14:creationId xmlns:p14="http://schemas.microsoft.com/office/powerpoint/2010/main" val="2509394158"/>
      </p:ext>
    </p:extLst>
  </p:cSld>
  <p:clrMapOvr>
    <a:masterClrMapping/>
  </p:clrMapOvr>
  <mc:AlternateContent xmlns:mc="http://schemas.openxmlformats.org/markup-compatibility/2006" xmlns:p14="http://schemas.microsoft.com/office/powerpoint/2010/main">
    <mc:Choice Requires="p14">
      <p:transition spd="slow" p14:dur="3000" advClick="0" advTm="12000">
        <p14:glitter pattern="hexagon"/>
      </p:transition>
    </mc:Choice>
    <mc:Fallback xmlns="">
      <p:transition spd="slow" advClick="0" advTm="12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0753" y="624110"/>
            <a:ext cx="11054686" cy="1280890"/>
          </a:xfrm>
        </p:spPr>
        <p:txBody>
          <a:bodyPr>
            <a:noAutofit/>
          </a:bodyPr>
          <a:lstStyle/>
          <a:p>
            <a:pPr marL="342900" lvl="0" indent="-342900" algn="ctr"/>
            <a:r>
              <a:rPr lang="ru-RU" sz="2400" b="1" u="sng" dirty="0">
                <a:latin typeface="Times New Roman" panose="02020603050405020304" pitchFamily="18" charset="0"/>
                <a:cs typeface="Times New Roman" panose="02020603050405020304" pitchFamily="18" charset="0"/>
              </a:rPr>
              <a:t>«Гусеница»</a:t>
            </a:r>
            <a:r>
              <a:rPr lang="ru-RU" sz="2400" dirty="0">
                <a:latin typeface="Times New Roman" panose="02020603050405020304" pitchFamily="18" charset="0"/>
                <a:cs typeface="Times New Roman" panose="02020603050405020304" pitchFamily="18" charset="0"/>
              </a:rPr>
              <a:t>.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Вместе с учащимся проговорить, прохлопать, протопать, проиграть на инструменте  ритмический рисунок. Эта же игра подводит к понятию такта в музыке.</a:t>
            </a:r>
            <a:br>
              <a:rPr lang="ru-RU" sz="2400" dirty="0">
                <a:cs typeface="Times New Roman" panose="02020603050405020304" pitchFamily="18" charset="0"/>
              </a:rPr>
            </a:br>
            <a:endParaRPr lang="ru-RU" sz="2400" dirty="0"/>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6221" y="2444750"/>
            <a:ext cx="8625385" cy="1854295"/>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6221" y="4599296"/>
            <a:ext cx="8625385" cy="2019868"/>
          </a:xfrm>
          <a:prstGeom prst="rect">
            <a:avLst/>
          </a:prstGeom>
        </p:spPr>
      </p:pic>
    </p:spTree>
    <p:extLst>
      <p:ext uri="{BB962C8B-B14F-4D97-AF65-F5344CB8AC3E}">
        <p14:creationId xmlns:p14="http://schemas.microsoft.com/office/powerpoint/2010/main" val="1048798073"/>
      </p:ext>
    </p:extLst>
  </p:cSld>
  <p:clrMapOvr>
    <a:masterClrMapping/>
  </p:clrMapOvr>
  <mc:AlternateContent xmlns:mc="http://schemas.openxmlformats.org/markup-compatibility/2006" xmlns:p14="http://schemas.microsoft.com/office/powerpoint/2010/main">
    <mc:Choice Requires="p14">
      <p:transition spd="slow" p14:dur="3000" advClick="0" advTm="10000">
        <p14:glitter pattern="hexagon"/>
      </p:transition>
    </mc:Choice>
    <mc:Fallback xmlns="">
      <p:transition spd="slow" advClick="0" advTm="10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77923" y="232013"/>
            <a:ext cx="11068334" cy="1536510"/>
          </a:xfrm>
        </p:spPr>
        <p:txBody>
          <a:bodyPr>
            <a:noAutofit/>
          </a:bodyPr>
          <a:lstStyle/>
          <a:p>
            <a:pPr marL="342900" lvl="0" indent="-342900" algn="ctr"/>
            <a:r>
              <a:rPr lang="ru-RU" sz="2400" b="1" u="sng" dirty="0">
                <a:latin typeface="Times New Roman" panose="02020603050405020304" pitchFamily="18" charset="0"/>
                <a:cs typeface="Times New Roman" panose="02020603050405020304" pitchFamily="18" charset="0"/>
              </a:rPr>
              <a:t>Длительности нот</a:t>
            </a:r>
            <a:r>
              <a:rPr lang="ru-RU" sz="2400" dirty="0">
                <a:latin typeface="Times New Roman" panose="02020603050405020304" pitchFamily="18" charset="0"/>
                <a:cs typeface="Times New Roman" panose="02020603050405020304" pitchFamily="18" charset="0"/>
              </a:rPr>
              <a:t>.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Изображения зверей (Медведь, волк, заяц, ёжик),  рядом с изображением -  изображения длительностей. Пока медведь сделает один шаг, волк - 2, заяц – 4, ёжик – 8. Потом можно проиграть на </a:t>
            </a:r>
            <a:r>
              <a:rPr lang="ru-RU" sz="2400" dirty="0" err="1">
                <a:latin typeface="Times New Roman" panose="02020603050405020304" pitchFamily="18" charset="0"/>
                <a:cs typeface="Times New Roman" panose="02020603050405020304" pitchFamily="18" charset="0"/>
              </a:rPr>
              <a:t>фортепино</a:t>
            </a:r>
            <a:r>
              <a:rPr lang="ru-RU" sz="2400" dirty="0">
                <a:latin typeface="Times New Roman" panose="02020603050405020304" pitchFamily="18" charset="0"/>
                <a:cs typeface="Times New Roman" panose="02020603050405020304" pitchFamily="18" charset="0"/>
              </a:rPr>
              <a:t> все эти шаги.</a:t>
            </a:r>
            <a:br>
              <a:rPr lang="ru-RU" sz="2400" dirty="0">
                <a:cs typeface="Times New Roman" panose="02020603050405020304" pitchFamily="18" charset="0"/>
              </a:rPr>
            </a:br>
            <a:endParaRPr lang="ru-RU" sz="2400" dirty="0"/>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502" y="1768524"/>
            <a:ext cx="5295332" cy="2434986"/>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64322" y="1768524"/>
            <a:ext cx="5773002" cy="2434986"/>
          </a:xfrm>
          <a:prstGeom prst="rect">
            <a:avLst/>
          </a:prstGeom>
        </p:spPr>
      </p:pic>
      <p:pic>
        <p:nvPicPr>
          <p:cNvPr id="5" name="Рисунок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0503" y="4312693"/>
            <a:ext cx="5295331" cy="2545307"/>
          </a:xfrm>
          <a:prstGeom prst="rect">
            <a:avLst/>
          </a:prstGeom>
        </p:spPr>
      </p:pic>
      <p:pic>
        <p:nvPicPr>
          <p:cNvPr id="6" name="Рисунок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64322" y="4312693"/>
            <a:ext cx="5773002" cy="2545307"/>
          </a:xfrm>
          <a:prstGeom prst="rect">
            <a:avLst/>
          </a:prstGeom>
        </p:spPr>
      </p:pic>
    </p:spTree>
    <p:extLst>
      <p:ext uri="{BB962C8B-B14F-4D97-AF65-F5344CB8AC3E}">
        <p14:creationId xmlns:p14="http://schemas.microsoft.com/office/powerpoint/2010/main" val="4023833525"/>
      </p:ext>
    </p:extLst>
  </p:cSld>
  <p:clrMapOvr>
    <a:masterClrMapping/>
  </p:clrMapOvr>
  <mc:AlternateContent xmlns:mc="http://schemas.openxmlformats.org/markup-compatibility/2006" xmlns:p14="http://schemas.microsoft.com/office/powerpoint/2010/main">
    <mc:Choice Requires="p14">
      <p:transition spd="slow" p14:dur="3000" advClick="0" advTm="10000">
        <p14:glitter pattern="hexagon"/>
      </p:transition>
    </mc:Choice>
    <mc:Fallback xmlns="">
      <p:transition spd="slow" advClick="0" advTm="10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9116" y="218364"/>
            <a:ext cx="10385495" cy="682388"/>
          </a:xfrm>
        </p:spPr>
        <p:txBody>
          <a:bodyPr>
            <a:noAutofit/>
          </a:bodyPr>
          <a:lstStyle/>
          <a:p>
            <a:pPr algn="ctr">
              <a:lnSpc>
                <a:spcPct val="107000"/>
              </a:lnSpc>
              <a:spcAft>
                <a:spcPts val="800"/>
              </a:spcAft>
            </a:pPr>
            <a:r>
              <a:rPr lang="ru-RU" sz="3200" b="1" dirty="0">
                <a:latin typeface="Times New Roman" panose="02020603050405020304" pitchFamily="18" charset="0"/>
                <a:ea typeface="Calibri" panose="020F0502020204030204" pitchFamily="34" charset="0"/>
                <a:cs typeface="Times New Roman" panose="02020603050405020304" pitchFamily="18" charset="0"/>
              </a:rPr>
              <a:t>Игры на развитие </a:t>
            </a:r>
            <a:r>
              <a:rPr lang="ru-RU" sz="3200" b="1" dirty="0" err="1">
                <a:latin typeface="Times New Roman" panose="02020603050405020304" pitchFamily="18" charset="0"/>
                <a:ea typeface="Calibri" panose="020F0502020204030204" pitchFamily="34" charset="0"/>
                <a:cs typeface="Times New Roman" panose="02020603050405020304" pitchFamily="18" charset="0"/>
              </a:rPr>
              <a:t>звуковысотного</a:t>
            </a:r>
            <a:r>
              <a:rPr lang="ru-RU" sz="3200" b="1" dirty="0">
                <a:latin typeface="Times New Roman" panose="02020603050405020304" pitchFamily="18" charset="0"/>
                <a:ea typeface="Calibri" panose="020F0502020204030204" pitchFamily="34" charset="0"/>
                <a:cs typeface="Times New Roman" panose="02020603050405020304" pitchFamily="18" charset="0"/>
              </a:rPr>
              <a:t> слуха:</a:t>
            </a:r>
            <a:br>
              <a:rPr lang="ru-RU" sz="3200" dirty="0">
                <a:latin typeface="Calibri" panose="020F0502020204030204" pitchFamily="34" charset="0"/>
                <a:ea typeface="Calibri" panose="020F0502020204030204" pitchFamily="34" charset="0"/>
                <a:cs typeface="Times New Roman" panose="02020603050405020304" pitchFamily="18" charset="0"/>
              </a:rPr>
            </a:br>
            <a:endParaRPr lang="ru-RU" sz="3200" dirty="0"/>
          </a:p>
        </p:txBody>
      </p:sp>
      <p:sp>
        <p:nvSpPr>
          <p:cNvPr id="3" name="Прямоугольник 2"/>
          <p:cNvSpPr/>
          <p:nvPr/>
        </p:nvSpPr>
        <p:spPr>
          <a:xfrm>
            <a:off x="532263" y="900752"/>
            <a:ext cx="11532358" cy="1938992"/>
          </a:xfrm>
          <a:prstGeom prst="rect">
            <a:avLst/>
          </a:prstGeom>
        </p:spPr>
        <p:txBody>
          <a:bodyPr wrap="square">
            <a:spAutoFit/>
          </a:bodyPr>
          <a:lstStyle/>
          <a:p>
            <a:pPr lvl="0" algn="ctr"/>
            <a:r>
              <a:rPr lang="ru-RU" sz="2400" b="1" u="sng" dirty="0">
                <a:effectLst/>
                <a:latin typeface="Times New Roman" panose="02020603050405020304" pitchFamily="18" charset="0"/>
                <a:cs typeface="Times New Roman" panose="02020603050405020304" pitchFamily="18" charset="0"/>
              </a:rPr>
              <a:t>«Кленовые листья», «Снежинки», «Пирамидка».  </a:t>
            </a:r>
          </a:p>
          <a:p>
            <a:pPr lvl="0" algn="ctr"/>
            <a:r>
              <a:rPr lang="ru-RU" sz="2400" dirty="0">
                <a:effectLst/>
                <a:latin typeface="Times New Roman" panose="02020603050405020304" pitchFamily="18" charset="0"/>
                <a:cs typeface="Times New Roman" panose="02020603050405020304" pitchFamily="18" charset="0"/>
              </a:rPr>
              <a:t>Кленовые листья (Снежинки, круги пирамидки) разного размера выкладываются по высоте, чем выше, тем меньше размер листа (снежинки). При пении взрослый "играет" по этим кружкам мелодию своей рукой или рукой ребёнка. Указания: "выше", "тоньше" благодаря таким играм будут ребёнку понятнее. </a:t>
            </a:r>
            <a:endParaRPr lang="ru-RU" sz="2400" dirty="0">
              <a:effectLst/>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3015" y="2839744"/>
            <a:ext cx="7369792" cy="1827790"/>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3015" y="4967784"/>
            <a:ext cx="7369791" cy="1760561"/>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0227" y="2839744"/>
            <a:ext cx="3084393" cy="3888600"/>
          </a:xfrm>
          <a:prstGeom prst="rect">
            <a:avLst/>
          </a:prstGeom>
        </p:spPr>
      </p:pic>
    </p:spTree>
    <p:extLst>
      <p:ext uri="{BB962C8B-B14F-4D97-AF65-F5344CB8AC3E}">
        <p14:creationId xmlns:p14="http://schemas.microsoft.com/office/powerpoint/2010/main" val="1052883655"/>
      </p:ext>
    </p:extLst>
  </p:cSld>
  <p:clrMapOvr>
    <a:masterClrMapping/>
  </p:clrMapOvr>
  <mc:AlternateContent xmlns:mc="http://schemas.openxmlformats.org/markup-compatibility/2006" xmlns:p14="http://schemas.microsoft.com/office/powerpoint/2010/main">
    <mc:Choice Requires="p14">
      <p:transition spd="slow" p14:dur="3000" advClick="0" advTm="10000">
        <p14:glitter pattern="hexagon"/>
      </p:transition>
    </mc:Choice>
    <mc:Fallback xmlns="">
      <p:transition spd="slow" advClick="0" advTm="1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9810" y="204716"/>
            <a:ext cx="11150220" cy="1700284"/>
          </a:xfrm>
        </p:spPr>
        <p:txBody>
          <a:bodyPr>
            <a:noAutofit/>
          </a:bodyPr>
          <a:lstStyle/>
          <a:p>
            <a:pPr marL="342900" lvl="0" indent="-342900" algn="ctr"/>
            <a:r>
              <a:rPr lang="ru-RU" sz="2400" b="1" u="sng" dirty="0">
                <a:latin typeface="Times New Roman" panose="02020603050405020304" pitchFamily="18" charset="0"/>
                <a:cs typeface="Times New Roman" panose="02020603050405020304" pitchFamily="18" charset="0"/>
              </a:rPr>
              <a:t>«Дует ветер». </a:t>
            </a:r>
            <a:br>
              <a:rPr lang="ru-RU" sz="2400" b="1" u="sng"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Учащийся сопровождает пение показом рукой высоты звука и направления мелодии. Направление мелодии определено стрелками: мелодия на одном звуке внизу (звук предлагается педагогом), мелодия на одном звуке вверху (звук предлагается педагогом), </a:t>
            </a:r>
            <a:r>
              <a:rPr lang="ru-RU" sz="2400" dirty="0" err="1">
                <a:latin typeface="Times New Roman" panose="02020603050405020304" pitchFamily="18" charset="0"/>
                <a:cs typeface="Times New Roman" panose="02020603050405020304" pitchFamily="18" charset="0"/>
              </a:rPr>
              <a:t>поступенное</a:t>
            </a:r>
            <a:r>
              <a:rPr lang="ru-RU" sz="2400" dirty="0">
                <a:latin typeface="Times New Roman" panose="02020603050405020304" pitchFamily="18" charset="0"/>
                <a:cs typeface="Times New Roman" panose="02020603050405020304" pitchFamily="18" charset="0"/>
              </a:rPr>
              <a:t> движение мелодии вверх-вниз (начальный звук предлагается педагогом) и т. д.</a:t>
            </a:r>
            <a:br>
              <a:rPr lang="ru-RU" sz="2400" dirty="0">
                <a:cs typeface="Times New Roman" panose="02020603050405020304" pitchFamily="18" charset="0"/>
              </a:rPr>
            </a:br>
            <a:endParaRPr lang="ru-RU" sz="2400" dirty="0"/>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7356" y="2442948"/>
            <a:ext cx="5172502" cy="2156348"/>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9982" y="2442948"/>
            <a:ext cx="5500048" cy="2156348"/>
          </a:xfrm>
          <a:prstGeom prst="rect">
            <a:avLst/>
          </a:prstGeom>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66531" y="4599296"/>
            <a:ext cx="5704765" cy="2258704"/>
          </a:xfrm>
          <a:prstGeom prst="rect">
            <a:avLst/>
          </a:prstGeom>
        </p:spPr>
      </p:pic>
    </p:spTree>
    <p:extLst>
      <p:ext uri="{BB962C8B-B14F-4D97-AF65-F5344CB8AC3E}">
        <p14:creationId xmlns:p14="http://schemas.microsoft.com/office/powerpoint/2010/main" val="2749022353"/>
      </p:ext>
    </p:extLst>
  </p:cSld>
  <p:clrMapOvr>
    <a:masterClrMapping/>
  </p:clrMapOvr>
  <mc:AlternateContent xmlns:mc="http://schemas.openxmlformats.org/markup-compatibility/2006" xmlns:p14="http://schemas.microsoft.com/office/powerpoint/2010/main">
    <mc:Choice Requires="p14">
      <p:transition spd="slow" p14:dur="3000" advClick="0" advTm="11000">
        <p14:glitter pattern="hexagon"/>
      </p:transition>
    </mc:Choice>
    <mc:Fallback xmlns="">
      <p:transition spd="slow" advClick="0" advTm="11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4276" y="624110"/>
            <a:ext cx="11427724" cy="1280890"/>
          </a:xfrm>
        </p:spPr>
        <p:txBody>
          <a:bodyPr>
            <a:noAutofit/>
          </a:bodyPr>
          <a:lstStyle/>
          <a:p>
            <a:pPr marL="342900" indent="-342900" algn="ctr"/>
            <a:r>
              <a:rPr lang="ru-RU" sz="2400" b="1" dirty="0">
                <a:latin typeface="Times New Roman" panose="02020603050405020304" pitchFamily="18" charset="0"/>
                <a:cs typeface="Times New Roman" panose="02020603050405020304" pitchFamily="18" charset="0"/>
              </a:rPr>
              <a:t>"</a:t>
            </a:r>
            <a:r>
              <a:rPr lang="ru-RU" sz="2400" b="1" u="sng" dirty="0">
                <a:latin typeface="Times New Roman" panose="02020603050405020304" pitchFamily="18" charset="0"/>
                <a:cs typeface="Times New Roman" panose="02020603050405020304" pitchFamily="18" charset="0"/>
              </a:rPr>
              <a:t>Зевака". </a:t>
            </a:r>
            <a:br>
              <a:rPr lang="ru-RU" sz="2400" b="1" u="sng"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Преподаватель (а дома – родители) играет ноту "до" под каждый шаг ребёнка, когда начинает играть на другой ноте, ребёнок прыгает. Меняться ролями. </a:t>
            </a:r>
            <a:br>
              <a:rPr lang="ru-RU" sz="2400" dirty="0">
                <a:cs typeface="Times New Roman" panose="02020603050405020304" pitchFamily="18" charset="0"/>
              </a:rPr>
            </a:br>
            <a:r>
              <a:rPr lang="ru-RU" sz="2400" b="1" u="sng" dirty="0">
                <a:latin typeface="Times New Roman" panose="02020603050405020304" pitchFamily="18" charset="0"/>
                <a:cs typeface="Times New Roman" panose="02020603050405020304" pitchFamily="18" charset="0"/>
              </a:rPr>
              <a:t>"Хлопушки".</a:t>
            </a:r>
            <a:r>
              <a:rPr lang="ru-RU" sz="2400" dirty="0">
                <a:latin typeface="Times New Roman" panose="02020603050405020304" pitchFamily="18" charset="0"/>
                <a:cs typeface="Times New Roman" panose="02020603050405020304" pitchFamily="18" charset="0"/>
              </a:rPr>
              <a:t>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Преподаватель играет ноты первой октавы в произвольном порядке. На определённую ноту (например «фа") ребёнок должен хлопнуть в ладоши. </a:t>
            </a:r>
            <a:br>
              <a:rPr lang="ru-RU" sz="2400" dirty="0">
                <a:cs typeface="Times New Roman" panose="02020603050405020304" pitchFamily="18" charset="0"/>
              </a:rPr>
            </a:br>
            <a:r>
              <a:rPr lang="ru-RU" sz="2400" b="1" u="sng" dirty="0">
                <a:latin typeface="Times New Roman" panose="02020603050405020304" pitchFamily="18" charset="0"/>
                <a:cs typeface="Times New Roman" panose="02020603050405020304" pitchFamily="18" charset="0"/>
              </a:rPr>
              <a:t>"Гости".</a:t>
            </a:r>
            <a:r>
              <a:rPr lang="ru-RU" sz="2400" dirty="0">
                <a:latin typeface="Times New Roman" panose="02020603050405020304" pitchFamily="18" charset="0"/>
                <a:cs typeface="Times New Roman" panose="02020603050405020304" pitchFamily="18" charset="0"/>
              </a:rPr>
              <a:t>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Вырезать из картона фигурки или подобрать игрушки для некоторых нот. "До" - доктор, "ми"- мишка, "ля"- лягушка </a:t>
            </a:r>
            <a:r>
              <a:rPr lang="ru-RU" sz="2400" dirty="0" err="1">
                <a:latin typeface="Times New Roman" panose="02020603050405020304" pitchFamily="18" charset="0"/>
                <a:cs typeface="Times New Roman" panose="02020603050405020304" pitchFamily="18" charset="0"/>
              </a:rPr>
              <a:t>и.т.п</a:t>
            </a:r>
            <a:r>
              <a:rPr lang="ru-RU" sz="2400" dirty="0">
                <a:latin typeface="Times New Roman" panose="02020603050405020304" pitchFamily="18" charset="0"/>
                <a:cs typeface="Times New Roman" panose="02020603050405020304" pitchFamily="18" charset="0"/>
              </a:rPr>
              <a:t>. Одна из игрушек нажимает свою клавишу - ребёнок угадывает: чей голосок, кто пришёл. </a:t>
            </a:r>
            <a:br>
              <a:rPr lang="ru-RU" sz="2400" dirty="0">
                <a:latin typeface="Times New Roman" panose="02020603050405020304" pitchFamily="18" charset="0"/>
                <a:cs typeface="Times New Roman" panose="02020603050405020304" pitchFamily="18" charset="0"/>
              </a:rPr>
            </a:br>
            <a:br>
              <a:rPr lang="ru-RU" sz="2400" dirty="0">
                <a:latin typeface="Times New Roman" panose="02020603050405020304" pitchFamily="18" charset="0"/>
                <a:cs typeface="Times New Roman" panose="02020603050405020304" pitchFamily="18" charset="0"/>
              </a:rPr>
            </a:br>
            <a:r>
              <a:rPr lang="ru-RU" sz="2400" b="1" u="sng" dirty="0">
                <a:latin typeface="Times New Roman" panose="02020603050405020304" pitchFamily="18" charset="0"/>
                <a:cs typeface="Times New Roman" panose="02020603050405020304" pitchFamily="18" charset="0"/>
              </a:rPr>
              <a:t>"Кто быстрей".</a:t>
            </a:r>
            <a:r>
              <a:rPr lang="ru-RU" sz="2400" b="1" dirty="0">
                <a:latin typeface="Times New Roman" panose="02020603050405020304" pitchFamily="18" charset="0"/>
                <a:cs typeface="Times New Roman" panose="02020603050405020304" pitchFamily="18" charset="0"/>
              </a:rPr>
              <a:t> </a:t>
            </a:r>
            <a:br>
              <a:rPr lang="ru-RU" sz="2400" b="1"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Записать на диктофон угадывание нот: звук - пауза 5 секунд - ответ. Ребёнок должен угадывать "наперегонки" с  записью диктофона.</a:t>
            </a:r>
            <a:br>
              <a:rPr lang="ru-RU" sz="2400" dirty="0"/>
            </a:br>
            <a:endParaRPr lang="ru-RU" sz="2400" dirty="0"/>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011" y="4694829"/>
            <a:ext cx="1473959" cy="2163171"/>
          </a:xfrm>
          <a:prstGeom prst="rect">
            <a:avLst/>
          </a:prstGeom>
        </p:spPr>
      </p:pic>
    </p:spTree>
    <p:extLst>
      <p:ext uri="{BB962C8B-B14F-4D97-AF65-F5344CB8AC3E}">
        <p14:creationId xmlns:p14="http://schemas.microsoft.com/office/powerpoint/2010/main" val="1038749487"/>
      </p:ext>
    </p:extLst>
  </p:cSld>
  <p:clrMapOvr>
    <a:masterClrMapping/>
  </p:clrMapOvr>
  <mc:AlternateContent xmlns:mc="http://schemas.openxmlformats.org/markup-compatibility/2006" xmlns:p14="http://schemas.microsoft.com/office/powerpoint/2010/main">
    <mc:Choice Requires="p14">
      <p:transition spd="slow" p14:dur="3000" advClick="0" advTm="22000">
        <p14:glitter pattern="hexagon"/>
      </p:transition>
    </mc:Choice>
    <mc:Fallback xmlns="">
      <p:transition spd="slow" advClick="0" advTm="22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392681" y="624110"/>
            <a:ext cx="9111932" cy="495006"/>
          </a:xfrm>
        </p:spPr>
        <p:txBody>
          <a:bodyPr>
            <a:noAutofit/>
          </a:bodyPr>
          <a:lstStyle/>
          <a:p>
            <a:pPr algn="ctr">
              <a:lnSpc>
                <a:spcPct val="107000"/>
              </a:lnSpc>
              <a:spcAft>
                <a:spcPts val="800"/>
              </a:spcAft>
            </a:pPr>
            <a:r>
              <a:rPr lang="ru-RU" sz="3200" b="1" dirty="0">
                <a:latin typeface="Times New Roman" panose="02020603050405020304" pitchFamily="18" charset="0"/>
                <a:ea typeface="Calibri" panose="020F0502020204030204" pitchFamily="34" charset="0"/>
                <a:cs typeface="Times New Roman" panose="02020603050405020304" pitchFamily="18" charset="0"/>
              </a:rPr>
              <a:t>Игры-помощники в изучении нотной грамоты:</a:t>
            </a:r>
            <a:br>
              <a:rPr lang="ru-RU" sz="3200" dirty="0">
                <a:latin typeface="Calibri" panose="020F0502020204030204" pitchFamily="34" charset="0"/>
                <a:ea typeface="Calibri" panose="020F0502020204030204" pitchFamily="34" charset="0"/>
                <a:cs typeface="Times New Roman" panose="02020603050405020304" pitchFamily="18" charset="0"/>
              </a:rPr>
            </a:br>
            <a:endParaRPr lang="ru-RU" sz="3200" dirty="0"/>
          </a:p>
        </p:txBody>
      </p:sp>
      <p:sp>
        <p:nvSpPr>
          <p:cNvPr id="4" name="Объект 3"/>
          <p:cNvSpPr>
            <a:spLocks noGrp="1"/>
          </p:cNvSpPr>
          <p:nvPr>
            <p:ph idx="1"/>
          </p:nvPr>
        </p:nvSpPr>
        <p:spPr>
          <a:xfrm>
            <a:off x="873457" y="1255594"/>
            <a:ext cx="10945504" cy="2920621"/>
          </a:xfrm>
        </p:spPr>
        <p:txBody>
          <a:bodyPr>
            <a:normAutofit lnSpcReduction="10000"/>
          </a:bodyPr>
          <a:lstStyle/>
          <a:p>
            <a:pPr marL="0" lvl="0" indent="0" algn="ctr">
              <a:buNone/>
            </a:pPr>
            <a:r>
              <a:rPr lang="ru-RU" sz="2400" b="1" u="sng" dirty="0">
                <a:solidFill>
                  <a:srgbClr val="000000"/>
                </a:solidFill>
                <a:latin typeface="Times New Roman" panose="02020603050405020304" pitchFamily="18" charset="0"/>
                <a:cs typeface="Arial" panose="020B0604020202020204" pitchFamily="34" charset="0"/>
              </a:rPr>
              <a:t>«Фото охота» </a:t>
            </a:r>
          </a:p>
          <a:p>
            <a:pPr marL="0" lvl="0" indent="0">
              <a:buNone/>
            </a:pPr>
            <a:r>
              <a:rPr lang="ru-RU" sz="2400" dirty="0">
                <a:solidFill>
                  <a:srgbClr val="000000"/>
                </a:solidFill>
                <a:latin typeface="Times New Roman" panose="02020603050405020304" pitchFamily="18" charset="0"/>
                <a:cs typeface="Arial" panose="020B0604020202020204" pitchFamily="34" charset="0"/>
              </a:rPr>
              <a:t>Заготавливаются картинки с изображением животных (7 картинок – 7 нот). Каждая разрезается на 2 части. С обратной стороны открытки на одной части нарисована нота на нотном стане, на другой – клавиатура с выделенной клавишей и её названием. Все разрезанные картинки переворачиваются и перемешиваются. Ученик берёт половинку, где нарисована нота. Затем выбирает её название. Если название выбрано верно, то при совмещении частей, когда перевернём открытку, получится картинка с изображением животного.</a:t>
            </a:r>
          </a:p>
          <a:p>
            <a:pPr marL="0" lvl="0" indent="0">
              <a:buNone/>
            </a:pPr>
            <a:endParaRPr lang="ru-RU" sz="2400" dirty="0">
              <a:solidFill>
                <a:srgbClr val="000000"/>
              </a:solidFill>
              <a:cs typeface="Times New Roman" panose="02020603050405020304" pitchFamily="18" charset="0"/>
            </a:endParaRPr>
          </a:p>
          <a:p>
            <a:endParaRPr lang="ru-RU" dirty="0"/>
          </a:p>
        </p:txBody>
      </p:sp>
      <p:pic>
        <p:nvPicPr>
          <p:cNvPr id="9" name="Рисунок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6840" y="4176214"/>
            <a:ext cx="4480560" cy="2529386"/>
          </a:xfrm>
          <a:prstGeom prst="rect">
            <a:avLst/>
          </a:prstGeom>
        </p:spPr>
      </p:pic>
      <p:pic>
        <p:nvPicPr>
          <p:cNvPr id="10" name="Рисунок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94120" y="4176214"/>
            <a:ext cx="4861560" cy="2529385"/>
          </a:xfrm>
          <a:prstGeom prst="rect">
            <a:avLst/>
          </a:prstGeom>
        </p:spPr>
      </p:pic>
    </p:spTree>
    <p:extLst>
      <p:ext uri="{BB962C8B-B14F-4D97-AF65-F5344CB8AC3E}">
        <p14:creationId xmlns:p14="http://schemas.microsoft.com/office/powerpoint/2010/main" val="879414915"/>
      </p:ext>
    </p:extLst>
  </p:cSld>
  <p:clrMapOvr>
    <a:masterClrMapping/>
  </p:clrMapOvr>
  <mc:AlternateContent xmlns:mc="http://schemas.openxmlformats.org/markup-compatibility/2006" xmlns:p14="http://schemas.microsoft.com/office/powerpoint/2010/main">
    <mc:Choice Requires="p14">
      <p:transition spd="slow" p14:dur="3000" advClick="0" advTm="15000">
        <p14:glitter pattern="hexagon"/>
      </p:transition>
    </mc:Choice>
    <mc:Fallback xmlns="">
      <p:transition spd="slow" advClick="0" advTm="1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549370"/>
          </a:xfrm>
        </p:spPr>
        <p:txBody>
          <a:bodyPr>
            <a:noAutofit/>
          </a:bodyPr>
          <a:lstStyle/>
          <a:p>
            <a:pPr marL="342900" lvl="0" indent="-342900" algn="ctr"/>
            <a:r>
              <a:rPr lang="ru-RU" sz="2400" b="1" dirty="0">
                <a:solidFill>
                  <a:srgbClr val="000000"/>
                </a:solidFill>
                <a:latin typeface="Times New Roman" panose="02020603050405020304" pitchFamily="18" charset="0"/>
                <a:cs typeface="Arial" panose="020B0604020202020204" pitchFamily="34" charset="0"/>
              </a:rPr>
              <a:t>Музыкальные ребусы.</a:t>
            </a:r>
            <a:br>
              <a:rPr lang="ru-RU" sz="2400" dirty="0">
                <a:solidFill>
                  <a:srgbClr val="000000"/>
                </a:solidFill>
                <a:cs typeface="Times New Roman" panose="02020603050405020304" pitchFamily="18" charset="0"/>
              </a:rPr>
            </a:br>
            <a:endParaRPr lang="ru-RU" sz="2400" dirty="0"/>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77240" y="1493520"/>
            <a:ext cx="5145888" cy="5166360"/>
          </a:xfr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27845" y="1493520"/>
            <a:ext cx="5868538" cy="5166360"/>
          </a:xfrm>
          <a:prstGeom prst="rect">
            <a:avLst/>
          </a:prstGeom>
        </p:spPr>
      </p:pic>
    </p:spTree>
    <p:extLst>
      <p:ext uri="{BB962C8B-B14F-4D97-AF65-F5344CB8AC3E}">
        <p14:creationId xmlns:p14="http://schemas.microsoft.com/office/powerpoint/2010/main" val="1550542091"/>
      </p:ext>
    </p:extLst>
  </p:cSld>
  <p:clrMapOvr>
    <a:masterClrMapping/>
  </p:clrMapOvr>
  <mc:AlternateContent xmlns:mc="http://schemas.openxmlformats.org/markup-compatibility/2006" xmlns:p14="http://schemas.microsoft.com/office/powerpoint/2010/main">
    <mc:Choice Requires="p14">
      <p:transition spd="slow" p14:dur="3000" advClick="0" advTm="10000">
        <p14:glitter pattern="hexagon"/>
      </p:transition>
    </mc:Choice>
    <mc:Fallback xmlns="">
      <p:transition spd="slow" advClick="0" advTm="10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69242" y="218364"/>
            <a:ext cx="10658901" cy="1255594"/>
          </a:xfrm>
        </p:spPr>
        <p:txBody>
          <a:bodyPr/>
          <a:lstStyle/>
          <a:p>
            <a:pPr algn="ctr"/>
            <a:r>
              <a:rPr lang="ru-RU" b="1" dirty="0">
                <a:latin typeface="Times New Roman" panose="02020603050405020304" pitchFamily="18" charset="0"/>
                <a:ea typeface="Calibri" panose="020F0502020204030204" pitchFamily="34" charset="0"/>
              </a:rPr>
              <a:t>Игры, подготавливающие игровой аппарат, пальчиковые игры:</a:t>
            </a:r>
            <a:endParaRPr lang="ru-RU" dirty="0"/>
          </a:p>
        </p:txBody>
      </p:sp>
      <p:sp>
        <p:nvSpPr>
          <p:cNvPr id="3" name="Прямоугольник 2"/>
          <p:cNvSpPr/>
          <p:nvPr/>
        </p:nvSpPr>
        <p:spPr>
          <a:xfrm>
            <a:off x="873457" y="1378424"/>
            <a:ext cx="11150222" cy="2385846"/>
          </a:xfrm>
          <a:prstGeom prst="rect">
            <a:avLst/>
          </a:prstGeom>
        </p:spPr>
        <p:txBody>
          <a:bodyPr wrap="square">
            <a:spAutoFit/>
          </a:bodyPr>
          <a:lstStyle/>
          <a:p>
            <a:pPr lvl="0" algn="ctr">
              <a:tabLst>
                <a:tab pos="457200" algn="l"/>
              </a:tabLst>
            </a:pPr>
            <a:r>
              <a:rPr lang="ru-RU" sz="2400" b="1" u="sng" dirty="0">
                <a:effectLst/>
                <a:latin typeface="Times New Roman" panose="02020603050405020304" pitchFamily="18" charset="0"/>
                <a:cs typeface="Times New Roman" panose="02020603050405020304" pitchFamily="18" charset="0"/>
              </a:rPr>
              <a:t>«Семья»</a:t>
            </a:r>
          </a:p>
          <a:p>
            <a:pPr lvl="0" algn="ctr">
              <a:tabLst>
                <a:tab pos="457200" algn="l"/>
              </a:tabLst>
            </a:pPr>
            <a:r>
              <a:rPr lang="ru-RU" sz="2400" i="1" dirty="0">
                <a:effectLst/>
                <a:latin typeface="Times New Roman" panose="02020603050405020304" pitchFamily="18" charset="0"/>
                <a:cs typeface="Times New Roman" panose="02020603050405020304" pitchFamily="18" charset="0"/>
              </a:rPr>
              <a:t>соединить запястья, поочередно соединить пальцы, начиная с первого, в конце соединить все пальцы, одновременно рассказываем стишок,  распевая его песенкой.</a:t>
            </a:r>
            <a:endParaRPr lang="ru-RU" sz="2400" dirty="0">
              <a:effectLst/>
              <a:latin typeface="Times New Roman" panose="02020603050405020304" pitchFamily="18" charset="0"/>
              <a:cs typeface="Times New Roman" panose="02020603050405020304" pitchFamily="18" charset="0"/>
            </a:endParaRPr>
          </a:p>
          <a:p>
            <a:pPr algn="ctr">
              <a:lnSpc>
                <a:spcPct val="107000"/>
              </a:lnSpc>
              <a:spcAft>
                <a:spcPts val="800"/>
              </a:spcAft>
            </a:pP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Этот пальчик – дедушка, этот пальчик – бабушка,</a:t>
            </a:r>
            <a:br>
              <a:rPr lang="ru-RU" sz="2400" dirty="0">
                <a:effectLst/>
                <a:latin typeface="Times New Roman" panose="02020603050405020304" pitchFamily="18" charset="0"/>
                <a:ea typeface="Calibri" panose="020F0502020204030204" pitchFamily="34" charset="0"/>
                <a:cs typeface="Times New Roman" panose="02020603050405020304" pitchFamily="18" charset="0"/>
              </a:rPr>
            </a:b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Этот пальчик – папочка, этот пальчик – мамочка,</a:t>
            </a:r>
            <a:br>
              <a:rPr lang="ru-RU" sz="2400" dirty="0">
                <a:effectLst/>
                <a:latin typeface="Times New Roman" panose="02020603050405020304" pitchFamily="18" charset="0"/>
                <a:ea typeface="Calibri" panose="020F0502020204030204" pitchFamily="34" charset="0"/>
                <a:cs typeface="Times New Roman" panose="02020603050405020304" pitchFamily="18" charset="0"/>
              </a:rPr>
            </a:b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А вот этот пальчик – я, вот и вся моя семья.</a:t>
            </a:r>
          </a:p>
        </p:txBody>
      </p:sp>
      <p:sp>
        <p:nvSpPr>
          <p:cNvPr id="4" name="Прямоугольник 3"/>
          <p:cNvSpPr/>
          <p:nvPr/>
        </p:nvSpPr>
        <p:spPr>
          <a:xfrm>
            <a:off x="873457" y="3764269"/>
            <a:ext cx="11150222" cy="461665"/>
          </a:xfrm>
          <a:prstGeom prst="rect">
            <a:avLst/>
          </a:prstGeom>
        </p:spPr>
        <p:txBody>
          <a:bodyPr wrap="square">
            <a:spAutoFit/>
          </a:bodyPr>
          <a:lstStyle/>
          <a:p>
            <a:pPr lvl="0" algn="ctr">
              <a:tabLst>
                <a:tab pos="457200" algn="l"/>
              </a:tabLst>
            </a:pPr>
            <a:r>
              <a:rPr lang="ru-RU" sz="2400" i="1" dirty="0">
                <a:effectLst/>
                <a:latin typeface="Times New Roman" panose="02020603050405020304" pitchFamily="18" charset="0"/>
                <a:ea typeface="Calibri" panose="020F0502020204030204" pitchFamily="34" charset="0"/>
              </a:rPr>
              <a:t>	</a:t>
            </a:r>
            <a:endParaRPr lang="ru-RU" sz="2400"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9110" y="3764268"/>
            <a:ext cx="6182436" cy="2813953"/>
          </a:xfrm>
          <a:prstGeom prst="rect">
            <a:avLst/>
          </a:prstGeom>
        </p:spPr>
      </p:pic>
    </p:spTree>
    <p:extLst>
      <p:ext uri="{BB962C8B-B14F-4D97-AF65-F5344CB8AC3E}">
        <p14:creationId xmlns:p14="http://schemas.microsoft.com/office/powerpoint/2010/main" val="608255199"/>
      </p:ext>
    </p:extLst>
  </p:cSld>
  <p:clrMapOvr>
    <a:masterClrMapping/>
  </p:clrMapOvr>
  <mc:AlternateContent xmlns:mc="http://schemas.openxmlformats.org/markup-compatibility/2006" xmlns:p14="http://schemas.microsoft.com/office/powerpoint/2010/main">
    <mc:Choice Requires="p14">
      <p:transition spd="slow" p14:dur="3000" advClick="0" advTm="10000">
        <p14:glitter pattern="hexagon"/>
      </p:transition>
    </mc:Choice>
    <mc:Fallback xmlns="">
      <p:transition spd="slow" advClick="0" advTm="1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82640" y="624110"/>
            <a:ext cx="11068334" cy="1280890"/>
          </a:xfrm>
        </p:spPr>
        <p:txBody>
          <a:bodyPr>
            <a:normAutofit fontScale="90000"/>
          </a:bodyPr>
          <a:lstStyle/>
          <a:p>
            <a:pPr lvl="0" algn="ctr" defTabSz="914400">
              <a:spcBef>
                <a:spcPts val="0"/>
              </a:spcBef>
              <a:tabLst>
                <a:tab pos="457200" algn="l"/>
              </a:tabLst>
            </a:pPr>
            <a:br>
              <a:rPr lang="ru-RU" sz="2400" b="1" u="sng" dirty="0">
                <a:solidFill>
                  <a:prstClr val="black"/>
                </a:solidFill>
                <a:latin typeface="Times New Roman" panose="02020603050405020304" pitchFamily="18" charset="0"/>
                <a:ea typeface="+mn-ea"/>
                <a:cs typeface="Times New Roman" panose="02020603050405020304" pitchFamily="18" charset="0"/>
              </a:rPr>
            </a:br>
            <a:br>
              <a:rPr lang="ru-RU" sz="2400" b="1" u="sng" dirty="0">
                <a:solidFill>
                  <a:prstClr val="black"/>
                </a:solidFill>
                <a:latin typeface="Times New Roman" panose="02020603050405020304" pitchFamily="18" charset="0"/>
                <a:ea typeface="+mn-ea"/>
                <a:cs typeface="Times New Roman" panose="02020603050405020304" pitchFamily="18" charset="0"/>
              </a:rPr>
            </a:br>
            <a:br>
              <a:rPr lang="ru-RU" sz="2400" b="1" u="sng" dirty="0">
                <a:solidFill>
                  <a:prstClr val="black"/>
                </a:solidFill>
                <a:latin typeface="Times New Roman" panose="02020603050405020304" pitchFamily="18" charset="0"/>
                <a:ea typeface="+mn-ea"/>
                <a:cs typeface="Times New Roman" panose="02020603050405020304" pitchFamily="18" charset="0"/>
              </a:rPr>
            </a:br>
            <a:r>
              <a:rPr lang="ru-RU" sz="2400" b="1" u="sng" dirty="0">
                <a:solidFill>
                  <a:prstClr val="black"/>
                </a:solidFill>
                <a:latin typeface="Times New Roman" panose="02020603050405020304" pitchFamily="18" charset="0"/>
                <a:ea typeface="+mn-ea"/>
                <a:cs typeface="Times New Roman" panose="02020603050405020304" pitchFamily="18" charset="0"/>
              </a:rPr>
              <a:t>«Дождик»</a:t>
            </a:r>
            <a:br>
              <a:rPr lang="ru-RU" sz="2400" dirty="0">
                <a:solidFill>
                  <a:prstClr val="black"/>
                </a:solidFill>
                <a:ea typeface="+mn-ea"/>
                <a:cs typeface="Times New Roman" panose="02020603050405020304" pitchFamily="18" charset="0"/>
              </a:rPr>
            </a:br>
            <a:r>
              <a:rPr lang="ru-RU" sz="2400" dirty="0">
                <a:solidFill>
                  <a:prstClr val="black"/>
                </a:solidFill>
                <a:latin typeface="Times New Roman" panose="02020603050405020304" pitchFamily="18" charset="0"/>
                <a:ea typeface="Calibri" panose="020F0502020204030204" pitchFamily="34" charset="0"/>
                <a:cs typeface="+mn-cs"/>
              </a:rPr>
              <a:t>Капал дождик тихо, тихо </a:t>
            </a:r>
            <a:r>
              <a:rPr lang="ru-RU" sz="2400" i="1" dirty="0">
                <a:solidFill>
                  <a:prstClr val="black"/>
                </a:solidFill>
                <a:latin typeface="Times New Roman" panose="02020603050405020304" pitchFamily="18" charset="0"/>
                <a:ea typeface="Calibri" panose="020F0502020204030204" pitchFamily="34" charset="0"/>
                <a:cs typeface="+mn-cs"/>
              </a:rPr>
              <a:t>(Встряхиваем кистями рук вправо –влево, по 2 раза в одну и другую стороны.)								                      </a:t>
            </a:r>
            <a:r>
              <a:rPr lang="ru-RU" sz="2400" dirty="0">
                <a:solidFill>
                  <a:prstClr val="black"/>
                </a:solidFill>
                <a:latin typeface="Times New Roman" panose="02020603050405020304" pitchFamily="18" charset="0"/>
                <a:ea typeface="Calibri" panose="020F0502020204030204" pitchFamily="34" charset="0"/>
                <a:cs typeface="+mn-cs"/>
              </a:rPr>
              <a:t>По ладошкам, по плечам. </a:t>
            </a:r>
            <a:r>
              <a:rPr lang="ru-RU" sz="2400" i="1" dirty="0">
                <a:solidFill>
                  <a:prstClr val="black"/>
                </a:solidFill>
                <a:latin typeface="Times New Roman" panose="02020603050405020304" pitchFamily="18" charset="0"/>
                <a:ea typeface="Calibri" panose="020F0502020204030204" pitchFamily="34" charset="0"/>
                <a:cs typeface="+mn-cs"/>
              </a:rPr>
              <a:t>(Стучим подушечками пальцев по правой ладошке, затем – по левой и по плечам.)</a:t>
            </a:r>
            <a:br>
              <a:rPr lang="ru-RU" sz="2400" i="1" dirty="0">
                <a:solidFill>
                  <a:prstClr val="black"/>
                </a:solidFill>
                <a:latin typeface="Times New Roman" panose="02020603050405020304" pitchFamily="18" charset="0"/>
                <a:ea typeface="Calibri" panose="020F0502020204030204" pitchFamily="34" charset="0"/>
                <a:cs typeface="+mn-cs"/>
              </a:rPr>
            </a:br>
            <a:r>
              <a:rPr lang="ru-RU" sz="2400" dirty="0">
                <a:solidFill>
                  <a:prstClr val="black"/>
                </a:solidFill>
                <a:latin typeface="Times New Roman" panose="02020603050405020304" pitchFamily="18" charset="0"/>
                <a:ea typeface="Calibri" panose="020F0502020204030204" pitchFamily="34" charset="0"/>
                <a:cs typeface="+mn-cs"/>
              </a:rPr>
              <a:t>Капал, стукал, капал, стукал, </a:t>
            </a:r>
            <a:r>
              <a:rPr lang="ru-RU" sz="2400" i="1" dirty="0">
                <a:solidFill>
                  <a:prstClr val="black"/>
                </a:solidFill>
                <a:latin typeface="Times New Roman" panose="02020603050405020304" pitchFamily="18" charset="0"/>
                <a:ea typeface="Calibri" panose="020F0502020204030204" pitchFamily="34" charset="0"/>
                <a:cs typeface="+mn-cs"/>
              </a:rPr>
              <a:t>(Встряхиваем кистями рук вправо –влево, по 2 раза в одну и другую стороны.)							</a:t>
            </a:r>
            <a:br>
              <a:rPr lang="ru-RU" sz="2400" i="1" dirty="0">
                <a:solidFill>
                  <a:prstClr val="black"/>
                </a:solidFill>
                <a:latin typeface="Times New Roman" panose="02020603050405020304" pitchFamily="18" charset="0"/>
                <a:ea typeface="Calibri" panose="020F0502020204030204" pitchFamily="34" charset="0"/>
                <a:cs typeface="+mn-cs"/>
              </a:rPr>
            </a:br>
            <a:r>
              <a:rPr lang="ru-RU" sz="2400" dirty="0">
                <a:solidFill>
                  <a:prstClr val="black"/>
                </a:solidFill>
                <a:latin typeface="Times New Roman" panose="02020603050405020304" pitchFamily="18" charset="0"/>
                <a:ea typeface="Calibri" panose="020F0502020204030204" pitchFamily="34" charset="0"/>
                <a:cs typeface="+mn-cs"/>
              </a:rPr>
              <a:t>Тут и там, тут и там. </a:t>
            </a:r>
            <a:r>
              <a:rPr lang="ru-RU" sz="2400" i="1" dirty="0">
                <a:solidFill>
                  <a:prstClr val="black"/>
                </a:solidFill>
                <a:latin typeface="Times New Roman" panose="02020603050405020304" pitchFamily="18" charset="0"/>
                <a:ea typeface="Calibri" panose="020F0502020204030204" pitchFamily="34" charset="0"/>
                <a:cs typeface="+mn-cs"/>
              </a:rPr>
              <a:t>(Стучим подушечками пальцев по правой ладошке, затем – по левой и по плечам. </a:t>
            </a:r>
            <a:br>
              <a:rPr lang="ru-RU" sz="2400" i="1" dirty="0">
                <a:solidFill>
                  <a:prstClr val="black"/>
                </a:solidFill>
                <a:latin typeface="Times New Roman" panose="02020603050405020304" pitchFamily="18" charset="0"/>
                <a:ea typeface="Calibri" panose="020F0502020204030204" pitchFamily="34" charset="0"/>
                <a:cs typeface="+mn-cs"/>
              </a:rPr>
            </a:br>
            <a:r>
              <a:rPr lang="ru-RU" sz="2400" dirty="0">
                <a:solidFill>
                  <a:prstClr val="black"/>
                </a:solidFill>
                <a:latin typeface="Times New Roman" panose="02020603050405020304" pitchFamily="18" charset="0"/>
                <a:ea typeface="Calibri" panose="020F0502020204030204" pitchFamily="34" charset="0"/>
                <a:cs typeface="+mn-cs"/>
              </a:rPr>
              <a:t>А потом закапал сильно,</a:t>
            </a:r>
            <a:r>
              <a:rPr lang="ru-RU" sz="2400" i="1" dirty="0">
                <a:solidFill>
                  <a:prstClr val="black"/>
                </a:solidFill>
                <a:latin typeface="Times New Roman" panose="02020603050405020304" pitchFamily="18" charset="0"/>
                <a:ea typeface="Calibri" panose="020F0502020204030204" pitchFamily="34" charset="0"/>
                <a:cs typeface="+mn-cs"/>
              </a:rPr>
              <a:t> (Встряхивание кистями над головой вправо – влево, 2 раза в одну и другую сторону.)							                          </a:t>
            </a:r>
            <a:r>
              <a:rPr lang="ru-RU" sz="2400" dirty="0">
                <a:solidFill>
                  <a:prstClr val="black"/>
                </a:solidFill>
                <a:latin typeface="Times New Roman" panose="02020603050405020304" pitchFamily="18" charset="0"/>
                <a:ea typeface="Calibri" panose="020F0502020204030204" pitchFamily="34" charset="0"/>
                <a:cs typeface="+mn-cs"/>
              </a:rPr>
              <a:t>Сильно, сильно стал стучать (</a:t>
            </a:r>
            <a:r>
              <a:rPr lang="ru-RU" sz="2400" i="1" dirty="0">
                <a:solidFill>
                  <a:prstClr val="black"/>
                </a:solidFill>
                <a:latin typeface="Times New Roman" panose="02020603050405020304" pitchFamily="18" charset="0"/>
                <a:ea typeface="Calibri" panose="020F0502020204030204" pitchFamily="34" charset="0"/>
                <a:cs typeface="+mn-cs"/>
              </a:rPr>
              <a:t>Встряхивание кистей сверху – вниз.)	                                    </a:t>
            </a:r>
            <a:r>
              <a:rPr lang="ru-RU" sz="2400" dirty="0">
                <a:solidFill>
                  <a:prstClr val="black"/>
                </a:solidFill>
                <a:latin typeface="Times New Roman" panose="02020603050405020304" pitchFamily="18" charset="0"/>
                <a:ea typeface="Calibri" panose="020F0502020204030204" pitchFamily="34" charset="0"/>
                <a:cs typeface="+mn-cs"/>
              </a:rPr>
              <a:t>И по ручкам, и по ручкам, </a:t>
            </a:r>
            <a:r>
              <a:rPr lang="ru-RU" sz="2400" i="1" dirty="0">
                <a:solidFill>
                  <a:prstClr val="black"/>
                </a:solidFill>
                <a:latin typeface="Times New Roman" panose="02020603050405020304" pitchFamily="18" charset="0"/>
                <a:ea typeface="Calibri" panose="020F0502020204030204" pitchFamily="34" charset="0"/>
                <a:cs typeface="+mn-cs"/>
              </a:rPr>
              <a:t>(Стучим подушечками пальцев по всей правой руке, затем по левой руке.)    </a:t>
            </a:r>
            <a:r>
              <a:rPr lang="ru-RU" sz="2400" dirty="0">
                <a:solidFill>
                  <a:prstClr val="black"/>
                </a:solidFill>
                <a:latin typeface="Times New Roman" panose="02020603050405020304" pitchFamily="18" charset="0"/>
                <a:ea typeface="Calibri" panose="020F0502020204030204" pitchFamily="34" charset="0"/>
                <a:cs typeface="+mn-cs"/>
              </a:rPr>
              <a:t>По коленям ударять. </a:t>
            </a:r>
            <a:r>
              <a:rPr lang="ru-RU" sz="2400" i="1" dirty="0">
                <a:solidFill>
                  <a:prstClr val="black"/>
                </a:solidFill>
                <a:latin typeface="Times New Roman" panose="02020603050405020304" pitchFamily="18" charset="0"/>
                <a:ea typeface="Calibri" panose="020F0502020204030204" pitchFamily="34" charset="0"/>
                <a:cs typeface="+mn-cs"/>
              </a:rPr>
              <a:t>(Стучат по коленям.)	</a:t>
            </a:r>
            <a:br>
              <a:rPr lang="ru-RU" sz="2400" i="1" dirty="0">
                <a:solidFill>
                  <a:prstClr val="black"/>
                </a:solidFill>
                <a:latin typeface="Times New Roman" panose="02020603050405020304" pitchFamily="18" charset="0"/>
                <a:ea typeface="Calibri" panose="020F0502020204030204" pitchFamily="34" charset="0"/>
                <a:cs typeface="+mn-cs"/>
              </a:rPr>
            </a:br>
            <a:endParaRPr lang="ru-RU" dirty="0"/>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69791" y="136478"/>
            <a:ext cx="4258102" cy="1924334"/>
          </a:xfrm>
          <a:prstGeom prst="rect">
            <a:avLst/>
          </a:prstGeom>
        </p:spPr>
      </p:pic>
    </p:spTree>
    <p:extLst>
      <p:ext uri="{BB962C8B-B14F-4D97-AF65-F5344CB8AC3E}">
        <p14:creationId xmlns:p14="http://schemas.microsoft.com/office/powerpoint/2010/main" val="1204541845"/>
      </p:ext>
    </p:extLst>
  </p:cSld>
  <p:clrMapOvr>
    <a:masterClrMapping/>
  </p:clrMapOvr>
  <mc:AlternateContent xmlns:mc="http://schemas.openxmlformats.org/markup-compatibility/2006" xmlns:p14="http://schemas.microsoft.com/office/powerpoint/2010/main">
    <mc:Choice Requires="p14">
      <p:transition spd="slow" p14:dur="3000" advClick="0" advTm="12000">
        <p14:glitter pattern="hexagon"/>
      </p:transition>
    </mc:Choice>
    <mc:Fallback xmlns="">
      <p:transition spd="slow" advClick="0" advTm="12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36478" y="218364"/>
            <a:ext cx="12050974" cy="1686636"/>
          </a:xfrm>
        </p:spPr>
        <p:txBody>
          <a:bodyPr>
            <a:noAutofit/>
          </a:bodyPr>
          <a:lstStyle/>
          <a:p>
            <a:pPr marL="342900" lvl="0" indent="-342900" algn="ctr">
              <a:tabLst>
                <a:tab pos="457200" algn="l"/>
              </a:tabLst>
            </a:pPr>
            <a:r>
              <a:rPr lang="ru-RU" sz="2400" b="1" u="sng" dirty="0">
                <a:solidFill>
                  <a:srgbClr val="000000"/>
                </a:solidFill>
                <a:latin typeface="Times New Roman" panose="02020603050405020304" pitchFamily="18" charset="0"/>
                <a:cs typeface="Arial" panose="020B0604020202020204" pitchFamily="34" charset="0"/>
              </a:rPr>
              <a:t>«Паучок»</a:t>
            </a:r>
            <a:br>
              <a:rPr lang="ru-RU" sz="2400" dirty="0">
                <a:solidFill>
                  <a:srgbClr val="000000"/>
                </a:solidFill>
                <a:cs typeface="Times New Roman" panose="02020603050405020304" pitchFamily="18" charset="0"/>
              </a:rPr>
            </a:br>
            <a:r>
              <a:rPr lang="ru-RU" sz="2400" i="1" dirty="0">
                <a:solidFill>
                  <a:srgbClr val="000000"/>
                </a:solidFill>
                <a:latin typeface="Times New Roman" panose="02020603050405020304" pitchFamily="18" charset="0"/>
                <a:cs typeface="Arial" panose="020B0604020202020204" pitchFamily="34" charset="0"/>
              </a:rPr>
              <a:t>Одна из рук - веточка. Её вытягиваем вперёд, пальцы растопырены.</a:t>
            </a:r>
            <a:br>
              <a:rPr lang="ru-RU" sz="2400" dirty="0"/>
            </a:br>
            <a:r>
              <a:rPr lang="ru-RU" sz="2400" i="1" dirty="0">
                <a:solidFill>
                  <a:srgbClr val="000000"/>
                </a:solidFill>
                <a:latin typeface="Times New Roman" panose="02020603050405020304" pitchFamily="18" charset="0"/>
                <a:cs typeface="Arial" panose="020B0604020202020204" pitchFamily="34" charset="0"/>
              </a:rPr>
              <a:t>Вторая ручка - паучок, который гуляет «по ветке».  </a:t>
            </a:r>
            <a:r>
              <a:rPr lang="ru-RU" sz="2400" dirty="0">
                <a:solidFill>
                  <a:srgbClr val="000000"/>
                </a:solidFill>
                <a:latin typeface="Times New Roman" panose="02020603050405020304" pitchFamily="18" charset="0"/>
                <a:cs typeface="Arial" panose="020B0604020202020204" pitchFamily="34" charset="0"/>
              </a:rPr>
              <a:t> </a:t>
            </a:r>
            <a:br>
              <a:rPr lang="ru-RU" sz="2400" dirty="0"/>
            </a:br>
            <a:r>
              <a:rPr lang="ru-RU" sz="2400" dirty="0">
                <a:solidFill>
                  <a:srgbClr val="000000"/>
                </a:solidFill>
                <a:latin typeface="Times New Roman" panose="02020603050405020304" pitchFamily="18" charset="0"/>
                <a:cs typeface="Arial" panose="020B0604020202020204" pitchFamily="34" charset="0"/>
              </a:rPr>
              <a:t>Паучок ходил по ветке, </a:t>
            </a:r>
            <a:r>
              <a:rPr lang="ru-RU" sz="2400" i="1" dirty="0">
                <a:solidFill>
                  <a:srgbClr val="000000"/>
                </a:solidFill>
                <a:latin typeface="Times New Roman" panose="02020603050405020304" pitchFamily="18" charset="0"/>
                <a:cs typeface="Arial" panose="020B0604020202020204" pitchFamily="34" charset="0"/>
              </a:rPr>
              <a:t>(«Паучок» бегает по предплечью, а затем по плечу.)</a:t>
            </a:r>
            <a:br>
              <a:rPr lang="ru-RU" sz="2400" dirty="0"/>
            </a:br>
            <a:r>
              <a:rPr lang="ru-RU" sz="2400" dirty="0">
                <a:solidFill>
                  <a:srgbClr val="000000"/>
                </a:solidFill>
                <a:latin typeface="Times New Roman" panose="02020603050405020304" pitchFamily="18" charset="0"/>
                <a:cs typeface="Arial" panose="020B0604020202020204" pitchFamily="34" charset="0"/>
              </a:rPr>
              <a:t>А за ним ходили детки.</a:t>
            </a:r>
            <a:br>
              <a:rPr lang="ru-RU" sz="2400" dirty="0"/>
            </a:br>
            <a:r>
              <a:rPr lang="ru-RU" sz="2400" dirty="0">
                <a:solidFill>
                  <a:srgbClr val="000000"/>
                </a:solidFill>
                <a:latin typeface="Times New Roman" panose="02020603050405020304" pitchFamily="18" charset="0"/>
                <a:cs typeface="Arial" panose="020B0604020202020204" pitchFamily="34" charset="0"/>
              </a:rPr>
              <a:t>Дождик с неба вдруг полил,</a:t>
            </a:r>
            <a:r>
              <a:rPr lang="ru-RU" sz="2400" i="1" dirty="0">
                <a:solidFill>
                  <a:srgbClr val="000000"/>
                </a:solidFill>
                <a:latin typeface="Times New Roman" panose="02020603050405020304" pitchFamily="18" charset="0"/>
                <a:cs typeface="Arial" panose="020B0604020202020204" pitchFamily="34" charset="0"/>
              </a:rPr>
              <a:t>(Кисти свободно опущены, выполняем стряхивающее движение (дождик).)</a:t>
            </a:r>
            <a:br>
              <a:rPr lang="ru-RU" sz="2400" dirty="0"/>
            </a:br>
            <a:r>
              <a:rPr lang="ru-RU" sz="2400" dirty="0">
                <a:solidFill>
                  <a:srgbClr val="000000"/>
                </a:solidFill>
                <a:latin typeface="Times New Roman" panose="02020603050405020304" pitchFamily="18" charset="0"/>
                <a:cs typeface="Arial" panose="020B0604020202020204" pitchFamily="34" charset="0"/>
              </a:rPr>
              <a:t>Паучков на землю смыл.</a:t>
            </a:r>
            <a:r>
              <a:rPr lang="ru-RU" sz="2400" i="1" dirty="0">
                <a:solidFill>
                  <a:srgbClr val="000000"/>
                </a:solidFill>
                <a:latin typeface="Times New Roman" panose="02020603050405020304" pitchFamily="18" charset="0"/>
                <a:cs typeface="Arial" panose="020B0604020202020204" pitchFamily="34" charset="0"/>
              </a:rPr>
              <a:t> (Хлопаем ладонями по коленям.)</a:t>
            </a:r>
            <a:br>
              <a:rPr lang="ru-RU" sz="2400" dirty="0"/>
            </a:br>
            <a:r>
              <a:rPr lang="ru-RU" sz="2400" dirty="0">
                <a:solidFill>
                  <a:srgbClr val="000000"/>
                </a:solidFill>
                <a:latin typeface="Times New Roman" panose="02020603050405020304" pitchFamily="18" charset="0"/>
                <a:cs typeface="Arial" panose="020B0604020202020204" pitchFamily="34" charset="0"/>
              </a:rPr>
              <a:t>Солнце стало пригревать,</a:t>
            </a:r>
            <a:r>
              <a:rPr lang="ru-RU" sz="2400" i="1" dirty="0">
                <a:solidFill>
                  <a:srgbClr val="000000"/>
                </a:solidFill>
                <a:latin typeface="Times New Roman" panose="02020603050405020304" pitchFamily="18" charset="0"/>
                <a:cs typeface="Arial" panose="020B0604020202020204" pitchFamily="34" charset="0"/>
              </a:rPr>
              <a:t>(Ладони боковыми сторонами прижаты друг к другу, пальцы растопырены, качаем руками (солнышко светит))</a:t>
            </a:r>
            <a:br>
              <a:rPr lang="ru-RU" sz="2400" dirty="0"/>
            </a:br>
            <a:r>
              <a:rPr lang="ru-RU" sz="2400" dirty="0">
                <a:solidFill>
                  <a:srgbClr val="000000"/>
                </a:solidFill>
                <a:latin typeface="Times New Roman" panose="02020603050405020304" pitchFamily="18" charset="0"/>
                <a:cs typeface="Arial" panose="020B0604020202020204" pitchFamily="34" charset="0"/>
              </a:rPr>
              <a:t>Паучок ползёт опять,     </a:t>
            </a:r>
            <a:r>
              <a:rPr lang="ru-RU" sz="2400" i="1" dirty="0">
                <a:solidFill>
                  <a:srgbClr val="000000"/>
                </a:solidFill>
                <a:latin typeface="Times New Roman" panose="02020603050405020304" pitchFamily="18" charset="0"/>
                <a:cs typeface="Arial" panose="020B0604020202020204" pitchFamily="34" charset="0"/>
              </a:rPr>
              <a:t>(«Паучок» бегает по предплечью, а затем по плечу.)</a:t>
            </a:r>
            <a:br>
              <a:rPr lang="ru-RU" sz="2400" dirty="0"/>
            </a:br>
            <a:r>
              <a:rPr lang="ru-RU" sz="2400" dirty="0">
                <a:solidFill>
                  <a:srgbClr val="000000"/>
                </a:solidFill>
                <a:latin typeface="Times New Roman" panose="02020603050405020304" pitchFamily="18" charset="0"/>
                <a:cs typeface="Arial" panose="020B0604020202020204" pitchFamily="34" charset="0"/>
              </a:rPr>
              <a:t>А за ним ползут все детки, чтобы погулять на ветке.</a:t>
            </a:r>
            <a:br>
              <a:rPr lang="ru-RU" sz="2400" dirty="0"/>
            </a:br>
            <a:endParaRPr lang="ru-RU" sz="2400"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58353" y="4667534"/>
            <a:ext cx="3384644" cy="2088108"/>
          </a:xfrm>
          <a:prstGeom prst="rect">
            <a:avLst/>
          </a:prstGeom>
        </p:spPr>
      </p:pic>
    </p:spTree>
    <p:extLst>
      <p:ext uri="{BB962C8B-B14F-4D97-AF65-F5344CB8AC3E}">
        <p14:creationId xmlns:p14="http://schemas.microsoft.com/office/powerpoint/2010/main" val="2245861478"/>
      </p:ext>
    </p:extLst>
  </p:cSld>
  <p:clrMapOvr>
    <a:masterClrMapping/>
  </p:clrMapOvr>
  <mc:AlternateContent xmlns:mc="http://schemas.openxmlformats.org/markup-compatibility/2006" xmlns:p14="http://schemas.microsoft.com/office/powerpoint/2010/main">
    <mc:Choice Requires="p14">
      <p:transition spd="slow" p14:dur="3000" advClick="0" advTm="12000">
        <p14:glitter pattern="hexagon"/>
      </p:transition>
    </mc:Choice>
    <mc:Fallback xmlns="">
      <p:transition spd="slow" advClick="0" advTm="12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0628" y="150126"/>
            <a:ext cx="11300346" cy="1173708"/>
          </a:xfrm>
        </p:spPr>
        <p:txBody>
          <a:bodyPr>
            <a:noAutofit/>
          </a:bodyPr>
          <a:lstStyle/>
          <a:p>
            <a:pPr algn="ctr">
              <a:lnSpc>
                <a:spcPct val="107000"/>
              </a:lnSpc>
              <a:spcAft>
                <a:spcPts val="800"/>
              </a:spcAft>
            </a:pPr>
            <a:r>
              <a:rPr lang="ru-RU" sz="3200" b="1" u="sng" dirty="0">
                <a:latin typeface="Times New Roman" panose="02020603050405020304" pitchFamily="18" charset="0"/>
                <a:ea typeface="Calibri" panose="020F0502020204030204" pitchFamily="34" charset="0"/>
                <a:cs typeface="Times New Roman" panose="02020603050405020304" pitchFamily="18" charset="0"/>
              </a:rPr>
              <a:t>Игра на развитие </a:t>
            </a:r>
            <a:br>
              <a:rPr lang="ru-RU" sz="3200" b="1" u="sng" dirty="0">
                <a:latin typeface="Times New Roman" panose="02020603050405020304" pitchFamily="18" charset="0"/>
                <a:ea typeface="Calibri" panose="020F0502020204030204" pitchFamily="34" charset="0"/>
                <a:cs typeface="Times New Roman" panose="02020603050405020304" pitchFamily="18" charset="0"/>
              </a:rPr>
            </a:br>
            <a:r>
              <a:rPr lang="ru-RU" sz="3200" b="1" u="sng" dirty="0">
                <a:latin typeface="Times New Roman" panose="02020603050405020304" pitchFamily="18" charset="0"/>
                <a:ea typeface="Calibri" panose="020F0502020204030204" pitchFamily="34" charset="0"/>
                <a:cs typeface="Times New Roman" panose="02020603050405020304" pitchFamily="18" charset="0"/>
              </a:rPr>
              <a:t>представления о различном характере музыки:</a:t>
            </a:r>
            <a:endParaRPr lang="ru-RU" sz="3200" dirty="0"/>
          </a:p>
        </p:txBody>
      </p:sp>
      <p:sp>
        <p:nvSpPr>
          <p:cNvPr id="3" name="Прямоугольник 2"/>
          <p:cNvSpPr/>
          <p:nvPr/>
        </p:nvSpPr>
        <p:spPr>
          <a:xfrm>
            <a:off x="313899" y="1214651"/>
            <a:ext cx="11878101" cy="3416320"/>
          </a:xfrm>
          <a:prstGeom prst="rect">
            <a:avLst/>
          </a:prstGeom>
        </p:spPr>
        <p:txBody>
          <a:bodyPr wrap="square">
            <a:spAutoFit/>
          </a:bodyPr>
          <a:lstStyle/>
          <a:p>
            <a:pPr lvl="0" algn="ctr"/>
            <a:r>
              <a:rPr lang="ru-RU" u="sng" dirty="0">
                <a:effectLst/>
                <a:latin typeface="Times New Roman" panose="02020603050405020304" pitchFamily="18" charset="0"/>
                <a:cs typeface="Times New Roman" panose="02020603050405020304" pitchFamily="18" charset="0"/>
              </a:rPr>
              <a:t> </a:t>
            </a:r>
            <a:r>
              <a:rPr lang="ru-RU" sz="2400" b="1" u="sng" dirty="0">
                <a:effectLst/>
                <a:latin typeface="Times New Roman" panose="02020603050405020304" pitchFamily="18" charset="0"/>
                <a:cs typeface="Times New Roman" panose="02020603050405020304" pitchFamily="18" charset="0"/>
              </a:rPr>
              <a:t>«Музыкальные яблочки» </a:t>
            </a:r>
          </a:p>
          <a:p>
            <a:pPr lvl="0" algn="ctr"/>
            <a:r>
              <a:rPr lang="ru-RU" sz="2400" dirty="0">
                <a:effectLst/>
                <a:latin typeface="Times New Roman" panose="02020603050405020304" pitchFamily="18" charset="0"/>
                <a:cs typeface="Times New Roman" panose="02020603050405020304" pitchFamily="18" charset="0"/>
              </a:rPr>
              <a:t>Преподаватель показывает учащемуся карточку с изображением яблони без яблок и говорит, что эта яблоня - не простая, а сказочная, на ней растут не простые яблочки, а волшебные. Просто так их увидеть нельзя. Яблочки показываются только тогда, когда слышат музыку. Какая музыка - такие яблочки и показываются. После этого преподаватель исполняет музыкальные фрагменты разного характера. Ученик определяет характер музыки и выкладывает яблочки с соответствующим настроением. Затем меняемся ролями: учащийся исполняет знакомые пьесы, а педагог показывает яблоко, соответствующее исполнению. </a:t>
            </a:r>
            <a:endParaRPr lang="ru-RU" sz="2400" dirty="0">
              <a:effectLst/>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376" y="4503760"/>
            <a:ext cx="5199797" cy="2354239"/>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6650" y="4503760"/>
            <a:ext cx="6141493" cy="2354238"/>
          </a:xfrm>
          <a:prstGeom prst="rect">
            <a:avLst/>
          </a:prstGeom>
        </p:spPr>
      </p:pic>
    </p:spTree>
    <p:extLst>
      <p:ext uri="{BB962C8B-B14F-4D97-AF65-F5344CB8AC3E}">
        <p14:creationId xmlns:p14="http://schemas.microsoft.com/office/powerpoint/2010/main" val="3913033286"/>
      </p:ext>
    </p:extLst>
  </p:cSld>
  <p:clrMapOvr>
    <a:masterClrMapping/>
  </p:clrMapOvr>
  <mc:AlternateContent xmlns:mc="http://schemas.openxmlformats.org/markup-compatibility/2006" xmlns:p14="http://schemas.microsoft.com/office/powerpoint/2010/main">
    <mc:Choice Requires="p14">
      <p:transition spd="slow" p14:dur="3000" advClick="0" advTm="14000">
        <p14:glitter pattern="hexagon"/>
      </p:transition>
    </mc:Choice>
    <mc:Fallback xmlns="">
      <p:transition spd="slow" advClick="0" advTm="1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8550" y="232012"/>
            <a:ext cx="9976062" cy="750627"/>
          </a:xfrm>
        </p:spPr>
        <p:txBody>
          <a:bodyPr>
            <a:normAutofit fontScale="90000"/>
          </a:bodyPr>
          <a:lstStyle/>
          <a:p>
            <a:pPr algn="ctr">
              <a:lnSpc>
                <a:spcPts val="1275"/>
              </a:lnSpc>
              <a:spcBef>
                <a:spcPts val="600"/>
              </a:spcBef>
              <a:spcAft>
                <a:spcPts val="600"/>
              </a:spcAft>
            </a:pPr>
            <a:br>
              <a:rPr lang="ru-RU" b="1" dirty="0">
                <a:latin typeface="Times New Roman" panose="02020603050405020304" pitchFamily="18" charset="0"/>
                <a:ea typeface="Calibri" panose="020F0502020204030204" pitchFamily="34" charset="0"/>
                <a:cs typeface="Times New Roman" panose="02020603050405020304" pitchFamily="18" charset="0"/>
              </a:rPr>
            </a:br>
            <a:br>
              <a:rPr lang="ru-RU" b="1" dirty="0">
                <a:latin typeface="Times New Roman" panose="02020603050405020304" pitchFamily="18" charset="0"/>
                <a:ea typeface="Calibri" panose="020F0502020204030204" pitchFamily="34" charset="0"/>
                <a:cs typeface="Times New Roman" panose="02020603050405020304" pitchFamily="18" charset="0"/>
              </a:rPr>
            </a:br>
            <a:br>
              <a:rPr lang="ru-RU" b="1" dirty="0">
                <a:latin typeface="Times New Roman" panose="02020603050405020304" pitchFamily="18" charset="0"/>
                <a:ea typeface="Calibri" panose="020F0502020204030204" pitchFamily="34" charset="0"/>
                <a:cs typeface="Times New Roman" panose="02020603050405020304" pitchFamily="18" charset="0"/>
              </a:rPr>
            </a:br>
            <a:r>
              <a:rPr lang="ru-RU" b="1" dirty="0">
                <a:latin typeface="Times New Roman" panose="02020603050405020304" pitchFamily="18" charset="0"/>
                <a:ea typeface="Calibri" panose="020F0502020204030204" pitchFamily="34" charset="0"/>
                <a:cs typeface="Times New Roman" panose="02020603050405020304" pitchFamily="18" charset="0"/>
              </a:rPr>
              <a:t>Домашнее задание:</a:t>
            </a:r>
            <a:br>
              <a:rPr lang="ru-RU" b="1" dirty="0">
                <a:latin typeface="Times New Roman" panose="02020603050405020304" pitchFamily="18" charset="0"/>
                <a:ea typeface="Calibri" panose="020F0502020204030204" pitchFamily="34" charset="0"/>
                <a:cs typeface="Times New Roman" panose="02020603050405020304" pitchFamily="18" charset="0"/>
              </a:rPr>
            </a:br>
            <a:br>
              <a:rPr lang="ru-RU" sz="3200" dirty="0">
                <a:latin typeface="Calibri" panose="020F0502020204030204" pitchFamily="34" charset="0"/>
                <a:ea typeface="Calibri" panose="020F0502020204030204" pitchFamily="34" charset="0"/>
                <a:cs typeface="Times New Roman" panose="02020603050405020304" pitchFamily="18" charset="0"/>
              </a:rPr>
            </a:br>
            <a:endParaRPr lang="ru-RU" dirty="0"/>
          </a:p>
        </p:txBody>
      </p:sp>
      <p:sp>
        <p:nvSpPr>
          <p:cNvPr id="3" name="Текст 2"/>
          <p:cNvSpPr>
            <a:spLocks noGrp="1"/>
          </p:cNvSpPr>
          <p:nvPr>
            <p:ph type="body" idx="1"/>
          </p:nvPr>
        </p:nvSpPr>
        <p:spPr>
          <a:xfrm>
            <a:off x="1528549" y="982639"/>
            <a:ext cx="10099344" cy="4080679"/>
          </a:xfrm>
        </p:spPr>
        <p:txBody>
          <a:bodyPr>
            <a:normAutofit fontScale="32500" lnSpcReduction="20000"/>
          </a:bodyPr>
          <a:lstStyle/>
          <a:p>
            <a:pPr algn="ctr">
              <a:lnSpc>
                <a:spcPct val="115000"/>
              </a:lnSpc>
              <a:spcAft>
                <a:spcPts val="1000"/>
              </a:spcAft>
            </a:pPr>
            <a:r>
              <a:rPr lang="ru-RU" sz="74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Хорошо организованная домашняя работа учащегося, будет связующим звеном между уроками, подкрепит качество занятий, повысив при этом эффективность обучения. А потому, можно задать на дом, например, придумать </a:t>
            </a:r>
            <a:r>
              <a:rPr lang="ru-RU" sz="7400" dirty="0">
                <a:solidFill>
                  <a:srgbClr val="7030A0"/>
                </a:solidFill>
                <a:latin typeface="Times New Roman" panose="02020603050405020304" pitchFamily="18" charset="0"/>
                <a:ea typeface="Calibri" panose="020F0502020204030204" pitchFamily="34" charset="0"/>
              </a:rPr>
              <a:t>и записать «гудок» для парохода, проложить дорогу для Петушка, сочинить мелодию снежинок, придумать зарядку для пальчиков, исполнить знакомые произведения так, чтобы  «волшебной яблоньке понравилось» и т.п. </a:t>
            </a:r>
          </a:p>
          <a:p>
            <a:pPr algn="ctr">
              <a:lnSpc>
                <a:spcPct val="115000"/>
              </a:lnSpc>
              <a:spcAft>
                <a:spcPts val="1000"/>
              </a:spcAft>
            </a:pPr>
            <a:r>
              <a:rPr lang="ru-RU" sz="9800" b="1" dirty="0">
                <a:solidFill>
                  <a:srgbClr val="7030A0"/>
                </a:solidFill>
                <a:latin typeface="Times New Roman" panose="02020603050405020304" pitchFamily="18" charset="0"/>
                <a:ea typeface="Calibri" panose="020F0502020204030204" pitchFamily="34" charset="0"/>
              </a:rPr>
              <a:t>Главное, чтобы ребёнку было интересно заниматься!</a:t>
            </a:r>
          </a:p>
          <a:p>
            <a:pPr algn="ctr">
              <a:lnSpc>
                <a:spcPct val="115000"/>
              </a:lnSpc>
              <a:spcAft>
                <a:spcPts val="1000"/>
              </a:spcAft>
            </a:pPr>
            <a:endParaRPr lang="ru-RU" sz="73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35773" y="4421875"/>
            <a:ext cx="3480179" cy="2436126"/>
          </a:xfrm>
          <a:prstGeom prst="rect">
            <a:avLst/>
          </a:prstGeom>
        </p:spPr>
      </p:pic>
    </p:spTree>
    <p:extLst>
      <p:ext uri="{BB962C8B-B14F-4D97-AF65-F5344CB8AC3E}">
        <p14:creationId xmlns:p14="http://schemas.microsoft.com/office/powerpoint/2010/main" val="3600037016"/>
      </p:ext>
    </p:extLst>
  </p:cSld>
  <p:clrMapOvr>
    <a:masterClrMapping/>
  </p:clrMapOvr>
  <mc:AlternateContent xmlns:mc="http://schemas.openxmlformats.org/markup-compatibility/2006" xmlns:p14="http://schemas.microsoft.com/office/powerpoint/2010/main">
    <mc:Choice Requires="p14">
      <p:transition spd="slow" p14:dur="3000" advClick="0" advTm="12000">
        <p14:glitter pattern="hexagon"/>
      </p:transition>
    </mc:Choice>
    <mc:Fallback xmlns="">
      <p:transition spd="slow" advClick="0" advTm="12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p:cNvSpPr>
            <a:spLocks noGrp="1"/>
          </p:cNvSpPr>
          <p:nvPr>
            <p:ph type="title"/>
          </p:nvPr>
        </p:nvSpPr>
        <p:spPr>
          <a:xfrm>
            <a:off x="1187356" y="624110"/>
            <a:ext cx="10317256" cy="1280890"/>
          </a:xfrm>
        </p:spPr>
        <p:txBody>
          <a:bodyPr/>
          <a:lstStyle/>
          <a:p>
            <a:pPr algn="ctr"/>
            <a:r>
              <a:rPr lang="ru-RU" b="1" dirty="0">
                <a:latin typeface="Times New Roman" panose="02020603050405020304" pitchFamily="18" charset="0"/>
                <a:cs typeface="Times New Roman" panose="02020603050405020304" pitchFamily="18" charset="0"/>
              </a:rPr>
              <a:t>ИТОГ:</a:t>
            </a:r>
          </a:p>
        </p:txBody>
      </p:sp>
      <p:sp>
        <p:nvSpPr>
          <p:cNvPr id="11" name="Прямоугольник 10"/>
          <p:cNvSpPr/>
          <p:nvPr/>
        </p:nvSpPr>
        <p:spPr>
          <a:xfrm>
            <a:off x="914401" y="1264555"/>
            <a:ext cx="10849970" cy="4708981"/>
          </a:xfrm>
          <a:prstGeom prst="rect">
            <a:avLst/>
          </a:prstGeom>
        </p:spPr>
        <p:txBody>
          <a:bodyPr wrap="square">
            <a:spAutoFit/>
          </a:bodyPr>
          <a:lstStyle/>
          <a:p>
            <a:pPr algn="ctr">
              <a:spcBef>
                <a:spcPts val="600"/>
              </a:spcBef>
              <a:spcAft>
                <a:spcPts val="600"/>
              </a:spcAft>
            </a:pPr>
            <a:r>
              <a:rPr lang="ru-RU" sz="3200"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Благодаря применению музыкально-дидактических и просто игр у детей активнее развиваются музыкально-сенсорные способности, а также общие музыкальные способности.       У них возникает интерес к музыке. Музыкальные задания, выполняемые с помощью наглядных пособий, значительно активизируют умственную деятельность ребёнка, развивают его самостоятельную музыкальную деятельность, которая приобретает творческий характер.</a:t>
            </a:r>
          </a:p>
          <a:p>
            <a:pPr algn="ctr">
              <a:spcBef>
                <a:spcPts val="600"/>
              </a:spcBef>
              <a:spcAft>
                <a:spcPts val="600"/>
              </a:spcAft>
            </a:pP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Рисунок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2568" y="5172501"/>
            <a:ext cx="5049672" cy="1542198"/>
          </a:xfrm>
          <a:prstGeom prst="rect">
            <a:avLst/>
          </a:prstGeom>
        </p:spPr>
      </p:pic>
    </p:spTree>
    <p:extLst>
      <p:ext uri="{BB962C8B-B14F-4D97-AF65-F5344CB8AC3E}">
        <p14:creationId xmlns:p14="http://schemas.microsoft.com/office/powerpoint/2010/main" val="3971031101"/>
      </p:ext>
    </p:extLst>
  </p:cSld>
  <p:clrMapOvr>
    <a:masterClrMapping/>
  </p:clrMapOvr>
  <mc:AlternateContent xmlns:mc="http://schemas.openxmlformats.org/markup-compatibility/2006" xmlns:p14="http://schemas.microsoft.com/office/powerpoint/2010/main">
    <mc:Choice Requires="p14">
      <p:transition spd="slow" p14:dur="4000" advClick="0" advTm="15000">
        <p14:vortex dir="r"/>
      </p:transition>
    </mc:Choice>
    <mc:Fallback xmlns="">
      <p:transition spd="slow" advClick="0" advTm="15000">
        <p:fade/>
      </p:transition>
    </mc:Fallback>
  </mc:AlternateContent>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4783</TotalTime>
  <Words>559</Words>
  <Application>Microsoft Office PowerPoint</Application>
  <PresentationFormat>Широкоэкранный</PresentationFormat>
  <Paragraphs>55</Paragraphs>
  <Slides>20</Slides>
  <Notes>3</Notes>
  <HiddenSlides>0</HiddenSlides>
  <MMClips>1</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20</vt:i4>
      </vt:variant>
    </vt:vector>
  </HeadingPairs>
  <TitlesOfParts>
    <vt:vector size="26" baseType="lpstr">
      <vt:lpstr>Arial</vt:lpstr>
      <vt:lpstr>Calibri</vt:lpstr>
      <vt:lpstr>Century Gothic</vt:lpstr>
      <vt:lpstr>Times New Roman</vt:lpstr>
      <vt:lpstr>Wingdings 3</vt:lpstr>
      <vt:lpstr>Легкий дым</vt:lpstr>
      <vt:lpstr> Современное занятие в системе дополнительного образования детей</vt:lpstr>
      <vt:lpstr>Вид урока: демонстрационный.   Цель урока: Активизация музыкальных способностей учащегося посредством игровой деятельности. </vt:lpstr>
      <vt:lpstr>Презентация PowerPoint</vt:lpstr>
      <vt:lpstr>Игры на развитие чувства ритма, ритмического слуха: </vt:lpstr>
      <vt:lpstr>«Музыкальные фрукты».  Прохлопывание (впоследствии можно проиграть) названий фруктов и последующая запись ритма. Сначала просто белыми и чёрными кружками, затем, после изучения темы «Длительности нот», запись ритма длительностями (четвертями и восьмыми).   </vt:lpstr>
      <vt:lpstr> «Что прогудел пароход»   На первоначальном уровне можно объяснить простое обозначение ритма – беленький кружок – длинный гудок, чёрный кружок – короткий гудок, затем, когда пройдена тема «Длительности нот», можно усложнять ритмическую запись. </vt:lpstr>
      <vt:lpstr>«Бродилка»  Эта игра соединяет в себе ритмическую схему мелодии с идеей игр-ходилок для детей. Ритмический рисунок располагается на листе картона. Ребенок должен «провести» маленькую игрушку (петушка, курочку, матрешку) или просто фишку от одного домика до другого (сходить в гости). Задание: «помоги Петушку дойти до домика Котёнка».</vt:lpstr>
      <vt:lpstr>«Гусеница».   Вместе с учащимся проговорить, прохлопать, протопать, проиграть на инструменте  ритмический рисунок. Эта же игра подводит к понятию такта в музыке. </vt:lpstr>
      <vt:lpstr>Длительности нот.  Изображения зверей (Медведь, волк, заяц, ёжик),  рядом с изображением -  изображения длительностей. Пока медведь сделает один шаг, волк - 2, заяц – 4, ёжик – 8. Потом можно проиграть на фортепино все эти шаги. </vt:lpstr>
      <vt:lpstr>Игры на развитие звуковысотного слуха: </vt:lpstr>
      <vt:lpstr>«Дует ветер».  Учащийся сопровождает пение показом рукой высоты звука и направления мелодии. Направление мелодии определено стрелками: мелодия на одном звуке внизу (звук предлагается педагогом), мелодия на одном звуке вверху (звук предлагается педагогом), поступенное движение мелодии вверх-вниз (начальный звук предлагается педагогом) и т. д. </vt:lpstr>
      <vt:lpstr>"Зевака".  Преподаватель (а дома – родители) играет ноту "до" под каждый шаг ребёнка, когда начинает играть на другой ноте, ребёнок прыгает. Меняться ролями.  "Хлопушки".  Преподаватель играет ноты первой октавы в произвольном порядке. На определённую ноту (например «фа") ребёнок должен хлопнуть в ладоши.  "Гости".  Вырезать из картона фигурки или подобрать игрушки для некоторых нот. "До" - доктор, "ми"- мишка, "ля"- лягушка и.т.п. Одна из игрушек нажимает свою клавишу - ребёнок угадывает: чей голосок, кто пришёл.   "Кто быстрей".  Записать на диктофон угадывание нот: звук - пауза 5 секунд - ответ. Ребёнок должен угадывать "наперегонки" с  записью диктофона. </vt:lpstr>
      <vt:lpstr>Игры-помощники в изучении нотной грамоты: </vt:lpstr>
      <vt:lpstr>Музыкальные ребусы. </vt:lpstr>
      <vt:lpstr>Игры, подготавливающие игровой аппарат, пальчиковые игры:</vt:lpstr>
      <vt:lpstr>   «Дождик» Капал дождик тихо, тихо (Встряхиваем кистями рук вправо –влево, по 2 раза в одну и другую стороны.)                              По ладошкам, по плечам. (Стучим подушечками пальцев по правой ладошке, затем – по левой и по плечам.) Капал, стукал, капал, стукал, (Встряхиваем кистями рук вправо –влево, по 2 раза в одну и другую стороны.)        Тут и там, тут и там. (Стучим подушечками пальцев по правой ладошке, затем – по левой и по плечам.  А потом закапал сильно, (Встряхивание кистями над головой вправо – влево, 2 раза в одну и другую сторону.)                                 Сильно, сильно стал стучать (Встряхивание кистей сверху – вниз.)                                     И по ручкам, и по ручкам, (Стучим подушечками пальцев по всей правой руке, затем по левой руке.)    По коленям ударять. (Стучат по коленям.)  </vt:lpstr>
      <vt:lpstr>«Паучок» Одна из рук - веточка. Её вытягиваем вперёд, пальцы растопырены. Вторая ручка - паучок, который гуляет «по ветке».    Паучок ходил по ветке, («Паучок» бегает по предплечью, а затем по плечу.) А за ним ходили детки. Дождик с неба вдруг полил,(Кисти свободно опущены, выполняем стряхивающее движение (дождик).) Паучков на землю смыл. (Хлопаем ладонями по коленям.) Солнце стало пригревать,(Ладони боковыми сторонами прижаты друг к другу, пальцы растопырены, качаем руками (солнышко светит)) Паучок ползёт опять,     («Паучок» бегает по предплечью, а затем по плечу.) А за ним ползут все детки, чтобы погулять на ветке. </vt:lpstr>
      <vt:lpstr>Игра на развитие  представления о различном характере музыки:</vt:lpstr>
      <vt:lpstr>   Домашнее задание:  </vt:lpstr>
      <vt:lpstr>ИТОГ: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Современное занятие в системе дополнительного образования детей</dc:title>
  <dc:creator>Лобода Неонила</dc:creator>
  <cp:lastModifiedBy>Неонила</cp:lastModifiedBy>
  <cp:revision>73</cp:revision>
  <dcterms:created xsi:type="dcterms:W3CDTF">2015-01-03T18:24:11Z</dcterms:created>
  <dcterms:modified xsi:type="dcterms:W3CDTF">2019-08-25T19:51:39Z</dcterms:modified>
</cp:coreProperties>
</file>