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7" r:id="rId1"/>
  </p:sldMasterIdLst>
  <p:notesMasterIdLst>
    <p:notesMasterId r:id="rId17"/>
  </p:notesMasterIdLst>
  <p:sldIdLst>
    <p:sldId id="265" r:id="rId2"/>
    <p:sldId id="266" r:id="rId3"/>
    <p:sldId id="258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 autoAdjust="0"/>
  </p:normalViewPr>
  <p:slideViewPr>
    <p:cSldViewPr snapToGrid="0">
      <p:cViewPr varScale="1">
        <p:scale>
          <a:sx n="69" d="100"/>
          <a:sy n="69" d="100"/>
        </p:scale>
        <p:origin x="-696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1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-289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3A0442-72DC-4985-BDB9-2E493084C7BA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2C3FF-F326-4327-B193-213ADE515C32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4181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36394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9889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0935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89134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0819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16001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8003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953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1593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8164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36725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4154641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98870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64662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16219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FCA7-A2A1-48E1-9B02-1B68D2FE3FCB}" type="datetimeFigureOut">
              <a:rPr lang="ru-RU" smtClean="0"/>
              <a:pPr/>
              <a:t>01.01.2009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887DF7-23A5-478C-9532-7177C020E4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86750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file:///D:\&#1089;&#1072;&#1076;&#1080;&#1082;%20&#1054;&#1083;&#1080;&#1084;&#1087;&#1080;&#1081;&#1089;&#1082;&#1072;&#1103;%20&#1089;&#1082;&#1072;&#1079;&#1082;&#1072;\&#1086;&#1090;&#1082;&#1088;&#1099;&#1090;%20&#1053;&#1054;&#1044;%20&#1087;&#1086;%20&#1058;&#1056;&#1048;&#1047;%20&#1090;&#1077;&#1093;&#1085;%2013%20&#1084;&#1072;&#1088;&#1090;&#1072;%202018&#1075;\&#1084;&#1086;&#1081;%20&#1082;&#1086;&#1085;&#1089;&#1087;&#1077;&#1082;&#1090;.doc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9249" y="949807"/>
            <a:ext cx="7766936" cy="1646302"/>
          </a:xfrm>
        </p:spPr>
        <p:txBody>
          <a:bodyPr/>
          <a:lstStyle/>
          <a:p>
            <a:r>
              <a:rPr lang="ru-RU" dirty="0" smtClean="0">
                <a:solidFill>
                  <a:prstClr val="black"/>
                </a:solidFill>
                <a:latin typeface="Book Antiqua" panose="02040602050305030304" pitchFamily="18" charset="0"/>
              </a:rPr>
              <a:t/>
            </a:r>
            <a:br>
              <a:rPr lang="ru-RU" dirty="0" smtClean="0">
                <a:solidFill>
                  <a:prstClr val="black"/>
                </a:solidFill>
                <a:latin typeface="Book Antiqua" panose="0204060205030503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878912"/>
          </a:xfrm>
        </p:spPr>
        <p:txBody>
          <a:bodyPr>
            <a:normAutofit/>
          </a:bodyPr>
          <a:lstStyle/>
          <a:p>
            <a:pPr lvl="0">
              <a:lnSpc>
                <a:spcPct val="90000"/>
              </a:lnSpc>
            </a:pPr>
            <a:r>
              <a:rPr lang="ru-RU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Ашурова</a:t>
            </a: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Нигора</a:t>
            </a: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Комиловна</a:t>
            </a:r>
            <a:endParaRPr lang="ru-RU" sz="2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воспитатель МАДОУ детский сад №20</a:t>
            </a:r>
          </a:p>
          <a:p>
            <a:pPr lvl="0">
              <a:lnSpc>
                <a:spcPct val="90000"/>
              </a:lnSpc>
            </a:pPr>
            <a:r>
              <a:rPr lang="ru-RU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г.Балаково, Саратовской области</a:t>
            </a:r>
          </a:p>
          <a:p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10145" y="1429480"/>
            <a:ext cx="78001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НОД в старшей группе  на тему:</a:t>
            </a:r>
          </a:p>
          <a:p>
            <a:r>
              <a:rPr lang="ru-RU" sz="24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«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Составление творческих рассказов по сюжетной  картине с использованием ТРИЗ технологии»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8981" y="653580"/>
            <a:ext cx="87560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Формирование умения у детей старшего дошкольного возраста составлять творческие рассказы по сюжетной  картине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14399" y="1610096"/>
            <a:ext cx="876992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закрепить знания, полученные в ходе этапов составления рассказа по картине;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-мотивировать детей на составление собственного творческого рассказа по картине;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-продолжать упражнять в согласовании слов в предложении;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-закреплять умение употреблять сложносочиненные и сложноподчиненные предложения;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-упражнять в подборе прилагательных, согласовывать их с именами существительными;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-развивать творческое воображение детей;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-воспитывать у детей выдержку, терпение, умение выслушивать рассказы товарищей до конца.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3287" y="381882"/>
            <a:ext cx="105440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мольберт, сюжетная картина «Спасаем мяч»; эмблемы (схемы) этапов, красный и черный фломастеры; «Ромашка мудрости» из бумаги,            « волшебная палочка», мяч.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3287" y="1944446"/>
            <a:ext cx="109159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работа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заучивание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изучение этапов составления рассказов по картине, составление загадок, рифм, рифмованных текстов.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288" y="2775443"/>
            <a:ext cx="1091597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приёмы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мотивация «Подарок для картины»;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«Бинокли»;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«Сыщики»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«Вхождение в картину»;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ФИЗМИНУТКА;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«Вхождение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картину»;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«Да –нет»;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«Объясни, почему так названа картина?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9116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255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7939" y="480976"/>
            <a:ext cx="858606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Ход НОД</a:t>
            </a:r>
          </a:p>
          <a:p>
            <a:r>
              <a:rPr lang="ru-RU" sz="2400" dirty="0" smtClean="0"/>
              <a:t>Организационный момент</a:t>
            </a:r>
            <a:r>
              <a:rPr lang="ru-RU" dirty="0" smtClean="0"/>
              <a:t>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Развитие эмоций, слухового восприятия, мышления, и зрительного восприятия.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В круг скорее соберемся,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А потом все разойдемся,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Снова быстро соберемся –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Крепко за руки возьмемся,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Вместе мы и ты, и я,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Распрекрасные друзья!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Улыбнусь тебе в ответ,</a:t>
            </a:r>
          </a:p>
          <a:p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Шлю горячий свой приве</a:t>
            </a:r>
            <a:r>
              <a:rPr lang="ru-RU" i="1" dirty="0" smtClean="0">
                <a:latin typeface="Calibri" pitchFamily="34" charset="0"/>
                <a:cs typeface="Calibri" pitchFamily="34" charset="0"/>
              </a:rPr>
              <a:t>т</a:t>
            </a:r>
            <a:endParaRPr lang="ru-RU" i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6103" y="1781400"/>
            <a:ext cx="48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270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27" b="3482"/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00113" y="-14288"/>
            <a:ext cx="107727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Игра с мячом «Подбери признак, назови действие»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542" y="917310"/>
            <a:ext cx="115086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закреплять умение детей подбирать имена прилагательные к именам существительным, согласовывая в роде, числе; подбирать слова, обозначающие действие предмета, т.е. глаголы.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533"/>
          <a:stretch/>
        </p:blipFill>
        <p:spPr>
          <a:xfrm>
            <a:off x="4949774" y="1871661"/>
            <a:ext cx="6297368" cy="43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2563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16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62987" y="315396"/>
            <a:ext cx="11059181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Игра «Кто больше назовет предметов» с «биноклями»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формирование умения определять объекты, изображенные на картине и схематизировать их.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8947" y="4974150"/>
            <a:ext cx="106147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Ребенок рисует эмблему и называет правило: «Смотрю на картину и называю объекты»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814" y="1206552"/>
            <a:ext cx="4800000" cy="360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6629" y="1206552"/>
            <a:ext cx="4800000" cy="3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381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636" b="3868"/>
          <a:stretch>
            <a:fillRect/>
          </a:stretch>
        </p:blipFill>
        <p:spPr bwMode="auto">
          <a:xfrm>
            <a:off x="0" y="0"/>
            <a:ext cx="12192000" cy="688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2509" y="166255"/>
            <a:ext cx="11011766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Игра «Сыщики»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формирование умения находить взаимосвязи объектов, изображенных на картине, а также объяснять связи между объектами и обозначать их стрелками.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Правило игры: «Все связано между собой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285750" indent="-285750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7537" y="1933799"/>
            <a:ext cx="5760000" cy="43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33958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207818"/>
            <a:ext cx="12192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231F2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6388" y="332510"/>
            <a:ext cx="11514667" cy="66501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Загадки, составленные детьми.      Рифмованные тексты.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97224" y="1204625"/>
            <a:ext cx="5238557" cy="4406466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Зеленая, но не лягушка,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Треугольная, но не пирамида,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Колется, но не ежик.         (Елка)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Рыжая, но  не лиса,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Усатая, но не кошка,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Прыгает по веткам, но не птица .  (Белка)</a:t>
            </a:r>
          </a:p>
          <a:p>
            <a:pPr algn="ctr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Круглый, но не блинчик,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Прыгает, но не зайчик,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Катится, но не колобок                      (Мяч)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5865825" y="1163062"/>
            <a:ext cx="5688866" cy="4420320"/>
          </a:xfrm>
        </p:spPr>
        <p:txBody>
          <a:bodyPr/>
          <a:lstStyle/>
          <a:p>
            <a:pPr algn="ctr">
              <a:buNone/>
            </a:pP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Мальчик-спальчик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Держит мячик.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Палочка – выручалочка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Стучит по нему.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Мячик-зайчик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Прыгал на лужайке.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Девочка-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припевочка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Играла на поляне.</a:t>
            </a:r>
          </a:p>
          <a:p>
            <a:pPr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 было весело друг с другом.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814944" y="5209309"/>
            <a:ext cx="99198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этапа: 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смотрю на предмет и могу сравнить его признаки с признаками других предметов»,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смотрю на объект и могу составить загадку»</a:t>
            </a:r>
          </a:p>
        </p:txBody>
      </p:sp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96291" y="360217"/>
            <a:ext cx="83958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25236" y="22409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ФИЗМИНУТКА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73382" y="22721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5521063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000" b="0" i="1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олнечный мой лучик     руки вверх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Прыгни на ладошку        ладони вверх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Солнечный мой лучик     кружатся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Маленький, как крошка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Прыг на носик, на плечо   Руки на нос, на плечи,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Ой, как стало горячо!        Прыжки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Прыг на лобик и опять      Руки на лоб, на плечи,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плече давай скакать      прыжки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Вот закрыли мы глаза,       закрыли глаза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солнышко играет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Щечки теплым лучиком      гладят щечки</a:t>
            </a:r>
            <a:endParaRPr kumimoji="0" lang="ru-RU" sz="2000" b="0" i="1" u="none" strike="noStrike" cap="none" normalizeH="0" baseline="0" dirty="0" smtClean="0" bmk="_Hlk218642762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 bmk="_Hlk218642762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Нежно согревает.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IMG_04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97237" y="900545"/>
            <a:ext cx="5760000" cy="43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0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23455" y="487279"/>
            <a:ext cx="1098665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Игра «Вхождение в картину</a:t>
            </a:r>
            <a:r>
              <a:rPr lang="ru-RU" b="1" dirty="0" smtClean="0"/>
              <a:t>»</a:t>
            </a:r>
          </a:p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 формирование умения на основе восприятия объекта представлять возможные ощущения через разные органы чувств (слух, обоняние, осязание).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35528" y="2258290"/>
            <a:ext cx="54864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равило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«Я смотрю на объект и представляю, чем, он может пахнуть, какие издает звуки и какой он на  ощупь» (показ эмблемы.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G:\DCIM\121___04\IMG_2116.JPG"/>
          <p:cNvPicPr/>
          <p:nvPr/>
        </p:nvPicPr>
        <p:blipFill>
          <a:blip r:embed="rId3" cstate="print"/>
          <a:srcRect t="7673" r="1894" b="11629"/>
          <a:stretch>
            <a:fillRect/>
          </a:stretch>
        </p:blipFill>
        <p:spPr bwMode="auto">
          <a:xfrm>
            <a:off x="5876632" y="2059563"/>
            <a:ext cx="5276277" cy="43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85454" y="415636"/>
            <a:ext cx="85759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Да-нет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(определение местонахождения объектов)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87927" y="1052945"/>
            <a:ext cx="827116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«У каждого объекта есть свое место на картине»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Воспитатель загадывает объект, а дети, задавая вопросы, находят загаданный объект.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Admin\Desktop\IMG_2114.JPG"/>
          <p:cNvPicPr/>
          <p:nvPr/>
        </p:nvPicPr>
        <p:blipFill>
          <a:blip r:embed="rId3" cstate="print"/>
          <a:srcRect l="1496" t="5587" r="3228"/>
          <a:stretch>
            <a:fillRect/>
          </a:stretch>
        </p:blipFill>
        <p:spPr bwMode="auto">
          <a:xfrm>
            <a:off x="3740727" y="2064326"/>
            <a:ext cx="7633855" cy="43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04800" y="484909"/>
            <a:ext cx="115824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«Объясни, почему так названа картина?» прием «Ромашка мудрости»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формирование умения находить и объяснять смысловое содержание картины и составлять речевые зарисовки по типу рассуждений.</a:t>
            </a:r>
            <a:endParaRPr kumimoji="0" lang="ru-RU" sz="2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60218" y="1898073"/>
            <a:ext cx="6968837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Правило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«У каждой картины есть мудрость, правило жизни или главный смысл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290947" y="2937164"/>
            <a:ext cx="67194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«Найди самое удачное название картины»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57200" y="3699163"/>
            <a:ext cx="647007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Одному из детей предлагается выбрать одну или две самых подходящих пословиц к данной картине и объяснить, почему так можно назвать картину.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Admin\Desktop\IMG_21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8254" y="1531800"/>
            <a:ext cx="3838984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748146" y="193965"/>
            <a:ext cx="1064029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Составление творческого рассказа детьми (3-4 ребенка)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4908" y="768581"/>
            <a:ext cx="1140229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Как – то утром девочка Юля  проснулась и ей захотелось пойти поиграть с  новым мячом. Мяч был резиновый , гладкий,  синий с белой полоской. Она позвала Наташу и они вместе пошли на прогулку. Они выбрали место на полянке. Было так жарко и остались лужи после дождя. Вдруг мяч  нечаянно закатился в лужу. Юля встала возле лужи и заплакала. Мимо проходил мальчик, который услышал, как девочка плачет. Он решил им помочь. Он отломил веточку. Она была гладкой  и гибкой. Он стал доставать  мяч, а Наташа села около лужи и смотрела как мальчик достает мяч. Она держит в руках куклу. Когда мальчик достал мяч и взял в руки, он был мокрый, но теплый, потому что  было лето. Юля успокоилась и они вместе играли с мячом. (Катя О.)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Одним прекрасным днем Юля и Наташа взяли с собой мяч. Они позвали мальчика Сашу и пошли играть на полянку.  У Юли красивое синее платье и синий бантик, похожий на бабочку. А у Наташи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розовый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бантик. У нее юбка и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голубая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кофточка .  А  у мальчика   красная футболка в  полоску и темные шорты. Когда они пришли после дождя были лужи. Было свежо после дождя, пахло травой и цветами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Они играли </a:t>
            </a:r>
            <a:r>
              <a:rPr lang="ru-RU" sz="2100" smtClean="0">
                <a:latin typeface="Times New Roman" pitchFamily="18" charset="0"/>
                <a:cs typeface="Times New Roman" pitchFamily="18" charset="0"/>
              </a:rPr>
              <a:t>в вышибалы.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Девочка Юля уронила свой мяч в большую лужу, которая была похожа на кляксу. Лужа, кстати, как зеркало. В ней можно увидеть свое отражение.  Она так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растроилась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что заплакала. Мальчик пытался достать мяч прутиком. Девочка Наташа присела и смотрела, как Саша достает мяч. Она держала куклу.  Саша достал мяч и успокоил Юлю. Они вместе еще поиграли немного, а потом вернулись домой. (Арина В.)</a:t>
            </a:r>
          </a:p>
          <a:p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1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28663" y="831273"/>
            <a:ext cx="10158412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Рефлексия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Воспитатель: Я начну предложение, а вы закончите.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-Сегодня мне понравилось….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-Мне было интересно…….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-У меня получилось……….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-Мне было трудно……….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-У меня не получилось….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pbap.ru/wp-content/uploads/2017/09/fon-dlya-prezentacii-vesna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8" b="3482"/>
          <a:stretch>
            <a:fillRect/>
          </a:stretch>
        </p:blipFill>
        <p:spPr bwMode="auto">
          <a:xfrm>
            <a:off x="0" y="0"/>
            <a:ext cx="12192000" cy="691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728663" y="831273"/>
            <a:ext cx="101584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75706" y="2219097"/>
            <a:ext cx="6337441" cy="83099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r>
              <a:rPr lang="ru-RU" sz="4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>
              <a:ln>
                <a:solidFill>
                  <a:schemeClr val="accent2">
                    <a:lumMod val="50000"/>
                  </a:schemeClr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631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</TotalTime>
  <Words>1048</Words>
  <Application>Microsoft Office PowerPoint</Application>
  <PresentationFormat>Произвольный</PresentationFormat>
  <Paragraphs>122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Грань</vt:lpstr>
      <vt:lpstr>  </vt:lpstr>
      <vt:lpstr>Слайд 2</vt:lpstr>
      <vt:lpstr>Слайд 3</vt:lpstr>
      <vt:lpstr>Слайд 4</vt:lpstr>
      <vt:lpstr>Слайд 5</vt:lpstr>
      <vt:lpstr>Слайд 6</vt:lpstr>
      <vt:lpstr>Слайд 7</vt:lpstr>
      <vt:lpstr>Загадки, составленные детьми.      Рифмованные тексты.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Конспект НОД в старшей группе №1  на тему: «Составление творческих рассказов по сюжетной  картине с использованием ТРИЗ технологии»</dc:title>
  <dc:creator>Admin</dc:creator>
  <cp:lastModifiedBy>Admin</cp:lastModifiedBy>
  <cp:revision>58</cp:revision>
  <dcterms:created xsi:type="dcterms:W3CDTF">2018-04-08T10:11:38Z</dcterms:created>
  <dcterms:modified xsi:type="dcterms:W3CDTF">2009-01-01T09:01:00Z</dcterms:modified>
</cp:coreProperties>
</file>