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9" r:id="rId3"/>
    <p:sldId id="260" r:id="rId4"/>
    <p:sldId id="257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58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663300"/>
    <a:srgbClr val="E67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4660"/>
  </p:normalViewPr>
  <p:slideViewPr>
    <p:cSldViewPr>
      <p:cViewPr varScale="1">
        <p:scale>
          <a:sx n="78" d="100"/>
          <a:sy n="78" d="100"/>
        </p:scale>
        <p:origin x="-27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62EFE6-CECC-4DF6-B5DD-071E107861E6}" type="datetimeFigureOut">
              <a:rPr lang="ru-RU" smtClean="0"/>
              <a:t>17.10.2021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EB8AB4-8DE5-42D8-9126-3F8BD9E860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43078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EB8AB4-8DE5-42D8-9126-3F8BD9E860AA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25958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kolorowanka-nuty_844.jpg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E673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1428728" y="97770"/>
            <a:ext cx="6286544" cy="183103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316165"/>
            <a:ext cx="7772400" cy="1470025"/>
          </a:xfr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71604" y="4071942"/>
            <a:ext cx="5915044" cy="1285884"/>
          </a:xfr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F419-9A77-4768-9EB0-ACE867CF2B0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A4599-5A4F-441F-B80C-8EE1546039A4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Рисунок 7" descr="0i4l2h0mas.jpg"/>
          <p:cNvPicPr>
            <a:picLocks noChangeAspect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28596" y="2428868"/>
            <a:ext cx="1285884" cy="128588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F419-9A77-4768-9EB0-ACE867CF2B0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A4599-5A4F-441F-B80C-8EE1546039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F419-9A77-4768-9EB0-ACE867CF2B0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A4599-5A4F-441F-B80C-8EE1546039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F419-9A77-4768-9EB0-ACE867CF2B0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A4599-5A4F-441F-B80C-8EE1546039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F419-9A77-4768-9EB0-ACE867CF2B0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A4599-5A4F-441F-B80C-8EE1546039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F419-9A77-4768-9EB0-ACE867CF2B0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A4599-5A4F-441F-B80C-8EE1546039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F419-9A77-4768-9EB0-ACE867CF2B0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A4599-5A4F-441F-B80C-8EE1546039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F419-9A77-4768-9EB0-ACE867CF2B0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A4599-5A4F-441F-B80C-8EE1546039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F419-9A77-4768-9EB0-ACE867CF2B0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A4599-5A4F-441F-B80C-8EE1546039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F419-9A77-4768-9EB0-ACE867CF2B0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A4599-5A4F-441F-B80C-8EE1546039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F419-9A77-4768-9EB0-ACE867CF2B0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A4599-5A4F-441F-B80C-8EE1546039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7CF419-9A77-4768-9EB0-ACE867CF2B0C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A4599-5A4F-441F-B80C-8EE1546039A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e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899592" y="2316165"/>
            <a:ext cx="7200800" cy="1470025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 smtClean="0">
                <a:latin typeface="Georgia" panose="02040502050405020303" pitchFamily="18" charset="0"/>
                <a:ea typeface="Calibri"/>
                <a:cs typeface="Times New Roman"/>
              </a:rPr>
              <a:t>«Формы </a:t>
            </a:r>
            <a:r>
              <a:rPr lang="ru-RU" sz="2400" b="1" dirty="0">
                <a:latin typeface="Georgia" panose="02040502050405020303" pitchFamily="18" charset="0"/>
                <a:ea typeface="Calibri"/>
                <a:cs typeface="Times New Roman"/>
              </a:rPr>
              <a:t>и методы работы над </a:t>
            </a:r>
            <a:r>
              <a:rPr lang="ru-RU" sz="2400" dirty="0">
                <a:latin typeface="Georgia" panose="02040502050405020303" pitchFamily="18" charset="0"/>
                <a:ea typeface="Calibri"/>
                <a:cs typeface="Times New Roman"/>
              </a:rPr>
              <a:t/>
            </a:r>
            <a:br>
              <a:rPr lang="ru-RU" sz="2400" dirty="0">
                <a:latin typeface="Georgia" panose="02040502050405020303" pitchFamily="18" charset="0"/>
                <a:ea typeface="Calibri"/>
                <a:cs typeface="Times New Roman"/>
              </a:rPr>
            </a:br>
            <a:r>
              <a:rPr lang="ru-RU" sz="2400" b="1" dirty="0">
                <a:latin typeface="Georgia" panose="02040502050405020303" pitchFamily="18" charset="0"/>
                <a:ea typeface="Calibri"/>
                <a:cs typeface="Times New Roman"/>
              </a:rPr>
              <a:t>развитием личности </a:t>
            </a:r>
            <a:r>
              <a:rPr lang="ru-RU" sz="2400" b="1" dirty="0" smtClean="0">
                <a:latin typeface="Georgia" panose="02040502050405020303" pitchFamily="18" charset="0"/>
                <a:ea typeface="Calibri"/>
                <a:cs typeface="Times New Roman"/>
              </a:rPr>
              <a:t>в </a:t>
            </a:r>
            <a:br>
              <a:rPr lang="ru-RU" sz="2400" b="1" dirty="0" smtClean="0">
                <a:latin typeface="Georgia" panose="02040502050405020303" pitchFamily="18" charset="0"/>
                <a:ea typeface="Calibri"/>
                <a:cs typeface="Times New Roman"/>
              </a:rPr>
            </a:br>
            <a:r>
              <a:rPr lang="ru-RU" sz="2400" b="1" dirty="0" smtClean="0">
                <a:latin typeface="Georgia" panose="02040502050405020303" pitchFamily="18" charset="0"/>
                <a:ea typeface="Calibri"/>
                <a:cs typeface="Times New Roman"/>
              </a:rPr>
              <a:t>классе фортепиано</a:t>
            </a:r>
            <a:r>
              <a:rPr lang="ru-RU" sz="2400" dirty="0" smtClean="0">
                <a:latin typeface="Georgia" panose="02040502050405020303" pitchFamily="18" charset="0"/>
                <a:ea typeface="Calibri"/>
                <a:cs typeface="Times New Roman"/>
              </a:rPr>
              <a:t>»</a:t>
            </a:r>
            <a:endParaRPr lang="ru-RU" sz="2400" dirty="0">
              <a:latin typeface="Georgia" panose="02040502050405020303" pitchFamily="18" charset="0"/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1738282" y="4071942"/>
            <a:ext cx="5426006" cy="1157258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Выполнила</a:t>
            </a:r>
            <a:endParaRPr lang="ru-RU" sz="1600" b="1" dirty="0" smtClean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  <a:p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преподаватель  </a:t>
            </a:r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Фортепианного отдела</a:t>
            </a:r>
          </a:p>
          <a:p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МБУ ДО «ДШИ им. </a:t>
            </a:r>
            <a:r>
              <a:rPr lang="ru-RU" sz="1600" b="1" dirty="0" err="1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А.М.Кузьмина</a:t>
            </a:r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» г. </a:t>
            </a:r>
            <a:r>
              <a:rPr lang="ru-RU" sz="1600" b="1" dirty="0" err="1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Мегион</a:t>
            </a:r>
            <a:endParaRPr lang="ru-RU" sz="1600" b="1" dirty="0" smtClean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  <a:p>
            <a:r>
              <a:rPr lang="ru-RU" sz="1600" b="1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Коломиец </a:t>
            </a:r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И.В.</a:t>
            </a:r>
            <a:endParaRPr lang="ru-RU" sz="1600" b="1" dirty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8" name="Рисунок 7" descr="0i4l2h0mas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28596" y="2405066"/>
            <a:ext cx="1309686" cy="1309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 smtClean="0">
                <a:latin typeface="Georgia" panose="02040502050405020303" pitchFamily="18" charset="0"/>
              </a:rPr>
              <a:t>Музыкальное обучение</a:t>
            </a:r>
            <a:endParaRPr lang="ru-RU" b="1" dirty="0"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1124744"/>
            <a:ext cx="4316288" cy="5001419"/>
          </a:xfrm>
        </p:spPr>
        <p:txBody>
          <a:bodyPr>
            <a:normAutofit fontScale="62500" lnSpcReduction="20000"/>
          </a:bodyPr>
          <a:lstStyle/>
          <a:p>
            <a:pPr algn="just">
              <a:spcAft>
                <a:spcPts val="0"/>
              </a:spcAft>
            </a:pPr>
            <a:r>
              <a:rPr lang="ru-RU" b="1" dirty="0">
                <a:latin typeface="Times New Roman"/>
              </a:rPr>
              <a:t>Музыкальное обучение обусловлено потребностями общества во всесторонне и гармонически развитой личности. Поэтому в последние годы особое внимание уделяется усилению не только воспитывающего, но и развивающего влияния обучения различным видам искусства, наряду с формированием у учеников профессиональных знаний, умений и навыков.</a:t>
            </a:r>
            <a:endParaRPr lang="ru-RU" b="1" dirty="0"/>
          </a:p>
          <a:p>
            <a:pPr algn="just">
              <a:spcAft>
                <a:spcPts val="0"/>
              </a:spcAft>
            </a:pPr>
            <a:r>
              <a:rPr lang="ru-RU" b="1" dirty="0">
                <a:latin typeface="Times New Roman"/>
              </a:rPr>
              <a:t>В работе педагога-музыканта воспитание и развитие учащихся тесно связано с профессиональной стороной знаний. Вне зависимости от уровня развития способностей ученика педагог учит игре на инструменте.</a:t>
            </a:r>
            <a:endParaRPr lang="ru-RU" b="1" dirty="0"/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340768"/>
            <a:ext cx="4254624" cy="28364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16965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63408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 smtClean="0">
                <a:latin typeface="Georgia" panose="02040502050405020303" pitchFamily="18" charset="0"/>
              </a:rPr>
              <a:t>Знания о музыке</a:t>
            </a:r>
            <a:endParaRPr lang="ru-RU" b="1" dirty="0"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836712"/>
            <a:ext cx="5112568" cy="5217443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500" b="1" dirty="0" smtClean="0">
                <a:latin typeface="Times New Roman"/>
              </a:rPr>
              <a:t>    Ключевые </a:t>
            </a:r>
            <a:r>
              <a:rPr lang="ru-RU" sz="1500" b="1" dirty="0">
                <a:latin typeface="Times New Roman"/>
              </a:rPr>
              <a:t>знания о музыке, составляющие основы музыкального образования, являются основой развития мышления учеников. Особенность этих знаний состоит в том, что они непосредственно связаны с жизнью, раскрывают социальное назначение музыки, ее способность отражать жизнь и воздействовать на нее. Следовательно, усвоение этих знаний есть процесс воспитательный. </a:t>
            </a:r>
            <a:r>
              <a:rPr lang="ru-RU" sz="1500" b="1" dirty="0" smtClean="0">
                <a:latin typeface="Times New Roman"/>
              </a:rPr>
              <a:t>   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500" b="1" dirty="0">
                <a:latin typeface="Times New Roman"/>
              </a:rPr>
              <a:t> </a:t>
            </a:r>
            <a:r>
              <a:rPr lang="ru-RU" sz="1500" b="1" dirty="0" smtClean="0">
                <a:latin typeface="Times New Roman"/>
              </a:rPr>
              <a:t>    Успешность </a:t>
            </a:r>
            <a:r>
              <a:rPr lang="ru-RU" sz="1500" b="1" dirty="0">
                <a:latin typeface="Times New Roman"/>
              </a:rPr>
              <a:t>работы в этом отношении зависит от направленности занятий; от педагога зависит, в каком освещении предстанет перед учеником музыкальное произведение, какими путями пойдет работа над ним, чему научится ученик в результате этой работы</a:t>
            </a:r>
            <a:r>
              <a:rPr lang="ru-RU" sz="1500" b="1" dirty="0" smtClean="0">
                <a:latin typeface="Times New Roman"/>
              </a:rPr>
              <a:t>. Обучение </a:t>
            </a:r>
            <a:r>
              <a:rPr lang="ru-RU" sz="1500" b="1" dirty="0">
                <a:latin typeface="Times New Roman"/>
              </a:rPr>
              <a:t>обусловлено потребностями общества во всесторонне и гармонически развитой личности. Поэтому в последние годы особое внимание уделяется усилению не только воспитывающего, но и развивающего влияния обучения различным видам искусства, наряду с формированием у учеников профессиональных знаний, умений и </a:t>
            </a:r>
            <a:r>
              <a:rPr lang="ru-RU" sz="1500" b="1" dirty="0" smtClean="0">
                <a:latin typeface="Times New Roman"/>
              </a:rPr>
              <a:t>навыков.</a:t>
            </a:r>
            <a:endParaRPr lang="ru-RU" sz="1500" b="1" dirty="0" smtClean="0"/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500" b="1" dirty="0">
                <a:latin typeface="Times New Roman"/>
              </a:rPr>
              <a:t> </a:t>
            </a:r>
            <a:r>
              <a:rPr lang="ru-RU" sz="1500" b="1" dirty="0" smtClean="0">
                <a:latin typeface="Times New Roman"/>
              </a:rPr>
              <a:t>    </a:t>
            </a:r>
            <a:endParaRPr lang="ru-RU" sz="15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052736"/>
            <a:ext cx="3456384" cy="19442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120679"/>
            <a:ext cx="3096344" cy="21313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26260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20688"/>
            <a:ext cx="2145792" cy="17160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404664"/>
            <a:ext cx="3073524" cy="20490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38" y="2708920"/>
            <a:ext cx="3181536" cy="21210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850" y="2708920"/>
            <a:ext cx="3914619" cy="25727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552660"/>
            <a:ext cx="2525967" cy="17530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 smtClean="0">
                <a:latin typeface="Georgia" panose="02040502050405020303" pitchFamily="18" charset="0"/>
              </a:rPr>
              <a:t>Учебный материал</a:t>
            </a:r>
            <a:endParaRPr lang="ru-RU" b="1" dirty="0">
              <a:latin typeface="Georgia" panose="02040502050405020303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707904" y="1052737"/>
            <a:ext cx="5256584" cy="4968551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ru-RU" b="1" dirty="0">
                <a:latin typeface="Times New Roman"/>
              </a:rPr>
              <a:t>Следует отметить, что продуманно подобранный учебный материал может способствовать воспитанию характера учеников. Например, если застенчивым и робким учащимся включать в репертуар больше жизнерадостных, жизнеутверждающих, темпераментных пьес, а скрытным и замкнутым попытаться помочь избавиться от этих качеств подбором комплекса сочинений с явно выраженной эмоциональностью, это, в конечном счете, окажет воздействие на общий характер учеников, и через некоторое время, найдет свое отражение  вне сферы музыкального воспитания.</a:t>
            </a:r>
            <a:endParaRPr lang="ru-RU" b="1" dirty="0">
              <a:effectLst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9173">
            <a:off x="283802" y="1165560"/>
            <a:ext cx="2356073" cy="30696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16153">
            <a:off x="334571" y="3149515"/>
            <a:ext cx="1828800" cy="23926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136416"/>
            <a:ext cx="1698211" cy="2210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99864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 smtClean="0">
                <a:latin typeface="Georgia" panose="02040502050405020303" pitchFamily="18" charset="0"/>
              </a:rPr>
              <a:t>Воспитание воли</a:t>
            </a:r>
            <a:endParaRPr lang="ru-RU" b="1" dirty="0"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1052737"/>
            <a:ext cx="4824536" cy="4536504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ru-RU" b="1" dirty="0" smtClean="0">
                <a:latin typeface="Times New Roman"/>
              </a:rPr>
              <a:t>      </a:t>
            </a:r>
            <a:r>
              <a:rPr lang="ru-RU" dirty="0" smtClean="0">
                <a:latin typeface="Times New Roman"/>
              </a:rPr>
              <a:t>Воспитание </a:t>
            </a:r>
            <a:r>
              <a:rPr lang="ru-RU" dirty="0">
                <a:latin typeface="Times New Roman"/>
              </a:rPr>
              <a:t>воли учеников связано с одной из насущных задач музыкального воспитания в специальном классе – воспитания любви к работе за инструментом, интереса к самому процессу упражнения, к (ремеслу) исполнителя. У педагога-музыканта есть много средств, при помощи которых возможно осуществлять воспитание любви к работе за инструментом. </a:t>
            </a:r>
            <a:endParaRPr lang="ru-RU" dirty="0"/>
          </a:p>
          <a:p>
            <a:pPr marL="0" indent="0" algn="just">
              <a:spcAft>
                <a:spcPts val="0"/>
              </a:spcAft>
              <a:buNone/>
            </a:pPr>
            <a:r>
              <a:rPr lang="ru-RU" dirty="0" smtClean="0">
                <a:latin typeface="Times New Roman"/>
              </a:rPr>
              <a:t>      Эта </a:t>
            </a:r>
            <a:r>
              <a:rPr lang="ru-RU" dirty="0">
                <a:latin typeface="Times New Roman"/>
              </a:rPr>
              <a:t>воспитательная работа в классе фортепиано может быть сведена к нескольким основным направлениям:</a:t>
            </a:r>
            <a:endParaRPr lang="ru-RU" dirty="0"/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Воспитание мировоззрения и моральных качеств;</a:t>
            </a:r>
            <a:endParaRPr lang="ru-RU" sz="20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Воли и характера;</a:t>
            </a:r>
            <a:endParaRPr lang="ru-RU" sz="20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Эстетических вкусов и любви к музыке;</a:t>
            </a:r>
            <a:endParaRPr lang="ru-RU" sz="2000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Интереса к труду и умения работать.</a:t>
            </a:r>
            <a:endParaRPr lang="ru-RU" sz="2000" dirty="0"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980728"/>
            <a:ext cx="2304256" cy="18296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993223"/>
            <a:ext cx="3575565" cy="23255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12961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 smtClean="0">
                <a:latin typeface="Georgia" panose="02040502050405020303" pitchFamily="18" charset="0"/>
              </a:rPr>
              <a:t>Образовательные задачи</a:t>
            </a:r>
            <a:endParaRPr lang="ru-RU" b="1" dirty="0">
              <a:latin typeface="Georgia" panose="02040502050405020303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71563">
            <a:off x="233606" y="1127474"/>
            <a:ext cx="3660475" cy="22572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923928" y="980729"/>
            <a:ext cx="5040560" cy="4752528"/>
          </a:xfrm>
        </p:spPr>
        <p:txBody>
          <a:bodyPr>
            <a:normAutofit fontScale="85000" lnSpcReduction="10000"/>
          </a:bodyPr>
          <a:lstStyle/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sz="2000" b="1" dirty="0">
                <a:latin typeface="Georgia" panose="02040502050405020303" pitchFamily="18" charset="0"/>
                <a:ea typeface="Calibri"/>
                <a:cs typeface="Times New Roman"/>
              </a:rPr>
              <a:t>Усвоение элементарных теоретических знаний;</a:t>
            </a:r>
            <a:endParaRPr lang="ru-RU" sz="1600" b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sz="2000" b="1" dirty="0">
                <a:latin typeface="Georgia" panose="02040502050405020303" pitchFamily="18" charset="0"/>
                <a:ea typeface="Calibri"/>
                <a:cs typeface="Times New Roman"/>
              </a:rPr>
              <a:t>Выработка исполнительских навыков, умений, приемов.</a:t>
            </a:r>
            <a:endParaRPr lang="ru-RU" sz="1600" b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latin typeface="Georgia" panose="02040502050405020303" pitchFamily="18" charset="0"/>
                <a:ea typeface="Calibri"/>
                <a:cs typeface="Times New Roman"/>
              </a:rPr>
              <a:t>Развивающее влияние обучения в классе фортепиано обеспечивается:</a:t>
            </a:r>
            <a:endParaRPr lang="ru-RU" sz="1600" b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sz="2000" b="1" dirty="0">
                <a:latin typeface="Georgia" panose="02040502050405020303" pitchFamily="18" charset="0"/>
                <a:ea typeface="Calibri"/>
                <a:cs typeface="Times New Roman"/>
              </a:rPr>
              <a:t>Развитием эмоционального отклика на музыку, образно-ассоциативного мышления, воображения, фантазии;</a:t>
            </a:r>
            <a:endParaRPr lang="ru-RU" sz="1600" b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sz="2000" b="1" dirty="0">
                <a:latin typeface="Georgia" panose="02040502050405020303" pitchFamily="18" charset="0"/>
                <a:ea typeface="Calibri"/>
                <a:cs typeface="Times New Roman"/>
              </a:rPr>
              <a:t>Развитием способностей;</a:t>
            </a:r>
            <a:endParaRPr lang="ru-RU" sz="1600" b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sz="2000" b="1" dirty="0">
                <a:latin typeface="Georgia" panose="02040502050405020303" pitchFamily="18" charset="0"/>
                <a:ea typeface="Calibri"/>
                <a:cs typeface="Times New Roman"/>
              </a:rPr>
              <a:t>Развитием внимания, памяти;</a:t>
            </a:r>
            <a:endParaRPr lang="ru-RU" sz="1600" b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sz="2000" b="1" dirty="0">
                <a:latin typeface="Georgia" panose="02040502050405020303" pitchFamily="18" charset="0"/>
                <a:ea typeface="Calibri"/>
                <a:cs typeface="Times New Roman"/>
              </a:rPr>
              <a:t>Развитием музыкального мышления, творчества; </a:t>
            </a:r>
            <a:endParaRPr lang="ru-RU" sz="1600" b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sz="2000" b="1" dirty="0">
                <a:latin typeface="Georgia" panose="02040502050405020303" pitchFamily="18" charset="0"/>
                <a:ea typeface="Calibri"/>
                <a:cs typeface="Times New Roman"/>
              </a:rPr>
              <a:t>Развитием познавательных интересов.</a:t>
            </a:r>
            <a:endParaRPr lang="ru-RU" sz="1600" b="1" dirty="0">
              <a:latin typeface="Georgia" panose="02040502050405020303" pitchFamily="18" charset="0"/>
              <a:ea typeface="Calibri"/>
              <a:cs typeface="Times New Roman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212976"/>
            <a:ext cx="2814816" cy="21111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732513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210" y="188640"/>
            <a:ext cx="8229600" cy="63408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b="1" dirty="0" smtClean="0">
                <a:latin typeface="Times New Roman"/>
                <a:ea typeface="Calibri"/>
              </a:rPr>
              <a:t>Индивидуальные методы </a:t>
            </a:r>
            <a:r>
              <a:rPr lang="ru-RU" sz="3200" b="1" dirty="0">
                <a:latin typeface="Times New Roman"/>
                <a:ea typeface="Calibri"/>
              </a:rPr>
              <a:t>воздействия</a:t>
            </a:r>
            <a:r>
              <a:rPr lang="ru-RU" sz="3200" dirty="0">
                <a:latin typeface="Times New Roman"/>
                <a:ea typeface="Calibri"/>
              </a:rPr>
              <a:t> 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7504" y="1052736"/>
            <a:ext cx="5616624" cy="4824535"/>
          </a:xfrm>
        </p:spPr>
        <p:txBody>
          <a:bodyPr>
            <a:normAutofit fontScale="55000" lnSpcReduction="20000"/>
          </a:bodyPr>
          <a:lstStyle/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sz="3300" b="1" dirty="0">
                <a:latin typeface="Times New Roman"/>
                <a:ea typeface="Calibri"/>
                <a:cs typeface="Times New Roman"/>
              </a:rPr>
              <a:t>Уровень эмоционального отклика на музыку;</a:t>
            </a:r>
            <a:endParaRPr lang="ru-RU" sz="3300" b="1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sz="3300" b="1" dirty="0">
                <a:latin typeface="Times New Roman"/>
                <a:ea typeface="Calibri"/>
                <a:cs typeface="Times New Roman"/>
              </a:rPr>
              <a:t>Характер протекания мыслительных процессов (гибкость музыкального мышления, быстрота или вялость установления ассоциативно-образной наполненности музыкальных образов, наличие или отсутствие  собственного отношения к изучаемому музыкальному материалу, критичность, самооценка);</a:t>
            </a:r>
            <a:endParaRPr lang="ru-RU" sz="3300" b="1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sz="3300" b="1" dirty="0">
                <a:latin typeface="Times New Roman"/>
                <a:ea typeface="Calibri"/>
                <a:cs typeface="Times New Roman"/>
              </a:rPr>
              <a:t>Уровень владения инструментом;</a:t>
            </a:r>
            <a:endParaRPr lang="ru-RU" sz="3300" b="1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sz="3300" b="1" dirty="0">
                <a:latin typeface="Times New Roman"/>
                <a:ea typeface="Calibri"/>
                <a:cs typeface="Times New Roman"/>
              </a:rPr>
              <a:t>Уровень знаний по элементарной теории музыки (полнота, глубина, умение самостоятельно их применять);</a:t>
            </a:r>
            <a:endParaRPr lang="ru-RU" sz="3300" b="1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sz="3300" b="1" dirty="0">
                <a:latin typeface="Times New Roman"/>
                <a:ea typeface="Calibri"/>
                <a:cs typeface="Times New Roman"/>
              </a:rPr>
              <a:t>Уровень познавательной активности и практической самостоятельности;</a:t>
            </a:r>
            <a:endParaRPr lang="ru-RU" sz="3300" b="1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sz="3300" b="1" dirty="0">
                <a:latin typeface="Times New Roman"/>
                <a:ea typeface="Calibri"/>
                <a:cs typeface="Times New Roman"/>
              </a:rPr>
              <a:t>Наличие и характер познавательных интересов;</a:t>
            </a:r>
            <a:endParaRPr lang="ru-RU" sz="3300" b="1" dirty="0"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Symbol"/>
              <a:buChar char=""/>
            </a:pPr>
            <a:r>
              <a:rPr lang="ru-RU" sz="3300" b="1" dirty="0">
                <a:latin typeface="Times New Roman"/>
                <a:ea typeface="Calibri"/>
                <a:cs typeface="Times New Roman"/>
              </a:rPr>
              <a:t>Отношение к учебе.</a:t>
            </a:r>
            <a:endParaRPr lang="ru-RU" sz="3300" b="1" dirty="0"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911160"/>
            <a:ext cx="2890837" cy="21681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068960"/>
            <a:ext cx="2376264" cy="24497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8682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ru-RU" sz="3200" b="1" dirty="0">
                <a:solidFill>
                  <a:prstClr val="black"/>
                </a:solidFill>
                <a:latin typeface="Times New Roman"/>
                <a:ea typeface="Calibri"/>
                <a:cs typeface="+mn-cs"/>
              </a:rPr>
              <a:t>Индивидуальные методы воздействия</a:t>
            </a:r>
            <a:r>
              <a:rPr lang="ru-RU" sz="3200" dirty="0">
                <a:solidFill>
                  <a:prstClr val="black"/>
                </a:solidFill>
                <a:latin typeface="Times New Roman"/>
                <a:ea typeface="Calibri"/>
                <a:cs typeface="+mn-cs"/>
              </a:rPr>
              <a:t> 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40768"/>
            <a:ext cx="3534640" cy="30963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707904" y="980728"/>
            <a:ext cx="5256584" cy="4680519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     Каждый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ребенок в классе – это уникальный мир, единственное в своей роде сочетание особенностей личности, характера, темперамента. Бесконечное разнообразие человеческих типов – это бесценный дар, которым одарила нас природа. Именно это разнообразие делает педагога-музыканта творческой, не укладывающейся в заданные схемы, рамки, границы, личностью. </a:t>
            </a:r>
            <a:endParaRPr lang="ru-RU" b="1" dirty="0" smtClean="0">
              <a:latin typeface="Times New Roman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   Каждый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урок – это всегда в значительной степени импровизация (что не отменяет подготовку к нему и последующий анализ).</a:t>
            </a:r>
            <a:endParaRPr lang="ru-RU" sz="2000" b="1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075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63408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600" b="1" dirty="0">
                <a:latin typeface="Times New Roman"/>
                <a:ea typeface="Calibri"/>
              </a:rPr>
              <a:t>Импровизационная форма занятий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980728"/>
            <a:ext cx="4824536" cy="5073427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   Импровизационная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форма занятий требует от учителя эмоциональной гибкости, артистичности, интуиции. Педагог не навязывает ребенку своих ощущений – он творит вместе с ним, помогает избавиться от комплексов, обрести 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свободу.</a:t>
            </a:r>
            <a:endParaRPr lang="ru-RU" sz="2000" b="1" dirty="0" smtClean="0"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b="1" dirty="0" smtClean="0">
                <a:latin typeface="Times New Roman"/>
                <a:ea typeface="Calibri"/>
                <a:cs typeface="Times New Roman"/>
              </a:rPr>
              <a:t>      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В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наших условиях, при большой загруженности детей, особенно важно использовать наиболее эффективные методы и формы занятий, выработанные богатым опытом педагогов-практиков и рекомендуемые современной наукой - музыкальной педагогикой и психологией.</a:t>
            </a:r>
            <a:endParaRPr lang="ru-RU" sz="2000" b="1" dirty="0">
              <a:ea typeface="Calibri"/>
              <a:cs typeface="Times New Roman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484784"/>
            <a:ext cx="4038600" cy="26907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21776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b="1" dirty="0" smtClean="0">
                <a:latin typeface="Georgia" panose="02040502050405020303" pitchFamily="18" charset="0"/>
              </a:rPr>
              <a:t>Методы развивающего обучения</a:t>
            </a:r>
            <a:endParaRPr lang="ru-RU" sz="2800" b="1" dirty="0"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1052736"/>
            <a:ext cx="4316288" cy="424847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lvl="0" indent="0" algn="just">
              <a:lnSpc>
                <a:spcPct val="115000"/>
              </a:lnSpc>
              <a:buNone/>
            </a:pPr>
            <a:r>
              <a:rPr lang="ru-RU" sz="1600" u="sng" dirty="0" smtClean="0">
                <a:latin typeface="Georgia" panose="02040502050405020303" pitchFamily="18" charset="0"/>
                <a:ea typeface="Calibri"/>
                <a:cs typeface="Times New Roman"/>
              </a:rPr>
              <a:t>Наглядно-иллюстративный</a:t>
            </a:r>
            <a:r>
              <a:rPr lang="ru-RU" sz="1600" dirty="0">
                <a:latin typeface="Georgia" panose="02040502050405020303" pitchFamily="18" charset="0"/>
                <a:ea typeface="Calibri"/>
                <a:cs typeface="Times New Roman"/>
              </a:rPr>
              <a:t>, когда ученики усваивают знания, исполнительские приемы, полученные от педагога в готовом </a:t>
            </a:r>
            <a:r>
              <a:rPr lang="ru-RU" sz="1600" dirty="0" smtClean="0">
                <a:latin typeface="Georgia" panose="02040502050405020303" pitchFamily="18" charset="0"/>
                <a:ea typeface="Calibri"/>
                <a:cs typeface="Times New Roman"/>
              </a:rPr>
              <a:t>виде.</a:t>
            </a:r>
            <a:endParaRPr lang="ru-RU" sz="1600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1600" u="sng" dirty="0">
                <a:latin typeface="Georgia" panose="02040502050405020303" pitchFamily="18" charset="0"/>
                <a:ea typeface="Calibri"/>
                <a:cs typeface="Times New Roman"/>
              </a:rPr>
              <a:t>Словесный метод,</a:t>
            </a:r>
            <a:r>
              <a:rPr lang="ru-RU" sz="1600" dirty="0">
                <a:latin typeface="Georgia" panose="02040502050405020303" pitchFamily="18" charset="0"/>
                <a:ea typeface="Calibri"/>
                <a:cs typeface="Times New Roman"/>
              </a:rPr>
              <a:t> применяющийся в единстве с наглядно-иллюстративным, и связанный с разъяснением тех или иных закономерностей </a:t>
            </a:r>
            <a:r>
              <a:rPr lang="ru-RU" sz="1600" dirty="0" smtClean="0">
                <a:latin typeface="Georgia" panose="02040502050405020303" pitchFamily="18" charset="0"/>
                <a:ea typeface="Calibri"/>
                <a:cs typeface="Times New Roman"/>
              </a:rPr>
              <a:t>искусства.</a:t>
            </a:r>
            <a:endParaRPr lang="ru-RU" sz="1600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1600" u="sng" dirty="0">
                <a:latin typeface="Georgia" panose="02040502050405020303" pitchFamily="18" charset="0"/>
                <a:ea typeface="Calibri"/>
                <a:cs typeface="Times New Roman"/>
              </a:rPr>
              <a:t>Метод действия «по образцу»</a:t>
            </a:r>
            <a:r>
              <a:rPr lang="ru-RU" sz="1600" dirty="0">
                <a:latin typeface="Georgia" panose="02040502050405020303" pitchFamily="18" charset="0"/>
                <a:ea typeface="Calibri"/>
                <a:cs typeface="Times New Roman"/>
              </a:rPr>
              <a:t> - когда указание педагога служит для учащегося ориентиром в исполнительском процессе;</a:t>
            </a: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1600" u="sng" dirty="0" smtClean="0">
                <a:latin typeface="Georgia" panose="02040502050405020303" pitchFamily="18" charset="0"/>
                <a:ea typeface="Calibri"/>
                <a:cs typeface="Times New Roman"/>
              </a:rPr>
              <a:t>Метод беседы</a:t>
            </a:r>
            <a:r>
              <a:rPr lang="ru-RU" sz="1600" dirty="0" smtClean="0">
                <a:latin typeface="Georgia" panose="02040502050405020303" pitchFamily="18" charset="0"/>
                <a:ea typeface="Calibri"/>
                <a:cs typeface="Times New Roman"/>
              </a:rPr>
              <a:t>.</a:t>
            </a:r>
            <a:endParaRPr lang="ru-RU" sz="1600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1600" u="sng" dirty="0" smtClean="0">
                <a:latin typeface="Georgia" panose="02040502050405020303" pitchFamily="18" charset="0"/>
                <a:ea typeface="Calibri"/>
                <a:cs typeface="Times New Roman"/>
              </a:rPr>
              <a:t>Метод анализа</a:t>
            </a:r>
            <a:r>
              <a:rPr lang="ru-RU" sz="1600" dirty="0" smtClean="0">
                <a:latin typeface="Georgia" panose="02040502050405020303" pitchFamily="18" charset="0"/>
                <a:ea typeface="Calibri"/>
                <a:cs typeface="Times New Roman"/>
              </a:rPr>
              <a:t>.</a:t>
            </a:r>
            <a:endParaRPr lang="ru-RU" sz="1600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1600" u="sng" dirty="0">
                <a:latin typeface="Georgia" panose="02040502050405020303" pitchFamily="18" charset="0"/>
                <a:ea typeface="Calibri"/>
                <a:cs typeface="Times New Roman"/>
              </a:rPr>
              <a:t>Метод </a:t>
            </a:r>
            <a:r>
              <a:rPr lang="ru-RU" sz="1600" u="sng" dirty="0" smtClean="0">
                <a:latin typeface="Georgia" panose="02040502050405020303" pitchFamily="18" charset="0"/>
                <a:ea typeface="Calibri"/>
                <a:cs typeface="Times New Roman"/>
              </a:rPr>
              <a:t>сравнения</a:t>
            </a:r>
            <a:r>
              <a:rPr lang="ru-RU" sz="1600" dirty="0" smtClean="0">
                <a:latin typeface="Georgia" panose="02040502050405020303" pitchFamily="18" charset="0"/>
                <a:ea typeface="Calibri"/>
                <a:cs typeface="Times New Roman"/>
              </a:rPr>
              <a:t>.</a:t>
            </a:r>
            <a:endParaRPr lang="ru-RU" sz="1600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endParaRPr lang="ru-RU" sz="1600" dirty="0">
              <a:latin typeface="Georgia" panose="02040502050405020303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1052737"/>
            <a:ext cx="4388296" cy="424847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lvl="0" indent="0" algn="just">
              <a:lnSpc>
                <a:spcPct val="115000"/>
              </a:lnSpc>
              <a:buNone/>
            </a:pPr>
            <a:r>
              <a:rPr lang="ru-RU" sz="1400" u="sng" dirty="0">
                <a:latin typeface="Georgia" panose="02040502050405020303" pitchFamily="18" charset="0"/>
                <a:ea typeface="Calibri"/>
                <a:cs typeface="Times New Roman"/>
              </a:rPr>
              <a:t>Проблемный метод</a:t>
            </a:r>
            <a:r>
              <a:rPr lang="ru-RU" sz="1400" dirty="0">
                <a:latin typeface="Georgia" panose="02040502050405020303" pitchFamily="18" charset="0"/>
                <a:ea typeface="Calibri"/>
                <a:cs typeface="Times New Roman"/>
              </a:rPr>
              <a:t>, при котором учебный материал располагается таким образом, чтобы перед учащимися была поставлена проблема, решение которой осуществляет сам преподаватель. </a:t>
            </a:r>
            <a:endParaRPr lang="ru-RU" sz="1400" dirty="0" smtClean="0">
              <a:latin typeface="Georgia" panose="02040502050405020303" pitchFamily="18" charset="0"/>
              <a:ea typeface="Calibri"/>
              <a:cs typeface="Times New Roman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1400" u="sng" dirty="0" smtClean="0">
                <a:latin typeface="Georgia" panose="02040502050405020303" pitchFamily="18" charset="0"/>
                <a:ea typeface="Calibri"/>
                <a:cs typeface="Times New Roman"/>
              </a:rPr>
              <a:t>Частично-поисковый </a:t>
            </a:r>
            <a:r>
              <a:rPr lang="ru-RU" sz="1400" u="sng" dirty="0">
                <a:latin typeface="Georgia" panose="02040502050405020303" pitchFamily="18" charset="0"/>
                <a:ea typeface="Calibri"/>
                <a:cs typeface="Times New Roman"/>
              </a:rPr>
              <a:t>метод</a:t>
            </a:r>
            <a:r>
              <a:rPr lang="ru-RU" sz="1400" dirty="0">
                <a:latin typeface="Georgia" panose="02040502050405020303" pitchFamily="18" charset="0"/>
                <a:ea typeface="Calibri"/>
                <a:cs typeface="Times New Roman"/>
              </a:rPr>
              <a:t>, сочетающий объяснение преподавателя с творческой деятельностью ученика по выполнению самостоятельных работ. </a:t>
            </a:r>
            <a:endParaRPr lang="ru-RU" sz="1400" dirty="0" smtClean="0">
              <a:latin typeface="Georgia" panose="02040502050405020303" pitchFamily="18" charset="0"/>
              <a:ea typeface="Calibri"/>
              <a:cs typeface="Times New Roman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sz="1400" u="sng" dirty="0" smtClean="0">
                <a:latin typeface="Georgia" panose="02040502050405020303" pitchFamily="18" charset="0"/>
                <a:ea typeface="Calibri"/>
                <a:cs typeface="Times New Roman"/>
              </a:rPr>
              <a:t>Исследовательский </a:t>
            </a:r>
            <a:r>
              <a:rPr lang="ru-RU" sz="1400" u="sng" dirty="0">
                <a:latin typeface="Georgia" panose="02040502050405020303" pitchFamily="18" charset="0"/>
                <a:ea typeface="Calibri"/>
                <a:cs typeface="Times New Roman"/>
              </a:rPr>
              <a:t>метод</a:t>
            </a:r>
            <a:r>
              <a:rPr lang="ru-RU" sz="1400" dirty="0">
                <a:latin typeface="Georgia" panose="02040502050405020303" pitchFamily="18" charset="0"/>
                <a:ea typeface="Calibri"/>
                <a:cs typeface="Times New Roman"/>
              </a:rPr>
              <a:t> – предполагает самостоятельное определение и решение проблем. Например, самостоятельная оценка технических трудностей исполняемого произведения и способов их преодоления; ознакомление с творчеством композитора, его эпохи и т.д.</a:t>
            </a:r>
          </a:p>
          <a:p>
            <a:endParaRPr lang="ru-RU" sz="14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29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679" y="188640"/>
            <a:ext cx="2816352" cy="26974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13811"/>
            <a:ext cx="2808312" cy="27915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494" y="2339473"/>
            <a:ext cx="4572000" cy="30497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91602"/>
            <a:ext cx="3352079" cy="26355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400" b="1" dirty="0" smtClean="0">
                <a:latin typeface="Georgia" panose="02040502050405020303" pitchFamily="18" charset="0"/>
                <a:ea typeface="Calibri"/>
              </a:rPr>
              <a:t>Аналитическое мышление </a:t>
            </a:r>
            <a:r>
              <a:rPr lang="ru-RU" sz="2400" b="1" dirty="0">
                <a:latin typeface="Georgia" panose="02040502050405020303" pitchFamily="18" charset="0"/>
                <a:ea typeface="Calibri"/>
              </a:rPr>
              <a:t>и </a:t>
            </a:r>
            <a:r>
              <a:rPr lang="ru-RU" sz="2400" b="1" dirty="0" smtClean="0">
                <a:latin typeface="Georgia" panose="02040502050405020303" pitchFamily="18" charset="0"/>
                <a:ea typeface="Calibri"/>
              </a:rPr>
              <a:t>логическая память</a:t>
            </a:r>
            <a:r>
              <a:rPr lang="ru-RU" sz="2400" dirty="0" smtClean="0">
                <a:latin typeface="Georgia" panose="02040502050405020303" pitchFamily="18" charset="0"/>
                <a:ea typeface="Calibri"/>
              </a:rPr>
              <a:t> </a:t>
            </a:r>
            <a:endParaRPr lang="ru-RU" sz="2400" dirty="0">
              <a:latin typeface="Georgia" panose="02040502050405020303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80728"/>
            <a:ext cx="2736304" cy="1821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355976" y="980729"/>
            <a:ext cx="4608512" cy="4536504"/>
          </a:xfrm>
        </p:spPr>
        <p:txBody>
          <a:bodyPr>
            <a:normAutofit fontScale="55000" lnSpcReduction="20000"/>
          </a:bodyPr>
          <a:lstStyle/>
          <a:p>
            <a:pPr marL="0" lvl="0" indent="0" algn="just">
              <a:lnSpc>
                <a:spcPct val="115000"/>
              </a:lnSpc>
              <a:buNone/>
            </a:pPr>
            <a:r>
              <a:rPr lang="ru-RU" b="1" u="sng" dirty="0">
                <a:latin typeface="Georgia" panose="02040502050405020303" pitchFamily="18" charset="0"/>
                <a:ea typeface="Calibri"/>
                <a:cs typeface="Times New Roman"/>
              </a:rPr>
              <a:t>Устный отчет о подготовке домашних заданий:</a:t>
            </a:r>
            <a:r>
              <a:rPr lang="ru-RU" b="1" dirty="0">
                <a:latin typeface="Georgia" panose="02040502050405020303" pitchFamily="18" charset="0"/>
                <a:ea typeface="Calibri"/>
                <a:cs typeface="Times New Roman"/>
              </a:rPr>
              <a:t> ученик рассказывает о том, что было трудно, как устранялись встретившиеся трудности и т.д.;</a:t>
            </a:r>
            <a:endParaRPr lang="ru-RU" sz="2000" b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b="1" u="sng" dirty="0">
                <a:latin typeface="Georgia" panose="02040502050405020303" pitchFamily="18" charset="0"/>
                <a:ea typeface="Calibri"/>
                <a:cs typeface="Times New Roman"/>
              </a:rPr>
              <a:t>Самостоятельный анализ исполнения</a:t>
            </a:r>
            <a:r>
              <a:rPr lang="ru-RU" b="1" dirty="0">
                <a:latin typeface="Georgia" panose="02040502050405020303" pitchFamily="18" charset="0"/>
                <a:ea typeface="Calibri"/>
                <a:cs typeface="Times New Roman"/>
              </a:rPr>
              <a:t>: ученик оценивает свою игру, отмечает допущенные ошибки, делает разбор исполнения своего товарища;</a:t>
            </a:r>
            <a:endParaRPr lang="ru-RU" sz="2000" b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marL="0" lvl="0" indent="0" algn="just">
              <a:lnSpc>
                <a:spcPct val="115000"/>
              </a:lnSpc>
              <a:buNone/>
            </a:pPr>
            <a:r>
              <a:rPr lang="ru-RU" b="1" u="sng" dirty="0" smtClean="0">
                <a:latin typeface="Georgia" panose="02040502050405020303" pitchFamily="18" charset="0"/>
                <a:ea typeface="Calibri"/>
                <a:cs typeface="Times New Roman"/>
              </a:rPr>
              <a:t>Самостоятельный </a:t>
            </a:r>
            <a:r>
              <a:rPr lang="ru-RU" b="1" u="sng" dirty="0">
                <a:latin typeface="Georgia" panose="02040502050405020303" pitchFamily="18" charset="0"/>
                <a:ea typeface="Calibri"/>
                <a:cs typeface="Times New Roman"/>
              </a:rPr>
              <a:t>разбор </a:t>
            </a:r>
            <a:r>
              <a:rPr lang="ru-RU" b="1" dirty="0">
                <a:latin typeface="Georgia" panose="02040502050405020303" pitchFamily="18" charset="0"/>
                <a:ea typeface="Calibri"/>
                <a:cs typeface="Times New Roman"/>
              </a:rPr>
              <a:t>– устный и на инструменте – заданного сочинения в классе под наблюдением педагога. </a:t>
            </a:r>
            <a:endParaRPr lang="ru-RU" sz="2000" b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b="1" dirty="0" smtClean="0">
              <a:latin typeface="Georgia" panose="02040502050405020303" pitchFamily="18" charset="0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 smtClean="0">
                <a:latin typeface="Georgia" panose="02040502050405020303" pitchFamily="18" charset="0"/>
                <a:ea typeface="Calibri"/>
                <a:cs typeface="Times New Roman"/>
              </a:rPr>
              <a:t>При </a:t>
            </a:r>
            <a:r>
              <a:rPr lang="ru-RU" b="1" dirty="0">
                <a:latin typeface="Georgia" panose="02040502050405020303" pitchFamily="18" charset="0"/>
                <a:ea typeface="Calibri"/>
                <a:cs typeface="Times New Roman"/>
              </a:rPr>
              <a:t>работе с учеником над произведением педагог должен последовательно концентрировать сове внимание, а также внимание ученика, на разных задачах. Это зависит от очередности этапа работы над произведением.</a:t>
            </a:r>
            <a:endParaRPr lang="ru-RU" sz="2000" b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endParaRPr lang="ru-RU" b="1" dirty="0">
              <a:latin typeface="Georgia" panose="02040502050405020303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228867"/>
            <a:ext cx="2427734" cy="32369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7751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>
                <a:latin typeface="Times New Roman"/>
                <a:ea typeface="Calibri"/>
              </a:rPr>
              <a:t>Игровые формы работы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7504" y="1052736"/>
            <a:ext cx="4752528" cy="5073427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 smtClean="0">
                <a:latin typeface="Georgia" panose="02040502050405020303" pitchFamily="18" charset="0"/>
                <a:ea typeface="Calibri"/>
                <a:cs typeface="Times New Roman"/>
              </a:rPr>
              <a:t>     Игровые </a:t>
            </a:r>
            <a:r>
              <a:rPr lang="ru-RU" b="1" dirty="0">
                <a:latin typeface="Georgia" panose="02040502050405020303" pitchFamily="18" charset="0"/>
                <a:ea typeface="Calibri"/>
                <a:cs typeface="Times New Roman"/>
              </a:rPr>
              <a:t>формы работы помогают сделать процесс обучения интересным и увлекательным, раскрывают способности детей, активизируют их творческие наклонности. С помощью игры каждый извлекаемый звук, любое упражнение, песня, пьеса, т.е. любая музыкальная деятельность, приобретает эмоционально-образное содержание.</a:t>
            </a:r>
            <a:endParaRPr lang="ru-RU" sz="2000" b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 smtClean="0">
                <a:latin typeface="Georgia" panose="02040502050405020303" pitchFamily="18" charset="0"/>
                <a:ea typeface="Calibri"/>
                <a:cs typeface="Times New Roman"/>
              </a:rPr>
              <a:t>      Важно </a:t>
            </a:r>
            <a:r>
              <a:rPr lang="ru-RU" b="1" dirty="0">
                <a:latin typeface="Georgia" panose="02040502050405020303" pitchFamily="18" charset="0"/>
                <a:ea typeface="Calibri"/>
                <a:cs typeface="Times New Roman"/>
              </a:rPr>
              <a:t>так выстроить игру, чтобы в ее ходе ребенок сам ставил перед собой задачи и по возможности самостоятельно их решал. Ребенок начинает чувствовать уверенность в своих силах, возможностях. Внимание его концентрируется не на нем самом, а на извлекаемых звуках.</a:t>
            </a:r>
            <a:endParaRPr lang="ru-RU" sz="2000" b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 smtClean="0">
                <a:latin typeface="Georgia" panose="02040502050405020303" pitchFamily="18" charset="0"/>
                <a:ea typeface="Calibri"/>
                <a:cs typeface="Times New Roman"/>
              </a:rPr>
              <a:t>     Самое </a:t>
            </a:r>
            <a:r>
              <a:rPr lang="ru-RU" b="1" dirty="0">
                <a:latin typeface="Georgia" panose="02040502050405020303" pitchFamily="18" charset="0"/>
                <a:ea typeface="Calibri"/>
                <a:cs typeface="Times New Roman"/>
              </a:rPr>
              <a:t>главное, чтобы с первого занятия ребенок искал в звуках образ, настроение и с этим чувством работал над заданием.</a:t>
            </a:r>
            <a:endParaRPr lang="ru-RU" sz="2000" b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556792"/>
            <a:ext cx="4038600" cy="2692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24252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3200" b="1" dirty="0" smtClean="0">
                <a:latin typeface="Georgia" panose="02040502050405020303" pitchFamily="18" charset="0"/>
              </a:rPr>
              <a:t>Вывод</a:t>
            </a:r>
            <a:endParaRPr lang="ru-RU" sz="3200" b="1" dirty="0"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860032" y="1052736"/>
            <a:ext cx="4038600" cy="1728191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b="1" dirty="0" smtClean="0">
                <a:latin typeface="Georgia" panose="02040502050405020303" pitchFamily="18" charset="0"/>
                <a:ea typeface="Calibri"/>
                <a:cs typeface="Times New Roman"/>
              </a:rPr>
              <a:t>     Каждый </a:t>
            </a:r>
            <a:r>
              <a:rPr lang="ru-RU" b="1" dirty="0">
                <a:latin typeface="Georgia" panose="02040502050405020303" pitchFamily="18" charset="0"/>
                <a:ea typeface="Calibri"/>
                <a:cs typeface="Times New Roman"/>
              </a:rPr>
              <a:t>урок должен приносить ребенку радость общения с педагогом, инструментом. Музыкой, которую он услышит или исполнит сам.</a:t>
            </a:r>
            <a:endParaRPr lang="ru-RU" sz="2000" b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79512" y="980729"/>
            <a:ext cx="4464496" cy="4608512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>
                <a:latin typeface="Georgia" panose="02040502050405020303" pitchFamily="18" charset="0"/>
                <a:ea typeface="Calibri"/>
                <a:cs typeface="Times New Roman"/>
              </a:rPr>
              <a:t>Весьма действенные результаты дают такие методы обучения:</a:t>
            </a:r>
            <a:endParaRPr lang="ru-RU" sz="2000" b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+mj-lt"/>
              <a:buAutoNum type="arabicPeriod"/>
            </a:pPr>
            <a:r>
              <a:rPr lang="ru-RU" b="1" dirty="0">
                <a:latin typeface="Georgia" panose="02040502050405020303" pitchFamily="18" charset="0"/>
                <a:ea typeface="Calibri"/>
                <a:cs typeface="Times New Roman"/>
              </a:rPr>
              <a:t>Заведомо неправильное исполнение музыкального произведения педагогом;</a:t>
            </a:r>
            <a:endParaRPr lang="ru-RU" sz="2000" b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+mj-lt"/>
              <a:buAutoNum type="arabicPeriod"/>
            </a:pPr>
            <a:r>
              <a:rPr lang="ru-RU" b="1" dirty="0">
                <a:latin typeface="Georgia" panose="02040502050405020303" pitchFamily="18" charset="0"/>
                <a:ea typeface="Calibri"/>
                <a:cs typeface="Times New Roman"/>
              </a:rPr>
              <a:t>Прослушивание незнакомого произведения и подбор к нему названия;</a:t>
            </a:r>
            <a:endParaRPr lang="ru-RU" sz="2000" b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+mj-lt"/>
              <a:buAutoNum type="arabicPeriod"/>
            </a:pPr>
            <a:r>
              <a:rPr lang="ru-RU" b="1" dirty="0">
                <a:latin typeface="Georgia" panose="02040502050405020303" pitchFamily="18" charset="0"/>
                <a:ea typeface="Calibri"/>
                <a:cs typeface="Times New Roman"/>
              </a:rPr>
              <a:t>Музыкальные загадки, различные задания;</a:t>
            </a:r>
            <a:endParaRPr lang="ru-RU" sz="2000" b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Font typeface="+mj-lt"/>
              <a:buAutoNum type="arabicPeriod"/>
            </a:pPr>
            <a:r>
              <a:rPr lang="ru-RU" b="1" dirty="0">
                <a:latin typeface="Georgia" panose="02040502050405020303" pitchFamily="18" charset="0"/>
                <a:ea typeface="Calibri"/>
                <a:cs typeface="Times New Roman"/>
              </a:rPr>
              <a:t>Игра в ансамбле с педагогом или другим учеником.</a:t>
            </a:r>
            <a:endParaRPr lang="ru-RU" sz="2000" b="1" dirty="0">
              <a:latin typeface="Georgia" panose="02040502050405020303" pitchFamily="18" charset="0"/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959690"/>
            <a:ext cx="3858156" cy="23944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07554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2592288" cy="19442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743083"/>
            <a:ext cx="3133355" cy="23500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3" y="229528"/>
            <a:ext cx="2675273" cy="20064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690527"/>
            <a:ext cx="3603858" cy="24025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40730"/>
            <a:ext cx="2613630" cy="17424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196876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0" y="716"/>
            <a:ext cx="9144000" cy="5835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30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1106</Words>
  <Application>Microsoft Office PowerPoint</Application>
  <PresentationFormat>Экран (4:3)</PresentationFormat>
  <Paragraphs>72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«Формы и методы работы над  развитием личности в  классе фортепиано»</vt:lpstr>
      <vt:lpstr>Музыкальное обучение</vt:lpstr>
      <vt:lpstr>Знания о музыке</vt:lpstr>
      <vt:lpstr>Презентация PowerPoint</vt:lpstr>
      <vt:lpstr>Учебный материал</vt:lpstr>
      <vt:lpstr>Воспитание воли</vt:lpstr>
      <vt:lpstr>Образовательные задачи</vt:lpstr>
      <vt:lpstr>Индивидуальные методы воздействия </vt:lpstr>
      <vt:lpstr>Индивидуальные методы воздействия </vt:lpstr>
      <vt:lpstr>Импровизационная форма занятий </vt:lpstr>
      <vt:lpstr>Методы развивающего обучения</vt:lpstr>
      <vt:lpstr>Презентация PowerPoint</vt:lpstr>
      <vt:lpstr>Аналитическое мышление и логическая память </vt:lpstr>
      <vt:lpstr>Игровые формы работы</vt:lpstr>
      <vt:lpstr>Вывод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Коломиец</cp:lastModifiedBy>
  <cp:revision>38</cp:revision>
  <dcterms:created xsi:type="dcterms:W3CDTF">2013-03-01T18:28:36Z</dcterms:created>
  <dcterms:modified xsi:type="dcterms:W3CDTF">2021-10-16T23:25:09Z</dcterms:modified>
</cp:coreProperties>
</file>