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7" r:id="rId2"/>
    <p:sldId id="263" r:id="rId3"/>
    <p:sldId id="264" r:id="rId4"/>
    <p:sldId id="265" r:id="rId5"/>
    <p:sldId id="266" r:id="rId6"/>
    <p:sldId id="267" r:id="rId7"/>
    <p:sldId id="268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2"/>
          <p:cNvGrpSpPr>
            <a:grpSpLocks/>
          </p:cNvGrpSpPr>
          <p:nvPr/>
        </p:nvGrpSpPr>
        <p:grpSpPr bwMode="auto">
          <a:xfrm>
            <a:off x="0" y="0"/>
            <a:ext cx="9142413" cy="6856413"/>
            <a:chOff x="0" y="0"/>
            <a:chExt cx="5759" cy="4319"/>
          </a:xfrm>
        </p:grpSpPr>
        <p:sp>
          <p:nvSpPr>
            <p:cNvPr id="3075" name="Rectangle 3" descr="Sand"/>
            <p:cNvSpPr>
              <a:spLocks noChangeArrowheads="1"/>
            </p:cNvSpPr>
            <p:nvPr/>
          </p:nvSpPr>
          <p:spPr bwMode="auto">
            <a:xfrm>
              <a:off x="0" y="0"/>
              <a:ext cx="5759" cy="4319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6" name="Rectangle 4"/>
            <p:cNvSpPr>
              <a:spLocks noChangeArrowheads="1"/>
            </p:cNvSpPr>
            <p:nvPr/>
          </p:nvSpPr>
          <p:spPr bwMode="auto">
            <a:xfrm>
              <a:off x="96" y="288"/>
              <a:ext cx="5280" cy="3984"/>
            </a:xfrm>
            <a:prstGeom prst="rect">
              <a:avLst/>
            </a:prstGeom>
            <a:solidFill>
              <a:schemeClr val="tx2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3077" name="Rectangle 5"/>
            <p:cNvSpPr>
              <a:spLocks noChangeArrowheads="1"/>
            </p:cNvSpPr>
            <p:nvPr/>
          </p:nvSpPr>
          <p:spPr bwMode="auto">
            <a:xfrm>
              <a:off x="240" y="96"/>
              <a:ext cx="5328" cy="4080"/>
            </a:xfrm>
            <a:prstGeom prst="rect">
              <a:avLst/>
            </a:prstGeom>
            <a:solidFill>
              <a:srgbClr val="DEDACD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3078" name="Rectangle 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304800"/>
            <a:ext cx="7772400" cy="1447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685800" y="1905000"/>
            <a:ext cx="7772400" cy="4038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dt" sz="quarter" idx="2"/>
          </p:nvPr>
        </p:nvSpPr>
        <p:spPr>
          <a:xfrm>
            <a:off x="685800" y="6019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0198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082" name="Rectangle 10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0198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5116450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9038207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3400" y="1600200"/>
            <a:ext cx="40386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24400" y="1600200"/>
            <a:ext cx="40386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7887501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1450553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0225093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955557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1448552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2279384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29335399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05600" y="381000"/>
            <a:ext cx="2057400" cy="54864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381000"/>
            <a:ext cx="6019800" cy="54864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39040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 descr="Sand"/>
          <p:cNvSpPr>
            <a:spLocks noChangeArrowheads="1"/>
          </p:cNvSpPr>
          <p:nvPr/>
        </p:nvSpPr>
        <p:spPr bwMode="auto">
          <a:xfrm>
            <a:off x="0" y="0"/>
            <a:ext cx="9142413" cy="6856413"/>
          </a:xfrm>
          <a:prstGeom prst="rect">
            <a:avLst/>
          </a:prstGeom>
          <a:blipFill dpi="0" rotWithShape="0">
            <a:blip r:embed="rId13"/>
            <a:srcRect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grpSp>
        <p:nvGrpSpPr>
          <p:cNvPr id="2051" name="Group 3"/>
          <p:cNvGrpSpPr>
            <a:grpSpLocks/>
          </p:cNvGrpSpPr>
          <p:nvPr/>
        </p:nvGrpSpPr>
        <p:grpSpPr bwMode="auto">
          <a:xfrm>
            <a:off x="76200" y="152400"/>
            <a:ext cx="8839200" cy="6629400"/>
            <a:chOff x="48" y="96"/>
            <a:chExt cx="5568" cy="4176"/>
          </a:xfrm>
        </p:grpSpPr>
        <p:sp>
          <p:nvSpPr>
            <p:cNvPr id="2052" name="Rectangle 4"/>
            <p:cNvSpPr>
              <a:spLocks noChangeArrowheads="1"/>
            </p:cNvSpPr>
            <p:nvPr/>
          </p:nvSpPr>
          <p:spPr bwMode="auto">
            <a:xfrm>
              <a:off x="48" y="242"/>
              <a:ext cx="5373" cy="4030"/>
            </a:xfrm>
            <a:prstGeom prst="rect">
              <a:avLst/>
            </a:prstGeom>
            <a:solidFill>
              <a:schemeClr val="tx2">
                <a:alpha val="5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2053" name="Rectangle 5"/>
            <p:cNvSpPr>
              <a:spLocks noChangeArrowheads="1"/>
            </p:cNvSpPr>
            <p:nvPr/>
          </p:nvSpPr>
          <p:spPr bwMode="auto">
            <a:xfrm>
              <a:off x="243" y="96"/>
              <a:ext cx="5373" cy="4030"/>
            </a:xfrm>
            <a:prstGeom prst="rect">
              <a:avLst/>
            </a:prstGeom>
            <a:solidFill>
              <a:srgbClr val="DEDACD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205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381000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600200"/>
            <a:ext cx="82296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33400" y="5926138"/>
            <a:ext cx="2286000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ru-RU" altLang="ru-RU"/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895600" y="5926138"/>
            <a:ext cx="3581400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ru-RU" altLang="ru-RU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5926138"/>
            <a:ext cx="2209800" cy="474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endParaRPr lang="ru-RU" altLang="ru-RU"/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385763" y="152400"/>
            <a:ext cx="0" cy="0"/>
          </a:xfrm>
          <a:prstGeom prst="rect">
            <a:avLst/>
          </a:prstGeom>
          <a:solidFill>
            <a:schemeClr val="accent1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8 класс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722313" y="1916833"/>
            <a:ext cx="7772400" cy="2160239"/>
          </a:xfrm>
        </p:spPr>
        <p:txBody>
          <a:bodyPr/>
          <a:lstStyle/>
          <a:p>
            <a:pPr algn="ctr"/>
            <a:r>
              <a:rPr lang="ru-RU" sz="4400" b="1" dirty="0">
                <a:solidFill>
                  <a:srgbClr val="000000"/>
                </a:solidFill>
              </a:rPr>
              <a:t>Обособленные определения, обстоятельства</a:t>
            </a:r>
            <a:endParaRPr lang="ru-RU" b="1" dirty="0"/>
          </a:p>
        </p:txBody>
      </p:sp>
      <p:pic>
        <p:nvPicPr>
          <p:cNvPr id="4098" name="Picture 2" descr="D:\Картинки\Школа 2\J0295069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764704"/>
            <a:ext cx="4824536" cy="16561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47284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В каком предложении есть обособленное определение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1) На вечернем небе появляются первые звезды, а потом торжественно всходит луна.</a:t>
            </a:r>
          </a:p>
          <a:p>
            <a:r>
              <a:rPr lang="ru-RU" dirty="0" smtClean="0"/>
              <a:t>2) Ясная луна, осветив макушку ели, оставила на ней серебряный след.</a:t>
            </a:r>
          </a:p>
          <a:p>
            <a:r>
              <a:rPr lang="ru-RU" dirty="0" smtClean="0"/>
              <a:t>3) Все деревья, окутанные ночной дымкой, стояли неподвижно.</a:t>
            </a:r>
            <a:endParaRPr lang="ru-RU" dirty="0"/>
          </a:p>
        </p:txBody>
      </p:sp>
      <p:sp>
        <p:nvSpPr>
          <p:cNvPr id="6" name="Загнутый угол 5"/>
          <p:cNvSpPr/>
          <p:nvPr/>
        </p:nvSpPr>
        <p:spPr bwMode="auto">
          <a:xfrm>
            <a:off x="6660232" y="4869160"/>
            <a:ext cx="1296144" cy="1224136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dirty="0"/>
              <a:t> </a:t>
            </a:r>
            <a:r>
              <a:rPr lang="ru-RU" dirty="0" smtClean="0"/>
              <a:t>     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</a:rPr>
              <a:t>3</a:t>
            </a:r>
          </a:p>
        </p:txBody>
      </p:sp>
    </p:spTree>
    <p:extLst>
      <p:ext uri="{BB962C8B-B14F-4D97-AF65-F5344CB8AC3E}">
        <p14:creationId xmlns="" xmlns:p14="http://schemas.microsoft.com/office/powerpoint/2010/main" val="2084868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В каком предложении есть обособленное определение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1) Озаренные луной деревья стояли молча в ночной тишине.</a:t>
            </a:r>
          </a:p>
          <a:p>
            <a:r>
              <a:rPr lang="ru-RU" dirty="0" smtClean="0"/>
              <a:t>2) </a:t>
            </a:r>
            <a:r>
              <a:rPr lang="ru-RU" dirty="0"/>
              <a:t>П</a:t>
            </a:r>
            <a:r>
              <a:rPr lang="ru-RU" dirty="0" smtClean="0"/>
              <a:t>одул ветерок, и вот зашевелились ветки берез, осин.</a:t>
            </a:r>
          </a:p>
          <a:p>
            <a:r>
              <a:rPr lang="ru-RU" dirty="0" smtClean="0"/>
              <a:t>3) Опять повис вечерний туман, окутавший луга возле реки.  </a:t>
            </a:r>
            <a:endParaRPr lang="ru-RU" dirty="0"/>
          </a:p>
        </p:txBody>
      </p:sp>
      <p:sp>
        <p:nvSpPr>
          <p:cNvPr id="2" name="Загнутый угол 1"/>
          <p:cNvSpPr/>
          <p:nvPr/>
        </p:nvSpPr>
        <p:spPr bwMode="auto">
          <a:xfrm>
            <a:off x="7020272" y="4869160"/>
            <a:ext cx="1152128" cy="1080120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      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</a:rPr>
              <a:t>3</a:t>
            </a:r>
          </a:p>
        </p:txBody>
      </p:sp>
    </p:spTree>
    <p:extLst>
      <p:ext uri="{BB962C8B-B14F-4D97-AF65-F5344CB8AC3E}">
        <p14:creationId xmlns="" xmlns:p14="http://schemas.microsoft.com/office/powerpoint/2010/main" val="598177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В каком предложении есть обособленное определение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r>
              <a:rPr lang="ru-RU" dirty="0" smtClean="0"/>
              <a:t>1) Ночные тени мелькали между деревьями в лесу, все живое уснуло.</a:t>
            </a:r>
          </a:p>
          <a:p>
            <a:r>
              <a:rPr lang="ru-RU" dirty="0" smtClean="0"/>
              <a:t>2) Под утро на траве появилась  роса, искрящаяся от лучей солнца.</a:t>
            </a:r>
          </a:p>
          <a:p>
            <a:r>
              <a:rPr lang="ru-RU" dirty="0" smtClean="0"/>
              <a:t>3) Отраженная в воде луна была красива, как невеста.</a:t>
            </a:r>
            <a:endParaRPr lang="ru-RU" dirty="0"/>
          </a:p>
        </p:txBody>
      </p:sp>
      <p:sp>
        <p:nvSpPr>
          <p:cNvPr id="2" name="Загнутый угол 1"/>
          <p:cNvSpPr/>
          <p:nvPr/>
        </p:nvSpPr>
        <p:spPr bwMode="auto">
          <a:xfrm>
            <a:off x="7020272" y="5157192"/>
            <a:ext cx="1296144" cy="1080120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</a:rPr>
              <a:t> </a:t>
            </a: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</a:rPr>
              <a:t>2</a:t>
            </a:r>
          </a:p>
        </p:txBody>
      </p:sp>
    </p:spTree>
    <p:extLst>
      <p:ext uri="{BB962C8B-B14F-4D97-AF65-F5344CB8AC3E}">
        <p14:creationId xmlns="" xmlns:p14="http://schemas.microsoft.com/office/powerpoint/2010/main" val="1939464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В каком предложении есть обособленное обстоятельство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dirty="0" smtClean="0"/>
              <a:t> 1) С первыми лучами солнца в лесу запели птицы, радующиеся приходу нового дня.</a:t>
            </a:r>
          </a:p>
          <a:p>
            <a:r>
              <a:rPr lang="ru-RU" dirty="0" smtClean="0"/>
              <a:t>2) Вот в вышину поднялся ястреб, резко взмахнув крыльями.</a:t>
            </a:r>
          </a:p>
          <a:p>
            <a:r>
              <a:rPr lang="ru-RU" dirty="0" smtClean="0"/>
              <a:t>3) Он полетал над верхушками деревьев, потом приземлился, стал чистить перышки.</a:t>
            </a:r>
            <a:endParaRPr lang="ru-RU" dirty="0"/>
          </a:p>
        </p:txBody>
      </p:sp>
      <p:sp>
        <p:nvSpPr>
          <p:cNvPr id="2" name="Загнутый угол 1"/>
          <p:cNvSpPr/>
          <p:nvPr/>
        </p:nvSpPr>
        <p:spPr bwMode="auto">
          <a:xfrm>
            <a:off x="7164288" y="5157192"/>
            <a:ext cx="1130424" cy="1202432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</a:rPr>
              <a:t> 2</a:t>
            </a:r>
          </a:p>
        </p:txBody>
      </p:sp>
    </p:spTree>
    <p:extLst>
      <p:ext uri="{BB962C8B-B14F-4D97-AF65-F5344CB8AC3E}">
        <p14:creationId xmlns="" xmlns:p14="http://schemas.microsoft.com/office/powerpoint/2010/main" val="2618188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В каком предложении есть обособленное обстоятельство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1) Через несколько минут, поднявшись в небо, над лесом покажется яркое солнце.</a:t>
            </a:r>
          </a:p>
          <a:p>
            <a:r>
              <a:rPr lang="ru-RU" dirty="0" smtClean="0"/>
              <a:t>2) Облака, плывущие в синем небе, белели на горизонте.</a:t>
            </a:r>
          </a:p>
          <a:p>
            <a:r>
              <a:rPr lang="ru-RU" dirty="0" smtClean="0"/>
              <a:t>3) Лучи солнца освещали верхушки деревьев, кустарники,  дальние сопки.</a:t>
            </a:r>
            <a:endParaRPr lang="ru-RU" dirty="0"/>
          </a:p>
        </p:txBody>
      </p:sp>
      <p:sp>
        <p:nvSpPr>
          <p:cNvPr id="2" name="Загнутый угол 1"/>
          <p:cNvSpPr/>
          <p:nvPr/>
        </p:nvSpPr>
        <p:spPr bwMode="auto">
          <a:xfrm>
            <a:off x="7092280" y="4941168"/>
            <a:ext cx="1130424" cy="1080120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</a:rPr>
              <a:t> 1</a:t>
            </a:r>
          </a:p>
        </p:txBody>
      </p:sp>
    </p:spTree>
    <p:extLst>
      <p:ext uri="{BB962C8B-B14F-4D97-AF65-F5344CB8AC3E}">
        <p14:creationId xmlns="" xmlns:p14="http://schemas.microsoft.com/office/powerpoint/2010/main" val="1133011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В каком предложении есть обособленное обстоятельство</a:t>
            </a:r>
            <a:endParaRPr lang="ru-RU" sz="4000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1) Скоро наступит прохладный вечер, на небе вновь загорятся звездочки.</a:t>
            </a:r>
          </a:p>
          <a:p>
            <a:r>
              <a:rPr lang="ru-RU" dirty="0" smtClean="0"/>
              <a:t>2) В тишине ночной, раскинув величаво ветки, уснут деревья.</a:t>
            </a:r>
          </a:p>
          <a:p>
            <a:r>
              <a:rPr lang="ru-RU" dirty="0" smtClean="0"/>
              <a:t>3) Мы любим наши поля, леса, озера, реки.</a:t>
            </a:r>
            <a:endParaRPr lang="ru-RU" dirty="0"/>
          </a:p>
        </p:txBody>
      </p:sp>
      <p:sp>
        <p:nvSpPr>
          <p:cNvPr id="2" name="Загнутый угол 1"/>
          <p:cNvSpPr/>
          <p:nvPr/>
        </p:nvSpPr>
        <p:spPr bwMode="auto">
          <a:xfrm>
            <a:off x="6876256" y="4725144"/>
            <a:ext cx="1080120" cy="1202432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</a:rPr>
              <a:t> 2</a:t>
            </a:r>
          </a:p>
        </p:txBody>
      </p:sp>
    </p:spTree>
    <p:extLst>
      <p:ext uri="{BB962C8B-B14F-4D97-AF65-F5344CB8AC3E}">
        <p14:creationId xmlns="" xmlns:p14="http://schemas.microsoft.com/office/powerpoint/2010/main" val="317546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Укажите цифры, обозначающие запятые при обособленном обстоятельстве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Эта сибирская река рассекала большие горы (1) угрюмо нависавшие над ней (2) и (3) вырвавшись на простор (4) разливалась широко и свободно.</a:t>
            </a:r>
            <a:endParaRPr lang="ru-RU" dirty="0"/>
          </a:p>
        </p:txBody>
      </p:sp>
      <p:sp>
        <p:nvSpPr>
          <p:cNvPr id="4" name="Загнутый угол 3"/>
          <p:cNvSpPr/>
          <p:nvPr/>
        </p:nvSpPr>
        <p:spPr bwMode="auto">
          <a:xfrm>
            <a:off x="6660232" y="4365104"/>
            <a:ext cx="1512168" cy="1224136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</a:rPr>
              <a:t> 3,4</a:t>
            </a:r>
          </a:p>
        </p:txBody>
      </p:sp>
    </p:spTree>
    <p:extLst>
      <p:ext uri="{BB962C8B-B14F-4D97-AF65-F5344CB8AC3E}">
        <p14:creationId xmlns="" xmlns:p14="http://schemas.microsoft.com/office/powerpoint/2010/main" val="236218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Укажите цифры, обозначающие запятые при обособленном обстоятельстве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Листва (1) сорванная с деревьев (2) закружилась в вихре (3)  стала подниматься кверху (4) напоминая стайку разноцветных бабочек (5) летящих на яркие цветы.</a:t>
            </a:r>
            <a:endParaRPr lang="ru-RU" dirty="0"/>
          </a:p>
        </p:txBody>
      </p:sp>
      <p:sp>
        <p:nvSpPr>
          <p:cNvPr id="4" name="Загнутый угол 3"/>
          <p:cNvSpPr/>
          <p:nvPr/>
        </p:nvSpPr>
        <p:spPr bwMode="auto">
          <a:xfrm>
            <a:off x="6948264" y="4509120"/>
            <a:ext cx="1296144" cy="1202432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</a:rPr>
              <a:t>4,5</a:t>
            </a:r>
          </a:p>
        </p:txBody>
      </p:sp>
    </p:spTree>
    <p:extLst>
      <p:ext uri="{BB962C8B-B14F-4D97-AF65-F5344CB8AC3E}">
        <p14:creationId xmlns="" xmlns:p14="http://schemas.microsoft.com/office/powerpoint/2010/main" val="1263471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Укажите цифры, обозначающие запятые при обособленном определении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Туман (1) освещенный луною (2) расстилаясь по ложбинам(3) над рекою(4) под горой (5) напоминает какое-то сказочное существо.</a:t>
            </a:r>
          </a:p>
        </p:txBody>
      </p:sp>
      <p:sp>
        <p:nvSpPr>
          <p:cNvPr id="4" name="Загнутый угол 3"/>
          <p:cNvSpPr/>
          <p:nvPr/>
        </p:nvSpPr>
        <p:spPr bwMode="auto">
          <a:xfrm>
            <a:off x="6876256" y="4437112"/>
            <a:ext cx="1541683" cy="1202432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</a:rPr>
              <a:t>1,2</a:t>
            </a:r>
          </a:p>
        </p:txBody>
      </p:sp>
    </p:spTree>
    <p:extLst>
      <p:ext uri="{BB962C8B-B14F-4D97-AF65-F5344CB8AC3E}">
        <p14:creationId xmlns="" xmlns:p14="http://schemas.microsoft.com/office/powerpoint/2010/main" val="2039654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/>
              <a:t>Укажите цифры, обозначающие запятые при обособленном определении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Над лесом(1) полыхая всеми оттенками красок (2) вставала заря (3) зажженная всходившим солнцем.</a:t>
            </a:r>
          </a:p>
        </p:txBody>
      </p:sp>
      <p:sp>
        <p:nvSpPr>
          <p:cNvPr id="4" name="Загнутый угол 3"/>
          <p:cNvSpPr/>
          <p:nvPr/>
        </p:nvSpPr>
        <p:spPr bwMode="auto">
          <a:xfrm>
            <a:off x="7092280" y="4581128"/>
            <a:ext cx="1368152" cy="1224136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</a:rPr>
              <a:t> 3</a:t>
            </a:r>
          </a:p>
        </p:txBody>
      </p:sp>
    </p:spTree>
    <p:extLst>
      <p:ext uri="{BB962C8B-B14F-4D97-AF65-F5344CB8AC3E}">
        <p14:creationId xmlns="" xmlns:p14="http://schemas.microsoft.com/office/powerpoint/2010/main" val="469874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/>
              <a:t>В каком варианте ответа правильно указаны все цифры, на месте которых в предложении должны стоять запятые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Воробьи (1) стаями обсыпавшие придорожные вётлы (2) кричали радостно (3) и возбужденно (4) рассказывая всем о наступившей весне.</a:t>
            </a:r>
          </a:p>
          <a:p>
            <a:r>
              <a:rPr lang="ru-RU" dirty="0" smtClean="0"/>
              <a:t>1) 1, 2, 3</a:t>
            </a:r>
          </a:p>
          <a:p>
            <a:r>
              <a:rPr lang="ru-RU" dirty="0"/>
              <a:t>2</a:t>
            </a:r>
            <a:r>
              <a:rPr lang="ru-RU" dirty="0" smtClean="0"/>
              <a:t>) 1, 2, 3, 4</a:t>
            </a:r>
          </a:p>
          <a:p>
            <a:r>
              <a:rPr lang="ru-RU" dirty="0"/>
              <a:t>3</a:t>
            </a:r>
            <a:r>
              <a:rPr lang="ru-RU" dirty="0" smtClean="0"/>
              <a:t>) 1, 2, 4</a:t>
            </a:r>
          </a:p>
          <a:p>
            <a:endParaRPr lang="ru-RU" dirty="0"/>
          </a:p>
        </p:txBody>
      </p:sp>
      <p:sp>
        <p:nvSpPr>
          <p:cNvPr id="4" name="Загнутый угол 3"/>
          <p:cNvSpPr/>
          <p:nvPr/>
        </p:nvSpPr>
        <p:spPr bwMode="auto">
          <a:xfrm>
            <a:off x="6732240" y="4462264"/>
            <a:ext cx="1296144" cy="1126976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</a:rPr>
              <a:t>  3</a:t>
            </a:r>
          </a:p>
        </p:txBody>
      </p:sp>
    </p:spTree>
    <p:extLst>
      <p:ext uri="{BB962C8B-B14F-4D97-AF65-F5344CB8AC3E}">
        <p14:creationId xmlns="" xmlns:p14="http://schemas.microsoft.com/office/powerpoint/2010/main" val="2524683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 smtClean="0"/>
              <a:t>В каком варианте ответа правильно указаны все цифры, на месте которых в предложении должны стоять запятые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/>
              <a:t>Сорванная с деревьев (1) листва закружилась в вихре (2) и стала подниматься кверху (3) напоминая стайку разноцветных бабочек (4) летящих на яркие цветы</a:t>
            </a:r>
            <a:r>
              <a:rPr lang="ru-RU" dirty="0" smtClean="0"/>
              <a:t>.</a:t>
            </a:r>
          </a:p>
          <a:p>
            <a:r>
              <a:rPr lang="ru-RU" dirty="0" smtClean="0"/>
              <a:t>1) 1, 3, 4</a:t>
            </a:r>
          </a:p>
          <a:p>
            <a:r>
              <a:rPr lang="ru-RU" dirty="0" smtClean="0"/>
              <a:t>2) 1, 2, 3</a:t>
            </a:r>
          </a:p>
          <a:p>
            <a:r>
              <a:rPr lang="ru-RU" dirty="0" smtClean="0"/>
              <a:t>3) 3, 4</a:t>
            </a:r>
          </a:p>
          <a:p>
            <a:endParaRPr lang="ru-RU" dirty="0"/>
          </a:p>
        </p:txBody>
      </p:sp>
      <p:sp>
        <p:nvSpPr>
          <p:cNvPr id="4" name="Загнутый угол 3"/>
          <p:cNvSpPr/>
          <p:nvPr/>
        </p:nvSpPr>
        <p:spPr bwMode="auto">
          <a:xfrm>
            <a:off x="7020272" y="4581128"/>
            <a:ext cx="1202432" cy="1202432"/>
          </a:xfrm>
          <a:prstGeom prst="foldedCorner">
            <a:avLst/>
          </a:prstGeom>
          <a:solidFill>
            <a:srgbClr val="FFFF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Times New Roman" pitchFamily="18" charset="0"/>
              </a:rPr>
              <a:t> 3</a:t>
            </a:r>
          </a:p>
        </p:txBody>
      </p:sp>
    </p:spTree>
    <p:extLst>
      <p:ext uri="{BB962C8B-B14F-4D97-AF65-F5344CB8AC3E}">
        <p14:creationId xmlns="" xmlns:p14="http://schemas.microsoft.com/office/powerpoint/2010/main" val="497919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ru-RU" sz="6600" b="1" dirty="0" smtClean="0">
                <a:solidFill>
                  <a:srgbClr val="C00000"/>
                </a:solidFill>
              </a:rPr>
              <a:t>Молодцы!</a:t>
            </a:r>
            <a:endParaRPr lang="ru-RU" sz="6600" b="1" dirty="0">
              <a:solidFill>
                <a:srgbClr val="C0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 descr="D:\Картинки\Анимации КНИГИ\1430605-723affe6535d56e0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420888"/>
            <a:ext cx="4680519" cy="316835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6279907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Учитель русского языка </a:t>
            </a:r>
            <a:r>
              <a:rPr lang="ru-RU" smtClean="0"/>
              <a:t>и литературы: Булатова </a:t>
            </a:r>
            <a:r>
              <a:rPr lang="ru-RU" dirty="0" smtClean="0"/>
              <a:t>О.Р.</a:t>
            </a: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ABLET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9F9F9F"/>
      </a:lt2>
      <a:accent1>
        <a:srgbClr val="FFCC66"/>
      </a:accent1>
      <a:accent2>
        <a:srgbClr val="0000FF"/>
      </a:accent2>
      <a:accent3>
        <a:srgbClr val="FFFFFF"/>
      </a:accent3>
      <a:accent4>
        <a:srgbClr val="000000"/>
      </a:accent4>
      <a:accent5>
        <a:srgbClr val="FFE2B8"/>
      </a:accent5>
      <a:accent6>
        <a:srgbClr val="0000E7"/>
      </a:accent6>
      <a:hlink>
        <a:srgbClr val="CC00CC"/>
      </a:hlink>
      <a:folHlink>
        <a:srgbClr val="C0C0C0"/>
      </a:folHlink>
    </a:clrScheme>
    <a:fontScheme name="Тема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TABLET</Template>
  <TotalTime>108</TotalTime>
  <Words>596</Words>
  <Application>Microsoft Office PowerPoint</Application>
  <PresentationFormat>Экран (4:3)</PresentationFormat>
  <Paragraphs>63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TABLET</vt:lpstr>
      <vt:lpstr>8 класс</vt:lpstr>
      <vt:lpstr>В каком предложении есть обособленное определение</vt:lpstr>
      <vt:lpstr>В каком предложении есть обособленное определение</vt:lpstr>
      <vt:lpstr>В каком предложении есть обособленное определение</vt:lpstr>
      <vt:lpstr>В каком предложении есть обособленное обстоятельство</vt:lpstr>
      <vt:lpstr>В каком предложении есть обособленное обстоятельство</vt:lpstr>
      <vt:lpstr>В каком предложении есть обособленное обстоятельство</vt:lpstr>
      <vt:lpstr>Укажите цифры, обозначающие запятые при обособленном обстоятельстве</vt:lpstr>
      <vt:lpstr>Укажите цифры, обозначающие запятые при обособленном обстоятельстве</vt:lpstr>
      <vt:lpstr>Укажите цифры, обозначающие запятые при обособленном определении</vt:lpstr>
      <vt:lpstr>Укажите цифры, обозначающие запятые при обособленном определении</vt:lpstr>
      <vt:lpstr>В каком варианте ответа правильно указаны все цифры, на месте которых в предложении должны стоять запятые</vt:lpstr>
      <vt:lpstr>В каком варианте ответа правильно указаны все цифры, на месте которых в предложении должны стоять запятые</vt:lpstr>
      <vt:lpstr>Молодцы!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Виталя</dc:creator>
  <cp:lastModifiedBy>user</cp:lastModifiedBy>
  <cp:revision>13</cp:revision>
  <cp:lastPrinted>1601-01-01T00:00:00Z</cp:lastPrinted>
  <dcterms:created xsi:type="dcterms:W3CDTF">2014-04-02T09:35:27Z</dcterms:created>
  <dcterms:modified xsi:type="dcterms:W3CDTF">2018-05-15T11:58:10Z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