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58" r:id="rId3"/>
    <p:sldId id="272" r:id="rId4"/>
    <p:sldId id="259" r:id="rId5"/>
    <p:sldId id="262" r:id="rId6"/>
    <p:sldId id="268" r:id="rId7"/>
    <p:sldId id="261" r:id="rId8"/>
    <p:sldId id="260" r:id="rId9"/>
    <p:sldId id="270" r:id="rId10"/>
    <p:sldId id="269" r:id="rId11"/>
    <p:sldId id="265" r:id="rId12"/>
    <p:sldId id="266" r:id="rId13"/>
    <p:sldId id="280" r:id="rId14"/>
    <p:sldId id="263" r:id="rId15"/>
    <p:sldId id="264" r:id="rId16"/>
    <p:sldId id="274" r:id="rId17"/>
    <p:sldId id="281" r:id="rId18"/>
    <p:sldId id="273" r:id="rId19"/>
    <p:sldId id="275" r:id="rId20"/>
    <p:sldId id="276" r:id="rId21"/>
    <p:sldId id="267" r:id="rId22"/>
    <p:sldId id="278" r:id="rId23"/>
    <p:sldId id="279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797954-C2E3-44E5-8B72-4022B77C94B6}" type="datetimeFigureOut">
              <a:rPr lang="ru-RU" smtClean="0"/>
              <a:t>03.01.2006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68E1CC-E042-485D-A4B6-38AF308615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53934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3295C1C-B33E-469C-BA05-D5CE38711B1C}" type="datetimeFigureOut">
              <a:rPr lang="ru-RU" smtClean="0"/>
              <a:t>03.01.2006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1813CE6-9447-4790-B685-562BCBA99B6D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3295C1C-B33E-469C-BA05-D5CE38711B1C}" type="datetimeFigureOut">
              <a:rPr lang="ru-RU" smtClean="0"/>
              <a:t>03.01.2006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1813CE6-9447-4790-B685-562BCBA99B6D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3295C1C-B33E-469C-BA05-D5CE38711B1C}" type="datetimeFigureOut">
              <a:rPr lang="ru-RU" smtClean="0"/>
              <a:t>03.01.2006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1813CE6-9447-4790-B685-562BCBA99B6D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95C1C-B33E-469C-BA05-D5CE38711B1C}" type="datetimeFigureOut">
              <a:rPr lang="ru-RU" smtClean="0"/>
              <a:t>03.01.2006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13CE6-9447-4790-B685-562BCBA99B6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95C1C-B33E-469C-BA05-D5CE38711B1C}" type="datetimeFigureOut">
              <a:rPr lang="ru-RU" smtClean="0"/>
              <a:t>03.01.2006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13CE6-9447-4790-B685-562BCBA99B6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3295C1C-B33E-469C-BA05-D5CE38711B1C}" type="datetimeFigureOut">
              <a:rPr lang="ru-RU" smtClean="0"/>
              <a:t>03.01.2006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1813CE6-9447-4790-B685-562BCBA99B6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95C1C-B33E-469C-BA05-D5CE38711B1C}" type="datetimeFigureOut">
              <a:rPr lang="ru-RU" smtClean="0"/>
              <a:t>03.01.2006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13CE6-9447-4790-B685-562BCBA99B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3295C1C-B33E-469C-BA05-D5CE38711B1C}" type="datetimeFigureOut">
              <a:rPr lang="ru-RU" smtClean="0"/>
              <a:t>03.01.2006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1813CE6-9447-4790-B685-562BCBA99B6D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3295C1C-B33E-469C-BA05-D5CE38711B1C}" type="datetimeFigureOut">
              <a:rPr lang="ru-RU" smtClean="0"/>
              <a:t>03.01.2006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1813CE6-9447-4790-B685-562BCBA99B6D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95C1C-B33E-469C-BA05-D5CE38711B1C}" type="datetimeFigureOut">
              <a:rPr lang="ru-RU" smtClean="0"/>
              <a:t>03.01.2006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13CE6-9447-4790-B685-562BCBA99B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95C1C-B33E-469C-BA05-D5CE38711B1C}" type="datetimeFigureOut">
              <a:rPr lang="ru-RU" smtClean="0"/>
              <a:t>03.01.2006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13CE6-9447-4790-B685-562BCBA99B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3295C1C-B33E-469C-BA05-D5CE38711B1C}" type="datetimeFigureOut">
              <a:rPr lang="ru-RU" smtClean="0"/>
              <a:t>03.01.2006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1813CE6-9447-4790-B685-562BCBA99B6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77988" y="188640"/>
            <a:ext cx="6172200" cy="1800200"/>
          </a:xfrm>
        </p:spPr>
        <p:txBody>
          <a:bodyPr>
            <a:normAutofit/>
          </a:bodyPr>
          <a:lstStyle/>
          <a:p>
            <a:r>
              <a:rPr lang="ru-RU" sz="4400" dirty="0" smtClean="0"/>
              <a:t>Математика для малышей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5805264"/>
            <a:ext cx="6172200" cy="792088"/>
          </a:xfrm>
        </p:spPr>
        <p:txBody>
          <a:bodyPr>
            <a:normAutofit fontScale="77500" lnSpcReduction="20000"/>
          </a:bodyPr>
          <a:lstStyle/>
          <a:p>
            <a:endParaRPr lang="ru-RU" dirty="0" smtClean="0"/>
          </a:p>
          <a:p>
            <a:r>
              <a:rPr lang="ru-RU" sz="3200" dirty="0"/>
              <a:t> </a:t>
            </a:r>
            <a:r>
              <a:rPr lang="ru-RU" sz="3200" dirty="0" smtClean="0"/>
              <a:t>         </a:t>
            </a:r>
            <a:r>
              <a:rPr lang="ru-RU" sz="3200" dirty="0" smtClean="0"/>
              <a:t>Подготовила Кочелева С. </a:t>
            </a:r>
            <a:r>
              <a:rPr lang="ru-RU" sz="3200" smtClean="0"/>
              <a:t>Н.                                                              </a:t>
            </a:r>
            <a:endParaRPr lang="ru-RU" sz="3200" dirty="0"/>
          </a:p>
        </p:txBody>
      </p:sp>
      <p:pic>
        <p:nvPicPr>
          <p:cNvPr id="1026" name="Picture 2" descr="C:\Documents and Settings\Admin\Рабочий стол\Математика\kartinka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204864"/>
            <a:ext cx="5040560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23754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457256" cy="3874442"/>
          </a:xfrm>
        </p:spPr>
        <p:txBody>
          <a:bodyPr>
            <a:normAutofit fontScale="90000"/>
          </a:bodyPr>
          <a:lstStyle/>
          <a:p>
            <a:r>
              <a:rPr lang="ru-RU" dirty="0"/>
              <a:t>Что нужно для того, чтобы ребёнок </a:t>
            </a:r>
            <a:r>
              <a:rPr lang="ru-RU" dirty="0" smtClean="0"/>
              <a:t>вырос </a:t>
            </a:r>
            <a:r>
              <a:rPr lang="ru-RU" dirty="0"/>
              <a:t>любознательным, умным, сообразительным, чтобы мог реализовывать все свои возможности, раскрыть способности?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/>
              <a:t>Необходимо </a:t>
            </a:r>
            <a:r>
              <a:rPr lang="ru-RU" b="1" i="1" dirty="0"/>
              <a:t>прислушаться к малышу, понять особенности его возраста, оценить его собственные, индивидуальные особенности</a:t>
            </a:r>
            <a:r>
              <a:rPr lang="ru-RU" dirty="0"/>
              <a:t>. </a:t>
            </a:r>
          </a:p>
        </p:txBody>
      </p:sp>
      <p:pic>
        <p:nvPicPr>
          <p:cNvPr id="1026" name="Picture 2" descr="C:\Documents and Settings\Admin\Рабочий стол\Новая папка\8Pez63hhNTZ6z6gomJcP7GO9TxUdI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077072"/>
            <a:ext cx="2376264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80857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9564" y="176319"/>
            <a:ext cx="6390456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Ранний возраст - важнейший стартовый период жизни человека. Математика должна занимать особое место в интеллектуальном развитии детей, должный уровень которого определяется качественными особенностями усвоения детьми таких исходных понятий, как количество, величина, форма, пространственные отношения.</a:t>
            </a:r>
          </a:p>
          <a:p>
            <a:r>
              <a:rPr lang="ru-RU" sz="1600" dirty="0"/>
              <a:t>Отсюда очевидно, что обучение в процессе образовательной деятельности, в повседневной жизни, дидактических играх и упражнениях при условии и наполнения их элементарным математическим содержанием должно быть направлено на формирование у детей раннего возраста основных математических представлений и развитие математического мышления - сравнением, анализа, рассуждением, обобщением, умозаключением</a:t>
            </a:r>
            <a:r>
              <a:rPr lang="ru-RU" dirty="0"/>
              <a:t>.</a:t>
            </a:r>
          </a:p>
        </p:txBody>
      </p:sp>
      <p:pic>
        <p:nvPicPr>
          <p:cNvPr id="2050" name="Picture 2" descr="C:\Documents and Settings\Admin\Рабочий стол\Новая папка\2015-03-03 15.47.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46526"/>
            <a:ext cx="6476692" cy="2994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6976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1"/>
            <a:ext cx="6606480" cy="39908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50"/>
              </a:spcBef>
              <a:spcAft>
                <a:spcPts val="750"/>
              </a:spcAft>
            </a:pPr>
            <a:r>
              <a:rPr lang="ru-RU" sz="2400" dirty="0" smtClean="0">
                <a:solidFill>
                  <a:srgbClr val="303F5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У детей раннего возраста важно сформировать первоначальные представления о количественных и качественных различиях предметов ближайшего окружения. </a:t>
            </a:r>
            <a:endParaRPr lang="ru-RU" sz="2400" dirty="0" smtClean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ctr">
              <a:spcBef>
                <a:spcPts val="750"/>
              </a:spcBef>
              <a:spcAft>
                <a:spcPts val="750"/>
              </a:spcAft>
            </a:pPr>
            <a:r>
              <a:rPr lang="ru-RU" sz="2400" dirty="0" smtClean="0">
                <a:solidFill>
                  <a:srgbClr val="303F5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В этот период  дети разнообразно действуют с предметами: собирают однородные предметы вместе, отсоединяют часть предметов от основной группы, отбирают игрушки одинакового цвета, величины, формы, передвигают в разных направлениях. </a:t>
            </a:r>
            <a:endParaRPr lang="ru-RU" sz="240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3074" name="Picture 2" descr="C:\Documents and Settings\Admin\Рабочий стол\Новая папка\3347968-88322fa9a0655e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5" y="4179477"/>
            <a:ext cx="4968551" cy="2345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0844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72200" y="264795"/>
            <a:ext cx="1917598" cy="4956048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rgbClr val="303F50"/>
                </a:solidFill>
                <a:latin typeface="Times New Roman"/>
                <a:ea typeface="Times New Roman"/>
              </a:rPr>
              <a:t>Для игр подбираю знакомые игрушки, чтобы детям было знакомо не только их название, но и возможность использования в играх.</a:t>
            </a:r>
            <a:endParaRPr lang="ru-RU" sz="2000" dirty="0"/>
          </a:p>
        </p:txBody>
      </p:sp>
      <p:pic>
        <p:nvPicPr>
          <p:cNvPr id="3074" name="Picture 2" descr="D:\Новая папка\2015-03-02 07.39.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7"/>
            <a:ext cx="5688632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94038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Новая папка\2015-03-02 09.10.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" y="171450"/>
            <a:ext cx="7348934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32774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260648"/>
            <a:ext cx="63184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750"/>
              </a:spcBef>
              <a:spcAft>
                <a:spcPts val="750"/>
              </a:spcAft>
            </a:pPr>
            <a:r>
              <a:rPr lang="ru-RU" sz="2000" dirty="0" smtClean="0">
                <a:solidFill>
                  <a:srgbClr val="303F50"/>
                </a:solidFill>
                <a:effectLst/>
                <a:latin typeface="Times New Roman"/>
                <a:ea typeface="Times New Roman"/>
                <a:cs typeface="Times New Roman"/>
              </a:rPr>
              <a:t>С детьми второго, третьего года жизни в детском саду не проводятся специальные игровые занятия по развитию математических представлений. Условия, способствующие развитию математических представлений,  создаются в ходе игр по ознакомлению с окружающим миром, развитию речи, конструированию, а также в свободной деятельности в группе, и во время прогулок на участке детского сада. </a:t>
            </a:r>
            <a:endParaRPr lang="ru-RU" sz="2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2828836"/>
            <a:ext cx="63184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303F50"/>
                </a:solidFill>
                <a:effectLst/>
                <a:latin typeface="Times New Roman"/>
                <a:ea typeface="Times New Roman"/>
              </a:rPr>
              <a:t>При организации игр учитываются  доступность и привлекательность, строгая дозировка содержания, их игровой характер, используются различные сюрпризные моменты.</a:t>
            </a:r>
            <a:endParaRPr lang="ru-RU" sz="2000" dirty="0"/>
          </a:p>
        </p:txBody>
      </p:sp>
      <p:pic>
        <p:nvPicPr>
          <p:cNvPr id="1026" name="Picture 2" descr="C:\Documents and Settings\Admin\Рабочий стол\Новая папка\i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005064"/>
            <a:ext cx="2869679" cy="2122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92273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7467600" cy="2520280"/>
          </a:xfrm>
        </p:spPr>
        <p:txBody>
          <a:bodyPr>
            <a:noAutofit/>
          </a:bodyPr>
          <a:lstStyle/>
          <a:p>
            <a:pPr>
              <a:spcBef>
                <a:spcPts val="750"/>
              </a:spcBef>
              <a:spcAft>
                <a:spcPts val="750"/>
              </a:spcAft>
            </a:pPr>
            <a:r>
              <a:rPr lang="ru-RU" sz="2200" b="1" dirty="0">
                <a:solidFill>
                  <a:srgbClr val="303F50"/>
                </a:solidFill>
                <a:latin typeface="Times New Roman"/>
                <a:ea typeface="Times New Roman"/>
                <a:cs typeface="Times New Roman"/>
              </a:rPr>
              <a:t>А.В. Запорожец</a:t>
            </a:r>
            <a:r>
              <a:rPr lang="ru-RU" sz="2200" dirty="0">
                <a:solidFill>
                  <a:srgbClr val="303F5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2200" dirty="0" smtClean="0">
                <a:solidFill>
                  <a:srgbClr val="303F5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200" b="1" i="1" dirty="0" smtClean="0">
                <a:solidFill>
                  <a:srgbClr val="303F50"/>
                </a:solidFill>
                <a:latin typeface="Times New Roman"/>
                <a:ea typeface="Times New Roman"/>
                <a:cs typeface="Times New Roman"/>
              </a:rPr>
              <a:t>считал</a:t>
            </a:r>
            <a:r>
              <a:rPr lang="ru-RU" sz="2200" b="1" i="1" dirty="0">
                <a:solidFill>
                  <a:srgbClr val="303F50"/>
                </a:solidFill>
                <a:latin typeface="Times New Roman"/>
                <a:ea typeface="Times New Roman"/>
                <a:cs typeface="Times New Roman"/>
              </a:rPr>
              <a:t>, что процесс умственного развития ребенка связан с развитием его ощущений, восприятий, представлений. Поэтому формирование математических представлений в раннем возрасте должно быть тесно связано с развитием сенсорного опыта ребенка.</a:t>
            </a:r>
            <a:r>
              <a:rPr lang="ru-RU" sz="2200" b="1" i="1" dirty="0">
                <a:latin typeface="Calibri"/>
                <a:ea typeface="Calibri"/>
                <a:cs typeface="Times New Roman"/>
              </a:rPr>
              <a:t/>
            </a:r>
            <a:br>
              <a:rPr lang="ru-RU" sz="2200" b="1" i="1" dirty="0">
                <a:latin typeface="Calibri"/>
                <a:ea typeface="Calibri"/>
                <a:cs typeface="Times New Roman"/>
              </a:rPr>
            </a:br>
            <a:endParaRPr lang="ru-RU" sz="2200" b="1" i="1" dirty="0"/>
          </a:p>
        </p:txBody>
      </p:sp>
      <p:pic>
        <p:nvPicPr>
          <p:cNvPr id="2050" name="Picture 2" descr="D:\Новая папка\2015-02-26 16.59.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636912"/>
            <a:ext cx="5832648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34055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60486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750"/>
              </a:spcBef>
              <a:spcAft>
                <a:spcPts val="750"/>
              </a:spcAft>
            </a:pPr>
            <a:r>
              <a:rPr lang="ru-RU" sz="2000" dirty="0" smtClean="0">
                <a:solidFill>
                  <a:srgbClr val="303F50"/>
                </a:solidFill>
                <a:effectLst/>
                <a:latin typeface="Times New Roman"/>
                <a:ea typeface="Times New Roman"/>
                <a:cs typeface="Times New Roman"/>
              </a:rPr>
              <a:t>Сенсорного развития составляет фундамент общего умственного развития ребенка и имеет самостоятельное значение, так как полноценное восприятие необходимо и для успешного обучения ребенка в детском саду, в школе, и для многих других видов деятельности.</a:t>
            </a:r>
            <a:endParaRPr lang="ru-RU" sz="20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2050" name="Picture 2" descr="C:\Documents and Settings\Admin\Рабочий стол\Новая папка\2015-03-03 15.51.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348880"/>
            <a:ext cx="6696744" cy="4189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7467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76672"/>
            <a:ext cx="6390456" cy="2451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750"/>
              </a:spcBef>
              <a:spcAft>
                <a:spcPts val="750"/>
              </a:spcAft>
            </a:pPr>
            <a:r>
              <a:rPr lang="ru-RU" sz="2000" dirty="0" smtClean="0">
                <a:solidFill>
                  <a:srgbClr val="303F50"/>
                </a:solidFill>
                <a:effectLst/>
                <a:latin typeface="Times New Roman"/>
                <a:ea typeface="Times New Roman"/>
                <a:cs typeface="Times New Roman"/>
              </a:rPr>
              <a:t>Сенсорное развитие ребёнка - это развитие его восприятия формирование представлений о внешних свойствах предметов: их форме, цвете, величине, положении в пространстве. </a:t>
            </a:r>
          </a:p>
          <a:p>
            <a:pPr>
              <a:spcBef>
                <a:spcPts val="750"/>
              </a:spcBef>
              <a:spcAft>
                <a:spcPts val="750"/>
              </a:spcAft>
            </a:pPr>
            <a:r>
              <a:rPr lang="ru-RU" sz="2000" dirty="0" smtClean="0">
                <a:solidFill>
                  <a:srgbClr val="303F50"/>
                </a:solidFill>
                <a:effectLst/>
                <a:latin typeface="Times New Roman"/>
                <a:ea typeface="Times New Roman"/>
                <a:cs typeface="Times New Roman"/>
              </a:rPr>
              <a:t>Именно этот возраст наиболее благоприятен для совершенствования деятельности органов чувств, накопления представлений об окружающем мире. </a:t>
            </a:r>
            <a:endParaRPr lang="ru-RU" sz="20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074" name="Picture 2" descr="C:\Documents and Settings\Admin\Рабочий стол\Новая папка\2015-03-03 15.50.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928625"/>
            <a:ext cx="6624736" cy="3699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43668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690864" cy="106613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3861048"/>
            <a:ext cx="7560840" cy="25135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750"/>
              </a:spcBef>
              <a:spcAft>
                <a:spcPts val="750"/>
              </a:spcAft>
            </a:pPr>
            <a:r>
              <a:rPr lang="ru-RU" dirty="0" smtClean="0">
                <a:solidFill>
                  <a:srgbClr val="303F50"/>
                </a:solidFill>
                <a:effectLst/>
                <a:latin typeface="Times New Roman"/>
                <a:ea typeface="Times New Roman"/>
                <a:cs typeface="Times New Roman"/>
              </a:rPr>
              <a:t>Чтобы дети научились различать и называть предметы по форме, например, шарик и кубик, учим их сравнивать. Показываем, что шарик катится с горки, а кубик нет, потому что мешают уголки. Из шариков нельзя построить башенку, прикладываем шарик на шарик, а из кубиков можно. </a:t>
            </a:r>
          </a:p>
          <a:p>
            <a:pPr>
              <a:spcBef>
                <a:spcPts val="750"/>
              </a:spcBef>
              <a:spcAft>
                <a:spcPts val="750"/>
              </a:spcAft>
            </a:pPr>
            <a:r>
              <a:rPr lang="ru-RU" dirty="0" smtClean="0">
                <a:solidFill>
                  <a:srgbClr val="303F50"/>
                </a:solidFill>
                <a:effectLst/>
                <a:latin typeface="Times New Roman"/>
                <a:ea typeface="Times New Roman"/>
                <a:cs typeface="Times New Roman"/>
              </a:rPr>
              <a:t> Ребенку надо самому попытаться построить башню вначале из шариков, а потом из кубиков. На всех этапах обучения действиям по обследованию формы используем прием обведения контура предмета пальцем ребенка.</a:t>
            </a:r>
            <a:endParaRPr lang="ru-RU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6147" name="Picture 3" descr="D:\Новая папка\2015-03-02 09.19.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5991622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3840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764704"/>
            <a:ext cx="8208912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750"/>
              </a:spcBef>
              <a:spcAft>
                <a:spcPts val="750"/>
              </a:spcAft>
            </a:pPr>
            <a:r>
              <a:rPr lang="ru-RU" sz="2000" dirty="0" smtClean="0">
                <a:solidFill>
                  <a:srgbClr val="303F50"/>
                </a:solidFill>
                <a:effectLst/>
                <a:latin typeface="Times New Roman"/>
                <a:ea typeface="Times New Roman"/>
                <a:cs typeface="Times New Roman"/>
              </a:rPr>
              <a:t>Наиболее подходящей формой обучения первоначальным математическим представлениям является </a:t>
            </a:r>
            <a:r>
              <a:rPr lang="ru-RU" sz="2000" b="1" dirty="0" smtClean="0">
                <a:solidFill>
                  <a:srgbClr val="303F50"/>
                </a:solidFill>
                <a:effectLst/>
                <a:latin typeface="Times New Roman"/>
                <a:ea typeface="Times New Roman"/>
                <a:cs typeface="Times New Roman"/>
              </a:rPr>
              <a:t>дидактическая игра. </a:t>
            </a:r>
          </a:p>
          <a:p>
            <a:pPr>
              <a:spcBef>
                <a:spcPts val="750"/>
              </a:spcBef>
              <a:spcAft>
                <a:spcPts val="750"/>
              </a:spcAft>
            </a:pPr>
            <a:r>
              <a:rPr lang="ru-RU" sz="2000" dirty="0" smtClean="0">
                <a:solidFill>
                  <a:srgbClr val="303F50"/>
                </a:solidFill>
                <a:effectLst/>
                <a:latin typeface="Times New Roman"/>
                <a:ea typeface="Times New Roman"/>
                <a:cs typeface="Times New Roman"/>
              </a:rPr>
              <a:t>Главная особенность, дидактической игры, состоит в том, что задания даются в игровой форме. Ребенок играя, не подозревает, что осваивает знания, овладевает навыками действий с определенными предметами. Ребенок, играя, сразу видит результат своей деятельности, достижение результата вызывает чувство радости. </a:t>
            </a:r>
          </a:p>
          <a:p>
            <a:pPr>
              <a:spcBef>
                <a:spcPts val="750"/>
              </a:spcBef>
              <a:spcAft>
                <a:spcPts val="750"/>
              </a:spcAft>
            </a:pPr>
            <a:r>
              <a:rPr lang="ru-RU" sz="2000" dirty="0" smtClean="0">
                <a:solidFill>
                  <a:srgbClr val="303F50"/>
                </a:solidFill>
                <a:effectLst/>
                <a:latin typeface="Times New Roman"/>
                <a:ea typeface="Times New Roman"/>
                <a:cs typeface="Times New Roman"/>
              </a:rPr>
              <a:t>С целью развития представлений о величине и форме предметов с детьми проводятся разнообразные манипулятивные действия с предметами: собирание шариков и кубиков, разбирание и собирание игрушек-вкладышей – матрешки, грибочки, бочонки, собирание пирамидки, соотнесение предметов с фигурными отверстиями, составление разрезных картинок из двух частей, собирание геометрической и магнитной мозаики. </a:t>
            </a:r>
          </a:p>
          <a:p>
            <a:pPr>
              <a:spcBef>
                <a:spcPts val="750"/>
              </a:spcBef>
              <a:spcAft>
                <a:spcPts val="750"/>
              </a:spcAft>
            </a:pPr>
            <a:r>
              <a:rPr lang="ru-RU" sz="2000" dirty="0" smtClean="0">
                <a:solidFill>
                  <a:srgbClr val="303F50"/>
                </a:solidFill>
                <a:effectLst/>
                <a:latin typeface="Times New Roman"/>
                <a:ea typeface="Times New Roman"/>
                <a:cs typeface="Times New Roman"/>
              </a:rPr>
              <a:t>Такие дидактические игры также способствуют развитию мелкой моторики руки, координации движения глаз и рук, расширению словарного запаса.</a:t>
            </a:r>
            <a:endParaRPr lang="ru-RU" sz="20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459267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\Рабочий стол\Новая папка\2015-03-03 15.54.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55061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4345"/>
            <a:ext cx="799288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303F50"/>
                </a:solidFill>
                <a:effectLst/>
                <a:latin typeface="Times New Roman"/>
                <a:ea typeface="Times New Roman"/>
              </a:rPr>
              <a:t>Для ознакомления с простейшими знаниями о количестве на начальном этапе привлекаем внимание к группам однородных игрушек, побуждаем рассмотреть их, уточняем название. </a:t>
            </a:r>
          </a:p>
          <a:p>
            <a:r>
              <a:rPr lang="ru-RU" dirty="0" smtClean="0">
                <a:solidFill>
                  <a:srgbClr val="303F50"/>
                </a:solidFill>
                <a:effectLst/>
                <a:latin typeface="Times New Roman"/>
                <a:ea typeface="Times New Roman"/>
              </a:rPr>
              <a:t>Например, рассматривая мячи, я задаю вопросы: </a:t>
            </a:r>
            <a:r>
              <a:rPr lang="ru-RU" b="1" dirty="0" smtClean="0">
                <a:solidFill>
                  <a:srgbClr val="303F50"/>
                </a:solidFill>
                <a:effectLst/>
                <a:latin typeface="Times New Roman"/>
                <a:ea typeface="Times New Roman"/>
              </a:rPr>
              <a:t>«</a:t>
            </a:r>
            <a:r>
              <a:rPr lang="ru-RU" b="1" i="1" dirty="0" smtClean="0">
                <a:solidFill>
                  <a:srgbClr val="303F50"/>
                </a:solidFill>
                <a:effectLst/>
                <a:latin typeface="Times New Roman"/>
                <a:ea typeface="Times New Roman"/>
              </a:rPr>
              <a:t>Что это?». </a:t>
            </a:r>
          </a:p>
          <a:p>
            <a:r>
              <a:rPr lang="ru-RU" dirty="0" smtClean="0">
                <a:solidFill>
                  <a:srgbClr val="303F50"/>
                </a:solidFill>
                <a:effectLst/>
                <a:latin typeface="Times New Roman"/>
                <a:ea typeface="Times New Roman"/>
              </a:rPr>
              <a:t>После этого перехожу к понятию количества, сказав: </a:t>
            </a:r>
          </a:p>
          <a:p>
            <a:r>
              <a:rPr lang="ru-RU" b="1" i="1" dirty="0">
                <a:solidFill>
                  <a:srgbClr val="303F50"/>
                </a:solidFill>
                <a:latin typeface="Times New Roman"/>
                <a:ea typeface="Times New Roman"/>
              </a:rPr>
              <a:t> </a:t>
            </a:r>
            <a:r>
              <a:rPr lang="ru-RU" b="1" i="1" dirty="0" smtClean="0">
                <a:solidFill>
                  <a:srgbClr val="303F50"/>
                </a:solidFill>
                <a:latin typeface="Times New Roman"/>
                <a:ea typeface="Times New Roman"/>
              </a:rPr>
              <a:t>                                                       </a:t>
            </a:r>
            <a:r>
              <a:rPr lang="ru-RU" b="1" i="1" dirty="0" smtClean="0">
                <a:solidFill>
                  <a:srgbClr val="303F50"/>
                </a:solidFill>
                <a:effectLst/>
                <a:latin typeface="Times New Roman"/>
                <a:ea typeface="Times New Roman"/>
              </a:rPr>
              <a:t>«Как много у нас мячей!». </a:t>
            </a:r>
          </a:p>
          <a:p>
            <a:r>
              <a:rPr lang="ru-RU" dirty="0" smtClean="0">
                <a:solidFill>
                  <a:srgbClr val="303F50"/>
                </a:solidFill>
                <a:effectLst/>
                <a:latin typeface="Times New Roman"/>
                <a:ea typeface="Times New Roman"/>
              </a:rPr>
              <a:t>В следующий раз привлекаю детей к активному участию в создании группы из однородных предметов. Важно, чтобы группы предметов создавались из однородных игрушек одинаковых по всем признакам: цвета, формы, величины и материала. По мере того как дети овладеют умением образовывать группы однородных предметов, понимать и отвечать на вопрос со значением «Сколько?», ставлю следующие задачи: различать и называть неравные по количеству группы, обозначая их словами: много – один, много – мало. </a:t>
            </a:r>
            <a:endParaRPr lang="ru-RU" dirty="0"/>
          </a:p>
        </p:txBody>
      </p:sp>
      <p:pic>
        <p:nvPicPr>
          <p:cNvPr id="4098" name="Picture 2" descr="C:\Documents and Settings\Admin\Рабочий стол\Новая папка\112413666_9e59e44bf2523ba930652421ff306b0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7612" y="4564062"/>
            <a:ext cx="2856755" cy="2177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37252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Новая папка\2015-03-02 09.14.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3" y="404663"/>
            <a:ext cx="7312421" cy="6192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61388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32656"/>
            <a:ext cx="639045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Игры-занятия, которые, следует предлагать детям этого возраста, строятся в основном на действиях ребёнка с разнообразными предметами. Для развития восприятия полезны игры, которые надо сравнивать по цвету, форме, величине и находить среди них одинаковые. Игры, направленные на развитие внимания, потребуют тщательного рассматривания и сопоставления предметов, выявления их сходства и различий. Большая группа дидактических игр направлена на развитие мышления ребёнка. </a:t>
            </a:r>
          </a:p>
        </p:txBody>
      </p:sp>
      <p:pic>
        <p:nvPicPr>
          <p:cNvPr id="2050" name="Picture 2" descr="C:\Documents and Settings\Admin\Рабочий стол\Новая папка\112413666_9e59e44bf2523ba930652421ff306b0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714624"/>
            <a:ext cx="4032448" cy="4098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52944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\Рабочий стол\Новая папка\2015-03-02 09.03.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09975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Новая папка\2015-03-03 15.51.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02269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41707"/>
            <a:ext cx="646246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Для трёхлетнего ребёнка наиболее целесообразно решение мыслительных задач, требующих разобраться в строении предметов и их взаимном расположении. Следующая группа игр ориентирована на развитии творческих  способностей, стимулировании его воображения. Малыш будет стремиться замечать разные качества предметов, искать разнообразные варианты видения одной и той же вещи или рисунка. И наконец, математические игры-занятия помогут научить ребёнка выделять количественные отношения между предметами.</a:t>
            </a:r>
          </a:p>
        </p:txBody>
      </p:sp>
    </p:spTree>
    <p:extLst>
      <p:ext uri="{BB962C8B-B14F-4D97-AF65-F5344CB8AC3E}">
        <p14:creationId xmlns:p14="http://schemas.microsoft.com/office/powerpoint/2010/main" val="12674789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\Рабочий стол\Новая папка\2015-03-03 15.50.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9996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7467600" cy="1143000"/>
          </a:xfrm>
        </p:spPr>
        <p:txBody>
          <a:bodyPr>
            <a:normAutofit fontScale="90000"/>
          </a:bodyPr>
          <a:lstStyle/>
          <a:p>
            <a:pPr>
              <a:spcBef>
                <a:spcPts val="750"/>
              </a:spcBef>
              <a:spcAft>
                <a:spcPts val="750"/>
              </a:spcAft>
            </a:pPr>
            <a:r>
              <a:rPr lang="ru-RU" sz="2000" dirty="0">
                <a:solidFill>
                  <a:srgbClr val="303F50"/>
                </a:solidFill>
                <a:latin typeface="Times New Roman"/>
                <a:ea typeface="Times New Roman"/>
                <a:cs typeface="Times New Roman"/>
              </a:rPr>
              <a:t>В работе с родителями, </a:t>
            </a:r>
            <a:r>
              <a:rPr lang="ru-RU" sz="2000" dirty="0" smtClean="0">
                <a:solidFill>
                  <a:srgbClr val="303F50"/>
                </a:solidFill>
                <a:latin typeface="Times New Roman"/>
                <a:ea typeface="Times New Roman"/>
                <a:cs typeface="Times New Roman"/>
              </a:rPr>
              <a:t> предлагаем </a:t>
            </a:r>
            <a:r>
              <a:rPr lang="ru-RU" sz="2000" dirty="0">
                <a:solidFill>
                  <a:srgbClr val="303F50"/>
                </a:solidFill>
                <a:latin typeface="Times New Roman"/>
                <a:ea typeface="Times New Roman"/>
                <a:cs typeface="Times New Roman"/>
              </a:rPr>
              <a:t>следующие рекомендации по формированию элементарных математических представлений у детей раннего возраста:</a:t>
            </a:r>
            <a:r>
              <a:rPr lang="ru-RU" sz="2000" dirty="0">
                <a:latin typeface="Calibri"/>
                <a:ea typeface="Calibri"/>
                <a:cs typeface="Times New Roman"/>
              </a:rPr>
              <a:t/>
            </a:r>
            <a:br>
              <a:rPr lang="ru-RU" sz="2000" dirty="0">
                <a:latin typeface="Calibri"/>
                <a:ea typeface="Calibri"/>
                <a:cs typeface="Times New Roman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3657600" cy="4903440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ts val="1465"/>
              </a:lnSpc>
              <a:spcBef>
                <a:spcPts val="750"/>
              </a:spcBef>
              <a:spcAft>
                <a:spcPts val="750"/>
              </a:spcAft>
            </a:pPr>
            <a:r>
              <a:rPr lang="ru-RU" sz="2900" dirty="0">
                <a:solidFill>
                  <a:srgbClr val="303F50"/>
                </a:solidFill>
                <a:latin typeface="Times New Roman"/>
                <a:ea typeface="Times New Roman"/>
                <a:cs typeface="Times New Roman"/>
              </a:rPr>
              <a:t>1. Создавать условие для полноценного развития ребенка. Это своевременное и последовательное развитие сенсорных эталонов, органов чувств, первых элементарных действий. Общение с ребенком строится через предметы, совместные игры с ними. Знакомя детей с предметами, четко называть основные признаки предметов;</a:t>
            </a:r>
            <a:endParaRPr lang="ru-RU" sz="2900" dirty="0">
              <a:latin typeface="Calibri"/>
              <a:ea typeface="Calibri"/>
              <a:cs typeface="Times New Roman"/>
            </a:endParaRPr>
          </a:p>
          <a:p>
            <a:pPr>
              <a:lnSpc>
                <a:spcPts val="1465"/>
              </a:lnSpc>
              <a:spcBef>
                <a:spcPts val="750"/>
              </a:spcBef>
              <a:spcAft>
                <a:spcPts val="750"/>
              </a:spcAft>
            </a:pPr>
            <a:r>
              <a:rPr lang="ru-RU" sz="2900" dirty="0">
                <a:solidFill>
                  <a:srgbClr val="303F50"/>
                </a:solidFill>
                <a:latin typeface="Times New Roman"/>
                <a:ea typeface="Times New Roman"/>
                <a:cs typeface="Times New Roman"/>
              </a:rPr>
              <a:t>2. Привлекать внимание к количеству предметов в окружающем мире;</a:t>
            </a:r>
            <a:endParaRPr lang="ru-RU" sz="2900" dirty="0">
              <a:latin typeface="Calibri"/>
              <a:ea typeface="Calibri"/>
              <a:cs typeface="Times New Roman"/>
            </a:endParaRPr>
          </a:p>
          <a:p>
            <a:pPr>
              <a:lnSpc>
                <a:spcPts val="1465"/>
              </a:lnSpc>
              <a:spcBef>
                <a:spcPts val="750"/>
              </a:spcBef>
              <a:spcAft>
                <a:spcPts val="750"/>
              </a:spcAft>
            </a:pPr>
            <a:r>
              <a:rPr lang="ru-RU" sz="2900" dirty="0">
                <a:solidFill>
                  <a:srgbClr val="303F50"/>
                </a:solidFill>
                <a:latin typeface="Times New Roman"/>
                <a:ea typeface="Times New Roman"/>
                <a:cs typeface="Times New Roman"/>
              </a:rPr>
              <a:t>3. Расширять круг предметов, осваиваемых ребенком. Это специальные игрушки, дидактический материал, предметы быта. Не ограничивайте, не прячьте от него все подряд, не отталкивайте: «Не мешай», а предоставляйте ребенку и дайте возможность действовать с ними;</a:t>
            </a:r>
            <a:endParaRPr lang="ru-RU" sz="29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4008" y="1268760"/>
            <a:ext cx="3816424" cy="4903440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ts val="1465"/>
              </a:lnSpc>
              <a:spcBef>
                <a:spcPts val="750"/>
              </a:spcBef>
              <a:spcAft>
                <a:spcPts val="750"/>
              </a:spcAft>
            </a:pPr>
            <a:r>
              <a:rPr lang="ru-RU" sz="2900" dirty="0">
                <a:solidFill>
                  <a:srgbClr val="303F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4. В процессе целенаправленного обучения, учитывать опыт ребенка. Позволяйте ребенку самому учиться и помогайте ему только в той мере, в какой это необходимо;</a:t>
            </a:r>
            <a:endParaRPr lang="ru-RU" sz="29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ts val="1465"/>
              </a:lnSpc>
              <a:spcBef>
                <a:spcPts val="750"/>
              </a:spcBef>
              <a:spcAft>
                <a:spcPts val="750"/>
              </a:spcAft>
            </a:pPr>
            <a:r>
              <a:rPr lang="ru-RU" sz="2900" dirty="0">
                <a:solidFill>
                  <a:srgbClr val="303F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5. Предоставлять ребенку возможность выбора предметов, способ действия, его длительности;</a:t>
            </a:r>
            <a:endParaRPr lang="ru-RU" sz="29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ts val="1465"/>
              </a:lnSpc>
              <a:spcBef>
                <a:spcPts val="750"/>
              </a:spcBef>
              <a:spcAft>
                <a:spcPts val="750"/>
              </a:spcAft>
            </a:pPr>
            <a:r>
              <a:rPr lang="ru-RU" sz="2900" dirty="0">
                <a:solidFill>
                  <a:srgbClr val="303F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6. Использовать произведение устного народного творчества: </a:t>
            </a:r>
            <a:r>
              <a:rPr lang="ru-RU" sz="2900" dirty="0" err="1">
                <a:solidFill>
                  <a:srgbClr val="303F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потешки</a:t>
            </a:r>
            <a:r>
              <a:rPr lang="ru-RU" sz="2900" dirty="0">
                <a:solidFill>
                  <a:srgbClr val="303F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стихотворения, сказки, считалки.</a:t>
            </a:r>
            <a:endParaRPr lang="ru-RU" sz="29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814199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76672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/>
              <a:t>Формирование элементарных математических представлений у детей в раннем возрасте является важным условием полноценного развития ребенка. Они служат необходимой основой дальнейшего обогащения знаний об окружающем мире, успешного овладения системой общих и математических понятий в школе.</a:t>
            </a:r>
          </a:p>
        </p:txBody>
      </p:sp>
      <p:pic>
        <p:nvPicPr>
          <p:cNvPr id="5122" name="Picture 2" descr="C:\Documents and Settings\Admin\Рабочий стол\Новая папка\i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428"/>
            <a:ext cx="3618507" cy="4128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92048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\Рабочий стол\Новая папка\0024-024-Spasibo-za-vnimani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84160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134</TotalTime>
  <Words>1038</Words>
  <Application>Microsoft Office PowerPoint</Application>
  <PresentationFormat>Экран (4:3)</PresentationFormat>
  <Paragraphs>36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Эркер</vt:lpstr>
      <vt:lpstr>Математика для малышей</vt:lpstr>
      <vt:lpstr>Что нужно для того, чтобы ребёнок вырос любознательным, умным, сообразительным, чтобы мог реализовывать все свои возможности, раскрыть способности?  Необходимо прислушаться к малышу, понять особенности его возраста, оценить его собственные, индивидуальные особенности.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А.В. Запорожец,  считал, что процесс умственного развития ребенка связан с развитием его ощущений, восприятий, представлений. Поэтому формирование математических представлений в раннем возрасте должно быть тесно связано с развитием сенсорного опыта ребенка.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работе с родителями,  предлагаем следующие рекомендации по формированию элементарных математических представлений у детей раннего возраста: </vt:lpstr>
      <vt:lpstr>Презентация PowerPoint</vt:lpstr>
      <vt:lpstr>Презентация PowerPoint</vt:lpstr>
    </vt:vector>
  </TitlesOfParts>
  <Company>SanBuild &amp; 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Математика для малышей</dc:title>
  <dc:creator>Admin</dc:creator>
  <cp:lastModifiedBy>Admin</cp:lastModifiedBy>
  <cp:revision>14</cp:revision>
  <dcterms:created xsi:type="dcterms:W3CDTF">2015-03-03T03:26:29Z</dcterms:created>
  <dcterms:modified xsi:type="dcterms:W3CDTF">2006-01-02T13:20:31Z</dcterms:modified>
</cp:coreProperties>
</file>