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2" r:id="rId3"/>
    <p:sldId id="257" r:id="rId4"/>
    <p:sldId id="258" r:id="rId5"/>
    <p:sldId id="259" r:id="rId6"/>
    <p:sldId id="260" r:id="rId7"/>
    <p:sldId id="263" r:id="rId8"/>
    <p:sldId id="261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4" d="100"/>
          <a:sy n="94" d="100"/>
        </p:scale>
        <p:origin x="-128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10.01.2024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10.01.2024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10.01.2024</a:t>
            </a:fld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Нижний колонтитул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10.01.2024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10.01.2024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олилиния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олилиния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10.01.2024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.jp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476672"/>
            <a:ext cx="7772400" cy="3600450"/>
          </a:xfrm>
        </p:spPr>
        <p:txBody>
          <a:bodyPr>
            <a:normAutofit/>
          </a:bodyPr>
          <a:lstStyle/>
          <a:p>
            <a:pPr algn="ctr"/>
            <a:r>
              <a:rPr lang="ru-RU" sz="1400" dirty="0" smtClean="0">
                <a:latin typeface="Times New Roman" pitchFamily="18" charset="0"/>
                <a:ea typeface="Segoe UI Symbol" pitchFamily="34" charset="0"/>
                <a:cs typeface="Times New Roman" pitchFamily="18" charset="0"/>
              </a:rPr>
              <a:t>муниципальное автономное дошкольное образовательное учреждение</a:t>
            </a:r>
            <a:br>
              <a:rPr lang="ru-RU" sz="1400" dirty="0" smtClean="0">
                <a:latin typeface="Times New Roman" pitchFamily="18" charset="0"/>
                <a:ea typeface="Segoe UI Symbol" pitchFamily="34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ea typeface="Segoe UI Symbol" pitchFamily="34" charset="0"/>
                <a:cs typeface="Times New Roman" pitchFamily="18" charset="0"/>
              </a:rPr>
              <a:t>«ДЕТСКИЙ САД №8 «ЧЕБУРАШКА» ГОРОДСКОГО ОКРУГА ГОРОД УРЮПИНСК   </a:t>
            </a:r>
            <a:r>
              <a:rPr lang="ru-RU" sz="2800" dirty="0" smtClean="0">
                <a:latin typeface="Times New Roman" pitchFamily="18" charset="0"/>
                <a:ea typeface="Segoe UI Symbol" pitchFamily="34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ea typeface="Segoe UI Symbol" pitchFamily="34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ea typeface="Segoe UI Symbol" pitchFamily="34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ea typeface="Segoe UI Symbol" pitchFamily="34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ea typeface="Segoe UI Symbol" pitchFamily="34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ea typeface="Segoe UI Symbol" pitchFamily="34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ea typeface="Segoe UI Symbol" pitchFamily="34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ea typeface="Segoe UI Symbol" pitchFamily="34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ea typeface="Segoe UI Symbol" pitchFamily="34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ea typeface="Segoe UI Symbol" pitchFamily="34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ea typeface="Segoe UI Symbol" pitchFamily="34" charset="0"/>
                <a:cs typeface="Times New Roman" pitchFamily="18" charset="0"/>
              </a:rPr>
              <a:t>Мастер-класс: «Вместе весело дышать»</a:t>
            </a:r>
            <a:endParaRPr lang="ru-RU" sz="2800" dirty="0">
              <a:latin typeface="Times New Roman" pitchFamily="18" charset="0"/>
              <a:ea typeface="Segoe UI Symbol" pitchFamily="34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157782" y="4725144"/>
            <a:ext cx="3986218" cy="1752600"/>
          </a:xfrm>
        </p:spPr>
        <p:txBody>
          <a:bodyPr>
            <a:normAutofit/>
          </a:bodyPr>
          <a:lstStyle/>
          <a:p>
            <a:pPr algn="r"/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Подготовил:</a:t>
            </a:r>
            <a:b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инструктор по физической культуре </a:t>
            </a:r>
            <a:b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Стецко</a:t>
            </a: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Светлана</a:t>
            </a:r>
            <a:endParaRPr lang="ru-RU" sz="1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2500" b="1" cap="all" dirty="0" smtClean="0">
                <a:ln w="5000" cmpd="sng">
                  <a:solidFill>
                    <a:srgbClr val="6EA0B0">
                      <a:tint val="80000"/>
                      <a:shade val="99000"/>
                      <a:satMod val="500000"/>
                    </a:srgbClr>
                  </a:solidFill>
                  <a:prstDash val="solid"/>
                </a:ln>
                <a:gradFill>
                  <a:gsLst>
                    <a:gs pos="0">
                      <a:srgbClr val="6EA0B0">
                        <a:tint val="63000"/>
                        <a:satMod val="255000"/>
                      </a:srgbClr>
                    </a:gs>
                    <a:gs pos="9000">
                      <a:srgbClr val="6EA0B0">
                        <a:tint val="63000"/>
                        <a:satMod val="255000"/>
                      </a:srgbClr>
                    </a:gs>
                    <a:gs pos="53000">
                      <a:srgbClr val="6EA0B0">
                        <a:shade val="60000"/>
                        <a:satMod val="100000"/>
                      </a:srgbClr>
                    </a:gs>
                    <a:gs pos="90000">
                      <a:srgbClr val="6EA0B0">
                        <a:tint val="63000"/>
                        <a:satMod val="255000"/>
                      </a:srgbClr>
                    </a:gs>
                    <a:gs pos="100000">
                      <a:srgbClr val="6EA0B0">
                        <a:tint val="63000"/>
                        <a:satMod val="255000"/>
                      </a:srgb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  <a:latin typeface="Times New Roman" pitchFamily="18" charset="0"/>
                <a:ea typeface="Segoe UI Symbol" pitchFamily="34" charset="0"/>
                <a:cs typeface="Times New Roman" pitchFamily="18" charset="0"/>
              </a:rPr>
              <a:t> Тема: «Дыхательная </a:t>
            </a:r>
            <a:r>
              <a:rPr lang="ru-RU" sz="2500" b="1" cap="all" dirty="0">
                <a:ln w="5000" cmpd="sng">
                  <a:solidFill>
                    <a:srgbClr val="6EA0B0">
                      <a:tint val="80000"/>
                      <a:shade val="99000"/>
                      <a:satMod val="500000"/>
                    </a:srgbClr>
                  </a:solidFill>
                  <a:prstDash val="solid"/>
                </a:ln>
                <a:gradFill>
                  <a:gsLst>
                    <a:gs pos="0">
                      <a:srgbClr val="6EA0B0">
                        <a:tint val="63000"/>
                        <a:satMod val="255000"/>
                      </a:srgbClr>
                    </a:gs>
                    <a:gs pos="9000">
                      <a:srgbClr val="6EA0B0">
                        <a:tint val="63000"/>
                        <a:satMod val="255000"/>
                      </a:srgbClr>
                    </a:gs>
                    <a:gs pos="53000">
                      <a:srgbClr val="6EA0B0">
                        <a:shade val="60000"/>
                        <a:satMod val="100000"/>
                      </a:srgbClr>
                    </a:gs>
                    <a:gs pos="90000">
                      <a:srgbClr val="6EA0B0">
                        <a:tint val="63000"/>
                        <a:satMod val="255000"/>
                      </a:srgbClr>
                    </a:gs>
                    <a:gs pos="100000">
                      <a:srgbClr val="6EA0B0">
                        <a:tint val="63000"/>
                        <a:satMod val="255000"/>
                      </a:srgb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  <a:latin typeface="Times New Roman" pitchFamily="18" charset="0"/>
                <a:ea typeface="Segoe UI Symbol" pitchFamily="34" charset="0"/>
                <a:cs typeface="Times New Roman" pitchFamily="18" charset="0"/>
              </a:rPr>
              <a:t>гимнастика как составляющая обучения плаванию детей дошкольного </a:t>
            </a:r>
            <a:r>
              <a:rPr lang="ru-RU" sz="2500" b="1" cap="all" dirty="0" smtClean="0">
                <a:ln w="5000" cmpd="sng">
                  <a:solidFill>
                    <a:srgbClr val="6EA0B0">
                      <a:tint val="80000"/>
                      <a:shade val="99000"/>
                      <a:satMod val="500000"/>
                    </a:srgbClr>
                  </a:solidFill>
                  <a:prstDash val="solid"/>
                </a:ln>
                <a:gradFill>
                  <a:gsLst>
                    <a:gs pos="0">
                      <a:srgbClr val="6EA0B0">
                        <a:tint val="63000"/>
                        <a:satMod val="255000"/>
                      </a:srgbClr>
                    </a:gs>
                    <a:gs pos="9000">
                      <a:srgbClr val="6EA0B0">
                        <a:tint val="63000"/>
                        <a:satMod val="255000"/>
                      </a:srgbClr>
                    </a:gs>
                    <a:gs pos="53000">
                      <a:srgbClr val="6EA0B0">
                        <a:shade val="60000"/>
                        <a:satMod val="100000"/>
                      </a:srgbClr>
                    </a:gs>
                    <a:gs pos="90000">
                      <a:srgbClr val="6EA0B0">
                        <a:tint val="63000"/>
                        <a:satMod val="255000"/>
                      </a:srgbClr>
                    </a:gs>
                    <a:gs pos="100000">
                      <a:srgbClr val="6EA0B0">
                        <a:tint val="63000"/>
                        <a:satMod val="255000"/>
                      </a:srgb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  <a:latin typeface="Times New Roman" pitchFamily="18" charset="0"/>
                <a:ea typeface="Segoe UI Symbol" pitchFamily="34" charset="0"/>
                <a:cs typeface="Times New Roman" pitchFamily="18" charset="0"/>
              </a:rPr>
              <a:t>возраста»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350810"/>
            <a:ext cx="3024336" cy="278430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1340768"/>
            <a:ext cx="3168352" cy="230875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4195954"/>
            <a:ext cx="3549395" cy="266204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3933056"/>
            <a:ext cx="3515883" cy="263691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696914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08104" y="1700808"/>
            <a:ext cx="3053868" cy="1253808"/>
          </a:xfrm>
        </p:spPr>
        <p:txBody>
          <a:bodyPr>
            <a:noAutofit/>
          </a:bodyPr>
          <a:lstStyle/>
          <a:p>
            <a:r>
              <a:rPr lang="ru-RU" sz="2000" b="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b="0" dirty="0" smtClean="0">
                <a:latin typeface="Times New Roman" pitchFamily="18" charset="0"/>
                <a:cs typeface="Times New Roman" pitchFamily="18" charset="0"/>
              </a:rPr>
              <a:t> Цель: Знакомство с особенностями организации дыхательной гимнастики с детьми дошкольного возраста.</a:t>
            </a:r>
            <a:endParaRPr lang="ru-RU" sz="2000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Задачи:</a:t>
            </a:r>
          </a:p>
          <a:p>
            <a:pPr>
              <a:buFont typeface="Wingdings" pitchFamily="2" charset="2"/>
              <a:buChar char="v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Показать значение дыхательной гимнастики как составляющей обучению плаванию;</a:t>
            </a:r>
          </a:p>
          <a:p>
            <a:pPr>
              <a:buFont typeface="Wingdings" pitchFamily="2" charset="2"/>
              <a:buChar char="v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 Познакомить педагогов с особенностями проведения дыхательной гимнастики с детьми дошкольного возраста;</a:t>
            </a:r>
          </a:p>
          <a:p>
            <a:pPr>
              <a:buFont typeface="Wingdings" pitchFamily="2" charset="2"/>
              <a:buChar char="v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Обучить приёмам проведения дыхательных упражнений.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10" name="Рисунок 9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00" b="12500"/>
          <a:stretch>
            <a:fillRect/>
          </a:stretch>
        </p:blipFill>
        <p:spPr>
          <a:xfrm>
            <a:off x="1043608" y="1196752"/>
            <a:ext cx="4114800" cy="41148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80112" y="-387424"/>
            <a:ext cx="3053868" cy="1253808"/>
          </a:xfrm>
        </p:spPr>
        <p:txBody>
          <a:bodyPr>
            <a:normAutofit/>
          </a:bodyPr>
          <a:lstStyle/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Актуальность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427984" y="836712"/>
            <a:ext cx="4205994" cy="2663482"/>
          </a:xfrm>
        </p:spPr>
        <p:txBody>
          <a:bodyPr>
            <a:noAutofit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В настоящее время происходит увеличение количества детей дошкольного возраста с различными отклонениями в состоянии здоровья, отставанием в физическом развитии, снижением сопротивляемости организма вредным факторам среды, в том числе инфекционно – вирусным заболеваниям. Проблема воспитания здорового ребенка, стоящая перед нами, была и остается наиболее актуальной, и в связи с этим возникает необходимость поисков эффективных путей укрепления здоровья ребенка, коррекции недостатков физического развития, профилактики заболеваний и увеличения двигательной активности. Плавание – наиболее традиционная форма оздоровления. Оно способствует привитию жизненно важных навыков, воспитанию морально - волевых качеств, закаливанию организма.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В процессе работы в бассейне дошкольного учреждения выяснилось, что дети разных возрастных групп испытывают определённые затруднения в овладении плавательными навыками. Старшие дошкольники затрудняются в выполнении упражнений на всплывание и скольжение на груди и спине. Многие дети неправильно держат голову при плавании, не всегда согласовывают движения рук и ног с дыханием. Наиболее эффективной формой обучения детей старшего дошкольного возраста плаванию, для устранения недостатков и для достижения хороших результатов являются дыхательные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упражнения. Дыхание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– самый важный элемент в обучении плаванию. Без его освоения невозможно обучиться спортивным способам плавания.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приобретенный навык плавания без способности делать выдох в воду очень ненадежен и накладывает некоторые сложности как на освоение различной техники плавания, так и на возможность человека держаться на воде во время волны, ветра, при попадании брызг, неожиданном погружении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photo_5188351507983092231_y.jpg"/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t="12500" b="12500"/>
          <a:stretch>
            <a:fillRect/>
          </a:stretch>
        </p:blipFill>
        <p:spPr>
          <a:xfrm>
            <a:off x="13216" y="476672"/>
            <a:ext cx="4114800" cy="41148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80112" y="116632"/>
            <a:ext cx="3053868" cy="1253808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Польза дыхательной гимнастики для детей дошкольного возраста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508104" y="1412776"/>
            <a:ext cx="3053866" cy="5040560"/>
          </a:xfrm>
        </p:spPr>
        <p:txBody>
          <a:bodyPr>
            <a:normAutofit fontScale="40000" lnSpcReduction="20000"/>
          </a:bodyPr>
          <a:lstStyle/>
          <a:p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Дыхательная гимнастика в дошкольном возрасте решает следующие задачи:</a:t>
            </a:r>
          </a:p>
          <a:p>
            <a:pPr marL="342900" lvl="0" indent="-342900">
              <a:buFont typeface="Courier New" pitchFamily="49" charset="0"/>
              <a:buChar char="o"/>
            </a:pP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повышение общего жизненного тонуса ребёнка и сопротивляемости, закалённости и устойчивости его организма к заболеваниям дыхательной </a:t>
            </a:r>
            <a:r>
              <a:rPr lang="ru-RU" sz="3300" dirty="0" smtClean="0">
                <a:latin typeface="Times New Roman" pitchFamily="18" charset="0"/>
                <a:cs typeface="Times New Roman" pitchFamily="18" charset="0"/>
              </a:rPr>
              <a:t>системы;</a:t>
            </a:r>
          </a:p>
          <a:p>
            <a:pPr marL="342900" lvl="0" indent="-342900">
              <a:buFont typeface="Courier New" pitchFamily="49" charset="0"/>
              <a:buChar char="o"/>
            </a:pPr>
            <a:r>
              <a:rPr lang="ru-RU" sz="3300" dirty="0" smtClean="0">
                <a:latin typeface="Times New Roman" pitchFamily="18" charset="0"/>
                <a:cs typeface="Times New Roman" pitchFamily="18" charset="0"/>
              </a:rPr>
              <a:t>развитие 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дыхательной мускулатуры, увеличение подвижности грудной клетки и диафрагмы, улучшение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лимфо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- и кровообращения в лёгких, улучшение деятельности сердечно-сосудистой системы и </a:t>
            </a:r>
            <a:r>
              <a:rPr lang="ru-RU" sz="3300" dirty="0" smtClean="0">
                <a:latin typeface="Times New Roman" pitchFamily="18" charset="0"/>
                <a:cs typeface="Times New Roman" pitchFamily="18" charset="0"/>
              </a:rPr>
              <a:t>кровообращения.</a:t>
            </a:r>
          </a:p>
          <a:p>
            <a:pPr marL="342900" lvl="0" indent="-342900">
              <a:buFont typeface="Courier New" pitchFamily="49" charset="0"/>
              <a:buChar char="o"/>
            </a:pPr>
            <a:r>
              <a:rPr lang="ru-RU" sz="3300" dirty="0" smtClean="0">
                <a:latin typeface="Times New Roman" pitchFamily="18" charset="0"/>
                <a:cs typeface="Times New Roman" pitchFamily="18" charset="0"/>
              </a:rPr>
              <a:t>Дыхательные 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упражнения после дневного сна помогают, лучше проснуться, насытиться кислородом, сразу начинается фаза бодрости. </a:t>
            </a:r>
          </a:p>
          <a:p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Также, дыхательную гимнастику можно использовать перед речевыми занятиями. Важнейшие условия правильной речи – это плавный длительный выдох, четкая и ненапряженная артикуляция. Речевой аппарат напрямую зависит от правильной постановки дыхания. </a:t>
            </a:r>
            <a:r>
              <a:rPr lang="ru-RU" sz="25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500" dirty="0">
                <a:latin typeface="Times New Roman" pitchFamily="18" charset="0"/>
                <a:cs typeface="Times New Roman" pitchFamily="18" charset="0"/>
              </a:rPr>
            </a:br>
            <a:endParaRPr lang="ru-RU" sz="2500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10" name="Рисунок 9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00" r="12500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52120" y="116632"/>
            <a:ext cx="3053868" cy="5184576"/>
          </a:xfrm>
        </p:spPr>
        <p:txBody>
          <a:bodyPr>
            <a:normAutofit/>
          </a:bodyPr>
          <a:lstStyle/>
          <a:p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Рекомендации по проведению дыхательной гимнастики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Перед проведением дыхательной гимнастики необходимо проветрить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помещение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 Дыхательную гимнастику не рекомендуется проводить после плотного ужина или обеда. Лучше, чтобы между занятиями и последним приемом пищи прошел хотя бы час, еще лучше, если занятия проводятся натощак.</a:t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 Упражнения рекомендуется выполнять в свободной одежде, которая не стесняет движения.</a:t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Необходимо следить за тем, чтобы во время выполнения упражнений не напрягались мышцы рук, шеи, груди.</a:t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Упражнение повторять не более 3-5 раз, поскольку излишние старания могут привести к головокружению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200" dirty="0">
                <a:latin typeface="Times New Roman" pitchFamily="18" charset="0"/>
                <a:cs typeface="Times New Roman" pitchFamily="18" charset="0"/>
              </a:rPr>
            </a:b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00" r="12500"/>
          <a:stretch>
            <a:fillRect/>
          </a:stretch>
        </p:blipFill>
        <p:spPr/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252520" y="2564904"/>
            <a:ext cx="3053866" cy="2663482"/>
          </a:xfrm>
        </p:spPr>
        <p:txBody>
          <a:bodyPr/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264160"/>
            <a:ext cx="6629400" cy="4677008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b="1" dirty="0">
                <a:latin typeface="Times New Roman"/>
                <a:ea typeface="Calibri"/>
                <a:cs typeface="Times New Roman"/>
              </a:rPr>
              <a:t>Игры, способствующие овладению навыкам правильного дыхания</a:t>
            </a:r>
            <a:endParaRPr lang="ru-RU" sz="1800" dirty="0">
              <a:latin typeface="Calibri"/>
              <a:ea typeface="Calibri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/>
              <a:buChar char=""/>
            </a:pPr>
            <a:r>
              <a:rPr lang="ru-RU" dirty="0">
                <a:latin typeface="Times New Roman"/>
                <a:ea typeface="Calibri"/>
                <a:cs typeface="Times New Roman"/>
              </a:rPr>
              <a:t>"Маятник" - сесть по-турецки, руки на затылке; спокойно вдохнуть (пауза 3 сек), наклониться вперед - выдох, возвратиться в исходное положение - вдох.</a:t>
            </a:r>
            <a:endParaRPr lang="ru-RU" sz="1800" dirty="0">
              <a:latin typeface="Calibri"/>
              <a:ea typeface="Calibri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/>
              <a:buChar char=""/>
            </a:pPr>
            <a:r>
              <a:rPr lang="ru-RU" dirty="0">
                <a:latin typeface="Times New Roman"/>
                <a:ea typeface="Calibri"/>
                <a:cs typeface="Times New Roman"/>
              </a:rPr>
              <a:t>"Паровоз" - ходить по комнате, имитируя согнутыми руками движения колес паровоза, произнося при этом "</a:t>
            </a:r>
            <a:r>
              <a:rPr lang="ru-RU" dirty="0" err="1">
                <a:latin typeface="Times New Roman"/>
                <a:ea typeface="Calibri"/>
                <a:cs typeface="Times New Roman"/>
              </a:rPr>
              <a:t>чух-чух</a:t>
            </a:r>
            <a:r>
              <a:rPr lang="ru-RU" dirty="0">
                <a:latin typeface="Times New Roman"/>
                <a:ea typeface="Calibri"/>
                <a:cs typeface="Times New Roman"/>
              </a:rPr>
              <a:t>" и изменяя скорость движения, громкость и частоту произношения.</a:t>
            </a:r>
            <a:endParaRPr lang="ru-RU" sz="1800" dirty="0">
              <a:latin typeface="Calibri"/>
              <a:ea typeface="Calibri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/>
              <a:buChar char=""/>
            </a:pPr>
            <a:r>
              <a:rPr lang="ru-RU" dirty="0">
                <a:latin typeface="Times New Roman"/>
                <a:ea typeface="Calibri"/>
                <a:cs typeface="Times New Roman"/>
              </a:rPr>
              <a:t> «Насос» - Дети стоят парами, взявшись за руки, лицом друг к другу. По очереди, приседая, они погружаются в воду с головой и выполняют выдох.</a:t>
            </a:r>
            <a:endParaRPr lang="ru-RU" sz="1800" dirty="0">
              <a:latin typeface="Calibri"/>
              <a:ea typeface="Calibri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/>
              <a:buChar char=""/>
            </a:pPr>
            <a:r>
              <a:rPr lang="ru-RU" dirty="0">
                <a:latin typeface="Times New Roman"/>
                <a:ea typeface="Calibri"/>
                <a:cs typeface="Times New Roman"/>
              </a:rPr>
              <a:t>«Пузырь» - Дети образуют круг, взявшись за руки, подходят близко друг к другу, говорят хором: «Раздувайся, пузырь, раздувайся большой (расходятся)! Оставайся такой, да не лопайся».  После слов инструктора «Пузырь лопнул» дети погружаются в воду и выполняют выдох.</a:t>
            </a:r>
            <a:endParaRPr lang="ru-RU" sz="1800" dirty="0">
              <a:latin typeface="Calibri"/>
              <a:ea typeface="Calibri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Symbol"/>
              <a:buChar char=""/>
            </a:pPr>
            <a:r>
              <a:rPr lang="ru-RU" dirty="0">
                <a:latin typeface="Times New Roman"/>
                <a:ea typeface="Calibri"/>
                <a:cs typeface="Times New Roman"/>
              </a:rPr>
              <a:t>«Воздушный футбол» - в котором, чтобы устроить гол, по мячику нужно не бить, а дуть на него, загоняя в ворота.</a:t>
            </a:r>
            <a:endParaRPr lang="ru-RU" sz="1800" dirty="0">
              <a:latin typeface="Calibri"/>
              <a:ea typeface="Calibri"/>
              <a:cs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12342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7470648" cy="1143000"/>
          </a:xfrm>
        </p:spPr>
        <p:txBody>
          <a:bodyPr/>
          <a:lstStyle/>
          <a:p>
            <a:r>
              <a:rPr lang="ru-RU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dirty="0">
              <a:solidFill>
                <a:schemeClr val="accent6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296" y="1303928"/>
            <a:ext cx="7452320" cy="558924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118744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хническая">
  <a:themeElements>
    <a:clrScheme name="Техническая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Техническая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Техниче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439</TotalTime>
  <Words>545</Words>
  <Application>Microsoft Office PowerPoint</Application>
  <PresentationFormat>Экран (4:3)</PresentationFormat>
  <Paragraphs>25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Техническая</vt:lpstr>
      <vt:lpstr>муниципальное автономное дошкольное образовательное учреждение «ДЕТСКИЙ САД №8 «ЧЕБУРАШКА» ГОРОДСКОГО ОКРУГА ГОРОД УРЮПИНСК        Мастер-класс: «Вместе весело дышать»</vt:lpstr>
      <vt:lpstr> Тема: «Дыхательная гимнастика как составляющая обучения плаванию детей дошкольного возраста»</vt:lpstr>
      <vt:lpstr>   Цель: Знакомство с особенностями организации дыхательной гимнастики с детьми дошкольного возраста.</vt:lpstr>
      <vt:lpstr>Актуальность</vt:lpstr>
      <vt:lpstr>Польза дыхательной гимнастики для детей дошкольного возраста</vt:lpstr>
      <vt:lpstr>Рекомендации по проведению дыхательной гимнастики Перед проведением дыхательной гимнастики необходимо проветрить помещение.  Дыхательную гимнастику не рекомендуется проводить после плотного ужина или обеда. Лучше, чтобы между занятиями и последним приемом пищи прошел хотя бы час, еще лучше, если занятия проводятся натощак.  Упражнения рекомендуется выполнять в свободной одежде, которая не стесняет движения. Необходимо следить за тем, чтобы во время выполнения упражнений не напрягались мышцы рук, шеи, груди. Упражнение повторять не более 3-5 раз, поскольку излишние старания могут привести к головокружению </vt:lpstr>
      <vt:lpstr>Презентация PowerPoint</vt:lpstr>
      <vt:lpstr>Спасибо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муниципальное автономное дошкольное образовательное учреждение      Мастер-класс на тему: «Дыхательная гимнастика как составляющая обучения плаванию детей дошкольного возраста»</dc:title>
  <dc:creator>User</dc:creator>
  <cp:lastModifiedBy>User</cp:lastModifiedBy>
  <cp:revision>19</cp:revision>
  <dcterms:created xsi:type="dcterms:W3CDTF">2023-09-12T06:21:05Z</dcterms:created>
  <dcterms:modified xsi:type="dcterms:W3CDTF">2024-01-10T10:17:37Z</dcterms:modified>
</cp:coreProperties>
</file>