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  <p:sldMasterId id="2147483696" r:id="rId3"/>
  </p:sldMasterIdLst>
  <p:notesMasterIdLst>
    <p:notesMasterId r:id="rId24"/>
  </p:notesMasterIdLst>
  <p:sldIdLst>
    <p:sldId id="346" r:id="rId4"/>
    <p:sldId id="362" r:id="rId5"/>
    <p:sldId id="369" r:id="rId6"/>
    <p:sldId id="382" r:id="rId7"/>
    <p:sldId id="370" r:id="rId8"/>
    <p:sldId id="365" r:id="rId9"/>
    <p:sldId id="372" r:id="rId10"/>
    <p:sldId id="371" r:id="rId11"/>
    <p:sldId id="368" r:id="rId12"/>
    <p:sldId id="373" r:id="rId13"/>
    <p:sldId id="374" r:id="rId14"/>
    <p:sldId id="383" r:id="rId15"/>
    <p:sldId id="381" r:id="rId16"/>
    <p:sldId id="375" r:id="rId17"/>
    <p:sldId id="380" r:id="rId18"/>
    <p:sldId id="385" r:id="rId19"/>
    <p:sldId id="376" r:id="rId20"/>
    <p:sldId id="387" r:id="rId21"/>
    <p:sldId id="377" r:id="rId22"/>
    <p:sldId id="37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65E"/>
    <a:srgbClr val="C6D9F1"/>
    <a:srgbClr val="FFFF00"/>
    <a:srgbClr val="04A7DF"/>
    <a:srgbClr val="00B415"/>
    <a:srgbClr val="FFC000"/>
    <a:srgbClr val="00B0F0"/>
    <a:srgbClr val="0091EA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8193" autoAdjust="0"/>
    <p:restoredTop sz="94674"/>
  </p:normalViewPr>
  <p:slideViewPr>
    <p:cSldViewPr>
      <p:cViewPr varScale="1">
        <p:scale>
          <a:sx n="62" d="100"/>
          <a:sy n="62" d="100"/>
        </p:scale>
        <p:origin x="66" y="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EA6E38-82B1-47BB-A812-313B295FEFF2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89E94-532B-494D-AD7A-712B16D9F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8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B146133-C2C6-42E5-9F03-188AA2A4A162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31713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89E94-532B-494D-AD7A-712B16D9F5A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234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B146133-C2C6-42E5-9F03-188AA2A4A162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244427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B146133-C2C6-42E5-9F03-188AA2A4A162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74603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B7A0F-5B99-4F35-9BDD-321CD3C098FF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396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B7A0F-5B99-4F35-9BDD-321CD3C098FF}" type="datetimeFigureOut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6/23/2017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3369-7666-44EB-AEA9-5FA9440DB40A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92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33400" y="1905000"/>
            <a:ext cx="5334000" cy="704850"/>
          </a:xfrm>
          <a:effectLst>
            <a:outerShdw dist="17961" dir="2700000" sx="1000" sy="1000" algn="ctr" rotWithShape="0">
              <a:schemeClr val="bg2"/>
            </a:outerShdw>
          </a:effectLst>
        </p:spPr>
        <p:txBody>
          <a:bodyPr>
            <a:noAutofit/>
          </a:bodyPr>
          <a:lstStyle/>
          <a:p>
            <a:pPr algn="l">
              <a:defRPr/>
            </a:pPr>
            <a:r>
              <a:rPr lang="ru-RU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УРОК ОТКРЫТИЕ</a:t>
            </a:r>
            <a:endParaRPr 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81000" y="1066800"/>
            <a:ext cx="6324600" cy="685800"/>
          </a:xfrm>
          <a:effectLst>
            <a:outerShdw dist="17961" dir="2700000" sx="1000" sy="1000" algn="ctr" rotWithShape="0">
              <a:schemeClr val="bg2"/>
            </a:outerShdw>
          </a:effectLst>
        </p:spPr>
        <p:txBody>
          <a:bodyPr>
            <a:normAutofit fontScale="55000" lnSpcReduction="20000"/>
          </a:bodyPr>
          <a:lstStyle/>
          <a:p>
            <a:pPr algn="l">
              <a:defRPr/>
            </a:pPr>
            <a:endParaRPr 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defRPr/>
            </a:pP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ГЕОМЕТРИЯ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3"/>
          <p:cNvSpPr txBox="1">
            <a:spLocks noChangeArrowheads="1"/>
          </p:cNvSpPr>
          <p:nvPr/>
        </p:nvSpPr>
        <p:spPr>
          <a:xfrm>
            <a:off x="1447800" y="1371600"/>
            <a:ext cx="6400800" cy="4876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60000"/>
              </a:lnSpc>
            </a:pPr>
            <a:endParaRPr lang="en-US" sz="1400" dirty="0" smtClean="0">
              <a:solidFill>
                <a:srgbClr val="262626"/>
              </a:solidFill>
              <a:latin typeface="Arial" charset="0"/>
              <a:ea typeface="굴림" pitchFamily="34" charset="-127"/>
            </a:endParaRPr>
          </a:p>
        </p:txBody>
      </p:sp>
      <p:sp>
        <p:nvSpPr>
          <p:cNvPr id="23" name="AutoShape 68"/>
          <p:cNvSpPr>
            <a:spLocks noChangeArrowheads="1"/>
          </p:cNvSpPr>
          <p:nvPr/>
        </p:nvSpPr>
        <p:spPr bwMode="gray">
          <a:xfrm>
            <a:off x="1295400" y="355600"/>
            <a:ext cx="6696075" cy="635000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hlink">
                        <a:gamma/>
                        <a:shade val="46275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latinLnBrk="1">
              <a:defRPr/>
            </a:pPr>
            <a:endParaRPr kumimoji="1" lang="en-US" altLang="ko-KR" sz="3500" dirty="0">
              <a:solidFill>
                <a:srgbClr val="262626"/>
              </a:solidFill>
              <a:ea typeface="굴림" pitchFamily="34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81600" y="24384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КОНФУЦИЙ ПИСАЛ: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138" y="1676400"/>
            <a:ext cx="6597037" cy="36512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0" y="-39007"/>
            <a:ext cx="27432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58782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914" y="4000119"/>
            <a:ext cx="6783715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 </a:t>
            </a:r>
            <a:endParaRPr lang="ru-RU" sz="1400" b="1" dirty="0" smtClean="0">
              <a:solidFill>
                <a:schemeClr val="bg1"/>
              </a:solidFill>
              <a:latin typeface="Calibri" charset="0"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endParaRPr lang="ru-RU" sz="1200" dirty="0">
              <a:solidFill>
                <a:schemeClr val="bg1"/>
              </a:solidFill>
              <a:latin typeface="Calibri" charset="0"/>
              <a:ea typeface="Calibri" charset="0"/>
              <a:cs typeface="Times New Roman" charset="0"/>
            </a:endParaRPr>
          </a:p>
          <a:p>
            <a:pPr lvl="0">
              <a:spcAft>
                <a:spcPts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5. Угол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, равный 1/180 части развёрнутого угла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.</a:t>
            </a:r>
          </a:p>
          <a:p>
            <a:pPr lvl="0">
              <a:spcAft>
                <a:spcPts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6. Геометрическая 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фигура, состоящая из всех 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точек,</a:t>
            </a:r>
            <a:endParaRPr lang="ru-RU" sz="1200" dirty="0" smtClean="0">
              <a:solidFill>
                <a:schemeClr val="bg1"/>
              </a:solidFill>
              <a:latin typeface="Calibri" charset="0"/>
              <a:ea typeface="Calibri" charset="0"/>
              <a:cs typeface="Times New Roman" charset="0"/>
            </a:endParaRPr>
          </a:p>
          <a:p>
            <a:pPr lvl="0">
              <a:spcAft>
                <a:spcPts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      расположенных 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на заданном 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расстоянии</a:t>
            </a:r>
            <a:r>
              <a:rPr lang="ru-RU" sz="1200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ru-RU" sz="1200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от 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данной точки.</a:t>
            </a:r>
            <a:endParaRPr lang="ru-RU" sz="1200" dirty="0">
              <a:solidFill>
                <a:schemeClr val="bg1"/>
              </a:solidFill>
              <a:latin typeface="Calibri" charset="0"/>
              <a:ea typeface="Calibri" charset="0"/>
              <a:cs typeface="Times New Roman" charset="0"/>
            </a:endParaRPr>
          </a:p>
          <a:p>
            <a:pPr lvl="0">
              <a:spcAft>
                <a:spcPts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7.   Треугольник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, в котором все три угла острые.</a:t>
            </a:r>
            <a:endParaRPr lang="ru-RU" sz="1200" dirty="0">
              <a:solidFill>
                <a:schemeClr val="bg1"/>
              </a:solidFill>
              <a:latin typeface="Calibri" charset="0"/>
              <a:ea typeface="Calibri" charset="0"/>
              <a:cs typeface="Times New Roman" charset="0"/>
            </a:endParaRPr>
          </a:p>
          <a:p>
            <a:pPr lvl="0">
              <a:spcAft>
                <a:spcPts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8.   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Две прямые на плоскости, которые не пересекаются.</a:t>
            </a:r>
            <a:endParaRPr lang="ru-RU" sz="1200" dirty="0">
              <a:solidFill>
                <a:schemeClr val="bg1"/>
              </a:solidFill>
              <a:latin typeface="Calibri" charset="0"/>
              <a:ea typeface="Calibri" charset="0"/>
              <a:cs typeface="Times New Roman" charset="0"/>
            </a:endParaRPr>
          </a:p>
          <a:p>
            <a:pPr lvl="0">
              <a:spcAft>
                <a:spcPts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9.   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Отрезок, соединяющий вершину 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треугольника с  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серединой противоположной стороны.</a:t>
            </a:r>
            <a:endParaRPr lang="ru-RU" sz="1200" dirty="0">
              <a:solidFill>
                <a:schemeClr val="bg1"/>
              </a:solidFill>
              <a:latin typeface="Calibri" charset="0"/>
              <a:ea typeface="Calibri" charset="0"/>
              <a:cs typeface="Times New Roman" charset="0"/>
            </a:endParaRPr>
          </a:p>
          <a:p>
            <a:pPr lvl="0">
              <a:spcAft>
                <a:spcPts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10. Луч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, исходящий из вершины 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угла</a:t>
            </a:r>
            <a:r>
              <a:rPr lang="ru-RU" sz="1200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и 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делящий его на два равных угла.</a:t>
            </a:r>
            <a:endParaRPr lang="ru-RU" sz="1200" dirty="0">
              <a:solidFill>
                <a:schemeClr val="bg1"/>
              </a:solidFill>
              <a:latin typeface="Calibri" charset="0"/>
              <a:ea typeface="Calibri" charset="0"/>
              <a:cs typeface="Times New Roman" charset="0"/>
            </a:endParaRPr>
          </a:p>
          <a:p>
            <a:pPr lvl="0">
              <a:spcAft>
                <a:spcPts val="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11. Утверждения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, 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принимаемые</a:t>
            </a:r>
            <a:r>
              <a:rPr lang="ru-RU" sz="1200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  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без 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доказательства, как исходные.</a:t>
            </a:r>
            <a:endParaRPr lang="ru-RU" sz="1200" dirty="0">
              <a:solidFill>
                <a:schemeClr val="bg1"/>
              </a:solidFill>
              <a:latin typeface="Calibri" charset="0"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 </a:t>
            </a:r>
            <a:endParaRPr lang="ru-RU" sz="1200" dirty="0">
              <a:solidFill>
                <a:schemeClr val="bg1"/>
              </a:solidFill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16" name="Скругленный прямоугольник 15"/>
          <p:cNvSpPr>
            <a:spLocks noChangeAspect="1"/>
          </p:cNvSpPr>
          <p:nvPr/>
        </p:nvSpPr>
        <p:spPr>
          <a:xfrm>
            <a:off x="4918436" y="721301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Т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7" name="Скругленный прямоугольник 16"/>
          <p:cNvSpPr>
            <a:spLocks noChangeAspect="1"/>
          </p:cNvSpPr>
          <p:nvPr/>
        </p:nvSpPr>
        <p:spPr>
          <a:xfrm>
            <a:off x="4923811" y="1513078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Е       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8" name="Скругленный прямоугольник 17"/>
          <p:cNvSpPr>
            <a:spLocks noChangeAspect="1"/>
          </p:cNvSpPr>
          <p:nvPr/>
        </p:nvSpPr>
        <p:spPr>
          <a:xfrm>
            <a:off x="5312371" y="1904744"/>
            <a:ext cx="360000" cy="36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Г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9" name="Скругленный прямоугольник 18"/>
          <p:cNvSpPr>
            <a:spLocks noChangeAspect="1"/>
          </p:cNvSpPr>
          <p:nvPr/>
        </p:nvSpPr>
        <p:spPr>
          <a:xfrm>
            <a:off x="5323458" y="2293670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Р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20" name="Скругленный прямоугольник 19"/>
          <p:cNvSpPr>
            <a:spLocks noChangeAspect="1"/>
          </p:cNvSpPr>
          <p:nvPr/>
        </p:nvSpPr>
        <p:spPr>
          <a:xfrm>
            <a:off x="4172902" y="721301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Е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21" name="Скругленный прямоугольник 20"/>
          <p:cNvSpPr>
            <a:spLocks noChangeAspect="1"/>
          </p:cNvSpPr>
          <p:nvPr/>
        </p:nvSpPr>
        <p:spPr>
          <a:xfrm>
            <a:off x="5303970" y="728392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И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22" name="Скругленный прямоугольник 21"/>
          <p:cNvSpPr>
            <a:spLocks noChangeAspect="1"/>
          </p:cNvSpPr>
          <p:nvPr/>
        </p:nvSpPr>
        <p:spPr>
          <a:xfrm>
            <a:off x="6045823" y="726363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А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23" name="Скругленный прямоугольник 22"/>
          <p:cNvSpPr>
            <a:spLocks noChangeAspect="1"/>
          </p:cNvSpPr>
          <p:nvPr/>
        </p:nvSpPr>
        <p:spPr>
          <a:xfrm>
            <a:off x="6432183" y="728392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Л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24" name="Скругленный прямоугольник 23"/>
          <p:cNvSpPr>
            <a:spLocks noChangeAspect="1"/>
          </p:cNvSpPr>
          <p:nvPr/>
        </p:nvSpPr>
        <p:spPr>
          <a:xfrm>
            <a:off x="7200396" y="722102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Н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25" name="Скругленный прямоугольник 24"/>
          <p:cNvSpPr>
            <a:spLocks noChangeAspect="1"/>
          </p:cNvSpPr>
          <p:nvPr/>
        </p:nvSpPr>
        <p:spPr>
          <a:xfrm>
            <a:off x="5305901" y="1119895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А</a:t>
            </a:r>
          </a:p>
        </p:txBody>
      </p:sp>
      <p:sp>
        <p:nvSpPr>
          <p:cNvPr id="26" name="Скругленный прямоугольник 25"/>
          <p:cNvSpPr>
            <a:spLocks noChangeAspect="1"/>
          </p:cNvSpPr>
          <p:nvPr/>
        </p:nvSpPr>
        <p:spPr>
          <a:xfrm>
            <a:off x="6068340" y="1121481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Н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27" name="Скругленный прямоугольник 26"/>
          <p:cNvSpPr>
            <a:spLocks noChangeAspect="1"/>
          </p:cNvSpPr>
          <p:nvPr/>
        </p:nvSpPr>
        <p:spPr>
          <a:xfrm>
            <a:off x="6818337" y="1117747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Е</a:t>
            </a:r>
          </a:p>
        </p:txBody>
      </p:sp>
      <p:sp>
        <p:nvSpPr>
          <p:cNvPr id="28" name="Скругленный прямоугольник 27"/>
          <p:cNvSpPr>
            <a:spLocks noChangeAspect="1"/>
          </p:cNvSpPr>
          <p:nvPr/>
        </p:nvSpPr>
        <p:spPr>
          <a:xfrm>
            <a:off x="6464663" y="1513078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charset="0"/>
                <a:ea typeface="Arial Black" charset="0"/>
                <a:cs typeface="Arial Black" charset="0"/>
              </a:rPr>
              <a:t>Е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29" name="Скругленный прямоугольник 28"/>
          <p:cNvSpPr>
            <a:spLocks noChangeAspect="1"/>
          </p:cNvSpPr>
          <p:nvPr/>
        </p:nvSpPr>
        <p:spPr>
          <a:xfrm>
            <a:off x="6075345" y="1519579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charset="0"/>
                <a:ea typeface="Arial Black" charset="0"/>
                <a:cs typeface="Arial Black" charset="0"/>
              </a:rPr>
              <a:t>Ы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30" name="Скругленный прямоугольник 29"/>
          <p:cNvSpPr>
            <a:spLocks noChangeAspect="1"/>
          </p:cNvSpPr>
          <p:nvPr/>
        </p:nvSpPr>
        <p:spPr>
          <a:xfrm>
            <a:off x="5712980" y="2293024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А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31" name="Скругленный прямоугольник 30"/>
          <p:cNvSpPr>
            <a:spLocks noChangeAspect="1"/>
          </p:cNvSpPr>
          <p:nvPr/>
        </p:nvSpPr>
        <p:spPr>
          <a:xfrm>
            <a:off x="4922403" y="1117909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Р</a:t>
            </a:r>
          </a:p>
        </p:txBody>
      </p:sp>
      <p:sp>
        <p:nvSpPr>
          <p:cNvPr id="32" name="Скругленный прямоугольник 31"/>
          <p:cNvSpPr>
            <a:spLocks noChangeAspect="1"/>
          </p:cNvSpPr>
          <p:nvPr/>
        </p:nvSpPr>
        <p:spPr>
          <a:xfrm>
            <a:off x="4545669" y="724665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Р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33" name="Скругленный прямоугольник 32"/>
          <p:cNvSpPr>
            <a:spLocks noChangeAspect="1"/>
          </p:cNvSpPr>
          <p:nvPr/>
        </p:nvSpPr>
        <p:spPr>
          <a:xfrm>
            <a:off x="4981543" y="4674427"/>
            <a:ext cx="360000" cy="36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К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34" name="Скругленный прямоугольник 33"/>
          <p:cNvSpPr>
            <a:spLocks noChangeAspect="1"/>
          </p:cNvSpPr>
          <p:nvPr/>
        </p:nvSpPr>
        <p:spPr>
          <a:xfrm>
            <a:off x="4943914" y="2681977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О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35" name="Скругленный прямоугольник 34"/>
          <p:cNvSpPr>
            <a:spLocks noChangeAspect="1"/>
          </p:cNvSpPr>
          <p:nvPr/>
        </p:nvSpPr>
        <p:spPr>
          <a:xfrm>
            <a:off x="3789349" y="721301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В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36" name="Скругленный прямоугольник 35"/>
          <p:cNvSpPr>
            <a:spLocks noChangeAspect="1"/>
          </p:cNvSpPr>
          <p:nvPr/>
        </p:nvSpPr>
        <p:spPr>
          <a:xfrm>
            <a:off x="5679148" y="726031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К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37" name="Скругленный прямоугольник 36"/>
          <p:cNvSpPr>
            <a:spLocks noChangeAspect="1"/>
          </p:cNvSpPr>
          <p:nvPr/>
        </p:nvSpPr>
        <p:spPr>
          <a:xfrm>
            <a:off x="7968609" y="728392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Е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38" name="Скругленный прямоугольник 37"/>
          <p:cNvSpPr>
            <a:spLocks noChangeAspect="1"/>
          </p:cNvSpPr>
          <p:nvPr/>
        </p:nvSpPr>
        <p:spPr>
          <a:xfrm>
            <a:off x="6816976" y="728392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Ь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39" name="Скругленный прямоугольник 38"/>
          <p:cNvSpPr>
            <a:spLocks noChangeAspect="1"/>
          </p:cNvSpPr>
          <p:nvPr/>
        </p:nvSpPr>
        <p:spPr>
          <a:xfrm>
            <a:off x="7579659" y="728392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Ы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40" name="Скругленный прямоугольник 39"/>
          <p:cNvSpPr>
            <a:spLocks noChangeAspect="1"/>
          </p:cNvSpPr>
          <p:nvPr/>
        </p:nvSpPr>
        <p:spPr>
          <a:xfrm>
            <a:off x="5689399" y="1121481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В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41" name="Скругленный прямоугольник 40"/>
          <p:cNvSpPr>
            <a:spLocks noChangeAspect="1"/>
          </p:cNvSpPr>
          <p:nvPr/>
        </p:nvSpPr>
        <p:spPr>
          <a:xfrm>
            <a:off x="6441165" y="1117909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Ы</a:t>
            </a:r>
          </a:p>
        </p:txBody>
      </p:sp>
      <p:sp>
        <p:nvSpPr>
          <p:cNvPr id="42" name="Скругленный прямоугольник 41"/>
          <p:cNvSpPr>
            <a:spLocks noChangeAspect="1"/>
          </p:cNvSpPr>
          <p:nvPr/>
        </p:nvSpPr>
        <p:spPr>
          <a:xfrm>
            <a:off x="5305901" y="1517579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charset="0"/>
                <a:ea typeface="Arial Black" charset="0"/>
                <a:cs typeface="Arial Black" charset="0"/>
              </a:rPr>
              <a:t>Ж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43" name="Скругленный прямоугольник 42"/>
          <p:cNvSpPr>
            <a:spLocks noChangeAspect="1"/>
          </p:cNvSpPr>
          <p:nvPr/>
        </p:nvSpPr>
        <p:spPr>
          <a:xfrm>
            <a:off x="5695591" y="1528742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charset="0"/>
                <a:ea typeface="Arial Black" charset="0"/>
                <a:cs typeface="Arial Black" charset="0"/>
              </a:rPr>
              <a:t>Н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44" name="Скругленный прямоугольник 43"/>
          <p:cNvSpPr>
            <a:spLocks noChangeAspect="1"/>
          </p:cNvSpPr>
          <p:nvPr/>
        </p:nvSpPr>
        <p:spPr>
          <a:xfrm>
            <a:off x="4943536" y="2287505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Г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45" name="Скругленный прямоугольник 44"/>
          <p:cNvSpPr>
            <a:spLocks noChangeAspect="1"/>
          </p:cNvSpPr>
          <p:nvPr/>
        </p:nvSpPr>
        <p:spPr>
          <a:xfrm>
            <a:off x="6494342" y="2679004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Ж</a:t>
            </a:r>
          </a:p>
        </p:txBody>
      </p:sp>
      <p:sp>
        <p:nvSpPr>
          <p:cNvPr id="46" name="Скругленный прямоугольник 45"/>
          <p:cNvSpPr>
            <a:spLocks noChangeAspect="1"/>
          </p:cNvSpPr>
          <p:nvPr/>
        </p:nvSpPr>
        <p:spPr>
          <a:xfrm>
            <a:off x="4542805" y="1513078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М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47" name="Скругленный прямоугольник 46"/>
          <p:cNvSpPr>
            <a:spLocks noChangeAspect="1"/>
          </p:cNvSpPr>
          <p:nvPr/>
        </p:nvSpPr>
        <p:spPr>
          <a:xfrm>
            <a:off x="4156915" y="1515779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just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     С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48" name="Скругленный прямоугольник 47"/>
          <p:cNvSpPr>
            <a:spLocks noChangeAspect="1"/>
          </p:cNvSpPr>
          <p:nvPr/>
        </p:nvSpPr>
        <p:spPr>
          <a:xfrm>
            <a:off x="5705468" y="1904420"/>
            <a:ext cx="360000" cy="36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О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49" name="Скругленный прямоугольник 48"/>
          <p:cNvSpPr>
            <a:spLocks noChangeAspect="1"/>
          </p:cNvSpPr>
          <p:nvPr/>
        </p:nvSpPr>
        <p:spPr>
          <a:xfrm>
            <a:off x="4938674" y="1903930"/>
            <a:ext cx="360000" cy="36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У</a:t>
            </a:r>
          </a:p>
        </p:txBody>
      </p:sp>
      <p:sp>
        <p:nvSpPr>
          <p:cNvPr id="50" name="Скругленный прямоугольник 49"/>
          <p:cNvSpPr>
            <a:spLocks noChangeAspect="1"/>
          </p:cNvSpPr>
          <p:nvPr/>
        </p:nvSpPr>
        <p:spPr>
          <a:xfrm>
            <a:off x="6083685" y="1903930"/>
            <a:ext cx="360000" cy="36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Л</a:t>
            </a:r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5709744" y="3079028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Н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52" name="Скругленный прямоугольник 51"/>
          <p:cNvSpPr>
            <a:spLocks noChangeAspect="1"/>
          </p:cNvSpPr>
          <p:nvPr/>
        </p:nvSpPr>
        <p:spPr>
          <a:xfrm>
            <a:off x="5722459" y="3487701"/>
            <a:ext cx="360000" cy="360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Ы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53" name="Скругленный прямоугольник 52"/>
          <p:cNvSpPr>
            <a:spLocks noChangeAspect="1"/>
          </p:cNvSpPr>
          <p:nvPr/>
        </p:nvSpPr>
        <p:spPr>
          <a:xfrm>
            <a:off x="5326262" y="3870030"/>
            <a:ext cx="360000" cy="360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А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54" name="Скругленный прямоугольник 53"/>
          <p:cNvSpPr>
            <a:spLocks noChangeAspect="1"/>
          </p:cNvSpPr>
          <p:nvPr/>
        </p:nvSpPr>
        <p:spPr>
          <a:xfrm>
            <a:off x="4579128" y="4287700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Б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1862429" y="3070830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О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56" name="Скругленный прямоугольник 55"/>
          <p:cNvSpPr>
            <a:spLocks noChangeAspect="1"/>
          </p:cNvSpPr>
          <p:nvPr/>
        </p:nvSpPr>
        <p:spPr>
          <a:xfrm>
            <a:off x="5712980" y="2680705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Р</a:t>
            </a:r>
          </a:p>
        </p:txBody>
      </p:sp>
      <p:sp>
        <p:nvSpPr>
          <p:cNvPr id="58" name="Скругленный прямоугольник 57"/>
          <p:cNvSpPr>
            <a:spLocks noChangeAspect="1"/>
          </p:cNvSpPr>
          <p:nvPr/>
        </p:nvSpPr>
        <p:spPr>
          <a:xfrm>
            <a:off x="5324500" y="2681977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К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59" name="Скругленный прямоугольник 58"/>
          <p:cNvSpPr>
            <a:spLocks noChangeAspect="1"/>
          </p:cNvSpPr>
          <p:nvPr/>
        </p:nvSpPr>
        <p:spPr>
          <a:xfrm>
            <a:off x="5329727" y="3481104"/>
            <a:ext cx="360000" cy="360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Н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60" name="Скругленный прямоугольник 59"/>
          <p:cNvSpPr>
            <a:spLocks noChangeAspect="1"/>
          </p:cNvSpPr>
          <p:nvPr/>
        </p:nvSpPr>
        <p:spPr>
          <a:xfrm>
            <a:off x="3789349" y="3890146"/>
            <a:ext cx="360000" cy="360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Д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61" name="Скругленный прямоугольник 60"/>
          <p:cNvSpPr>
            <a:spLocks noChangeAspect="1"/>
          </p:cNvSpPr>
          <p:nvPr/>
        </p:nvSpPr>
        <p:spPr>
          <a:xfrm>
            <a:off x="6102298" y="2679004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У</a:t>
            </a:r>
          </a:p>
        </p:txBody>
      </p:sp>
      <p:sp>
        <p:nvSpPr>
          <p:cNvPr id="62" name="Скругленный прямоугольник 61"/>
          <p:cNvSpPr>
            <a:spLocks noChangeAspect="1"/>
          </p:cNvSpPr>
          <p:nvPr/>
        </p:nvSpPr>
        <p:spPr>
          <a:xfrm>
            <a:off x="6880186" y="2296057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С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3789349" y="3083454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У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65" name="Скругленный прямоугольник 64"/>
          <p:cNvSpPr>
            <a:spLocks noChangeAspect="1"/>
          </p:cNvSpPr>
          <p:nvPr/>
        </p:nvSpPr>
        <p:spPr>
          <a:xfrm>
            <a:off x="5709744" y="4275721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С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66" name="Скругленный прямоугольник 65"/>
          <p:cNvSpPr>
            <a:spLocks noChangeAspect="1"/>
          </p:cNvSpPr>
          <p:nvPr/>
        </p:nvSpPr>
        <p:spPr>
          <a:xfrm>
            <a:off x="6494342" y="2302697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У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67" name="Скругленный прямоугольник 66"/>
          <p:cNvSpPr>
            <a:spLocks noChangeAspect="1"/>
          </p:cNvSpPr>
          <p:nvPr/>
        </p:nvSpPr>
        <p:spPr>
          <a:xfrm>
            <a:off x="6102298" y="2297949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Д</a:t>
            </a:r>
            <a:endParaRPr lang="ru-RU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68" name="Скругленный прямоугольник 67"/>
          <p:cNvSpPr>
            <a:spLocks noChangeAspect="1"/>
          </p:cNvSpPr>
          <p:nvPr/>
        </p:nvSpPr>
        <p:spPr>
          <a:xfrm>
            <a:off x="8407632" y="2677503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Ь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4173432" y="3079028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Г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71" name="Скругленный прямоугольник 70"/>
          <p:cNvSpPr>
            <a:spLocks noChangeAspect="1"/>
          </p:cNvSpPr>
          <p:nvPr/>
        </p:nvSpPr>
        <p:spPr>
          <a:xfrm>
            <a:off x="4149860" y="3484587"/>
            <a:ext cx="360000" cy="360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Е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72" name="Скругленный прямоугольник 71"/>
          <p:cNvSpPr>
            <a:spLocks noChangeAspect="1"/>
          </p:cNvSpPr>
          <p:nvPr/>
        </p:nvSpPr>
        <p:spPr>
          <a:xfrm>
            <a:off x="4173432" y="3890146"/>
            <a:ext cx="360000" cy="360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И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73" name="Скругленный прямоугольник 72"/>
          <p:cNvSpPr>
            <a:spLocks noChangeAspect="1"/>
          </p:cNvSpPr>
          <p:nvPr/>
        </p:nvSpPr>
        <p:spPr>
          <a:xfrm>
            <a:off x="5335536" y="4276687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С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74" name="Скругленный прямоугольник 73"/>
          <p:cNvSpPr>
            <a:spLocks noChangeAspect="1"/>
          </p:cNvSpPr>
          <p:nvPr/>
        </p:nvSpPr>
        <p:spPr>
          <a:xfrm>
            <a:off x="8022291" y="2677503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Т</a:t>
            </a:r>
          </a:p>
        </p:txBody>
      </p:sp>
      <p:sp>
        <p:nvSpPr>
          <p:cNvPr id="75" name="Скругленный прямоугольник 74"/>
          <p:cNvSpPr>
            <a:spLocks noChangeAspect="1"/>
          </p:cNvSpPr>
          <p:nvPr/>
        </p:nvSpPr>
        <p:spPr>
          <a:xfrm>
            <a:off x="7645753" y="2678888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С</a:t>
            </a: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2634538" y="3077771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Т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79" name="Скругленный прямоугольник 78"/>
          <p:cNvSpPr>
            <a:spLocks noChangeAspect="1"/>
          </p:cNvSpPr>
          <p:nvPr/>
        </p:nvSpPr>
        <p:spPr>
          <a:xfrm>
            <a:off x="7269215" y="2680705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О</a:t>
            </a: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5324300" y="3079028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Ь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82" name="Скругленный прямоугольник 81"/>
          <p:cNvSpPr>
            <a:spLocks noChangeAspect="1"/>
          </p:cNvSpPr>
          <p:nvPr/>
        </p:nvSpPr>
        <p:spPr>
          <a:xfrm>
            <a:off x="4556089" y="3882141"/>
            <a:ext cx="360000" cy="360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А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83" name="Скругленный прямоугольник 82"/>
          <p:cNvSpPr>
            <a:spLocks noChangeAspect="1"/>
          </p:cNvSpPr>
          <p:nvPr/>
        </p:nvSpPr>
        <p:spPr>
          <a:xfrm>
            <a:off x="4958999" y="4273803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И</a:t>
            </a:r>
          </a:p>
        </p:txBody>
      </p:sp>
      <p:sp>
        <p:nvSpPr>
          <p:cNvPr id="84" name="Скругленный прямоугольник 83"/>
          <p:cNvSpPr>
            <a:spLocks noChangeAspect="1"/>
          </p:cNvSpPr>
          <p:nvPr/>
        </p:nvSpPr>
        <p:spPr>
          <a:xfrm>
            <a:off x="6880096" y="2680705"/>
            <a:ext cx="360000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Н</a:t>
            </a:r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6087387" y="3079028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Ы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3018514" y="3079028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Р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90" name="Скругленный прямоугольник 89"/>
          <p:cNvSpPr>
            <a:spLocks noChangeAspect="1"/>
          </p:cNvSpPr>
          <p:nvPr/>
        </p:nvSpPr>
        <p:spPr>
          <a:xfrm>
            <a:off x="4931334" y="3484587"/>
            <a:ext cx="360000" cy="360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Ь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91" name="Скругленный прямоугольник 90"/>
          <p:cNvSpPr>
            <a:spLocks noChangeAspect="1"/>
          </p:cNvSpPr>
          <p:nvPr/>
        </p:nvSpPr>
        <p:spPr>
          <a:xfrm>
            <a:off x="4942404" y="3882271"/>
            <a:ext cx="360000" cy="360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Н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93" name="Скругленный прямоугольник 92"/>
          <p:cNvSpPr>
            <a:spLocks noChangeAspect="1"/>
          </p:cNvSpPr>
          <p:nvPr/>
        </p:nvSpPr>
        <p:spPr>
          <a:xfrm>
            <a:off x="1862429" y="3484587"/>
            <a:ext cx="360000" cy="360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П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4562911" y="3079028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О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97" name="Скругленный прямоугольник 96"/>
          <p:cNvSpPr/>
          <p:nvPr/>
        </p:nvSpPr>
        <p:spPr>
          <a:xfrm>
            <a:off x="3402597" y="3079028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О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99" name="Скругленный прямоугольник 98"/>
          <p:cNvSpPr>
            <a:spLocks noChangeAspect="1"/>
          </p:cNvSpPr>
          <p:nvPr/>
        </p:nvSpPr>
        <p:spPr>
          <a:xfrm>
            <a:off x="3018514" y="3890146"/>
            <a:ext cx="360000" cy="360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М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00" name="Скругленный прямоугольник 99"/>
          <p:cNvSpPr>
            <a:spLocks noChangeAspect="1"/>
          </p:cNvSpPr>
          <p:nvPr/>
        </p:nvSpPr>
        <p:spPr>
          <a:xfrm>
            <a:off x="5760709" y="4678718"/>
            <a:ext cx="360000" cy="36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И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4946936" y="3079028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Л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02" name="Скругленный прямоугольник 101"/>
          <p:cNvSpPr/>
          <p:nvPr/>
        </p:nvSpPr>
        <p:spPr>
          <a:xfrm>
            <a:off x="2247846" y="3070830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С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05" name="Скругленный прямоугольник 104"/>
          <p:cNvSpPr/>
          <p:nvPr/>
        </p:nvSpPr>
        <p:spPr>
          <a:xfrm>
            <a:off x="6464090" y="3077771"/>
            <a:ext cx="360000" cy="36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Й</a:t>
            </a:r>
          </a:p>
        </p:txBody>
      </p:sp>
      <p:sp>
        <p:nvSpPr>
          <p:cNvPr id="107" name="Скругленный прямоугольник 106"/>
          <p:cNvSpPr>
            <a:spLocks noChangeAspect="1"/>
          </p:cNvSpPr>
          <p:nvPr/>
        </p:nvSpPr>
        <p:spPr>
          <a:xfrm>
            <a:off x="3404863" y="3890146"/>
            <a:ext cx="360000" cy="360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Е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08" name="Скругленный прямоугольник 107"/>
          <p:cNvSpPr>
            <a:spLocks noChangeAspect="1"/>
          </p:cNvSpPr>
          <p:nvPr/>
        </p:nvSpPr>
        <p:spPr>
          <a:xfrm>
            <a:off x="5376150" y="4678763"/>
            <a:ext cx="360000" cy="36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С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10" name="Скругленный прямоугольник 109"/>
          <p:cNvSpPr>
            <a:spLocks noChangeAspect="1"/>
          </p:cNvSpPr>
          <p:nvPr/>
        </p:nvSpPr>
        <p:spPr>
          <a:xfrm>
            <a:off x="8393062" y="4263001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А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13" name="Скругленный прямоугольник 112"/>
          <p:cNvSpPr>
            <a:spLocks noChangeAspect="1"/>
          </p:cNvSpPr>
          <p:nvPr/>
        </p:nvSpPr>
        <p:spPr>
          <a:xfrm>
            <a:off x="2625705" y="3484587"/>
            <a:ext cx="360000" cy="360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Р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14" name="Скругленный прямоугольник 113"/>
          <p:cNvSpPr>
            <a:spLocks noChangeAspect="1"/>
          </p:cNvSpPr>
          <p:nvPr/>
        </p:nvSpPr>
        <p:spPr>
          <a:xfrm>
            <a:off x="2244067" y="3484587"/>
            <a:ext cx="360000" cy="360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А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16" name="Скругленный прямоугольник 115"/>
          <p:cNvSpPr>
            <a:spLocks noChangeAspect="1"/>
          </p:cNvSpPr>
          <p:nvPr/>
        </p:nvSpPr>
        <p:spPr>
          <a:xfrm>
            <a:off x="4586936" y="4674427"/>
            <a:ext cx="360000" cy="36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А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18" name="Скругленный прямоугольник 117"/>
          <p:cNvSpPr>
            <a:spLocks noChangeAspect="1"/>
          </p:cNvSpPr>
          <p:nvPr/>
        </p:nvSpPr>
        <p:spPr>
          <a:xfrm>
            <a:off x="3762597" y="3484587"/>
            <a:ext cx="360000" cy="360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Л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19" name="Скругленный прямоугольник 118"/>
          <p:cNvSpPr>
            <a:spLocks noChangeAspect="1"/>
          </p:cNvSpPr>
          <p:nvPr/>
        </p:nvSpPr>
        <p:spPr>
          <a:xfrm>
            <a:off x="7629448" y="4264213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И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22" name="Скругленный прямоугольник 121"/>
          <p:cNvSpPr>
            <a:spLocks noChangeAspect="1"/>
          </p:cNvSpPr>
          <p:nvPr/>
        </p:nvSpPr>
        <p:spPr>
          <a:xfrm>
            <a:off x="6477605" y="4273415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К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24" name="Скругленный прямоугольник 123"/>
          <p:cNvSpPr>
            <a:spLocks noChangeAspect="1"/>
          </p:cNvSpPr>
          <p:nvPr/>
        </p:nvSpPr>
        <p:spPr>
          <a:xfrm>
            <a:off x="6091551" y="4273672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Е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27" name="Скругленный прямоугольник 126"/>
          <p:cNvSpPr>
            <a:spLocks noChangeAspect="1"/>
          </p:cNvSpPr>
          <p:nvPr/>
        </p:nvSpPr>
        <p:spPr>
          <a:xfrm>
            <a:off x="6520468" y="4678718"/>
            <a:ext cx="360000" cy="36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М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30" name="Скругленный прямоугольник 129"/>
          <p:cNvSpPr>
            <a:spLocks noChangeAspect="1"/>
          </p:cNvSpPr>
          <p:nvPr/>
        </p:nvSpPr>
        <p:spPr>
          <a:xfrm>
            <a:off x="3003280" y="3484587"/>
            <a:ext cx="360000" cy="360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А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31" name="Скругленный прямоугольник 130"/>
          <p:cNvSpPr>
            <a:spLocks noChangeAspect="1"/>
          </p:cNvSpPr>
          <p:nvPr/>
        </p:nvSpPr>
        <p:spPr>
          <a:xfrm>
            <a:off x="4533432" y="3484587"/>
            <a:ext cx="360000" cy="360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Л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35" name="Скругленный прямоугольник 134"/>
          <p:cNvSpPr>
            <a:spLocks noChangeAspect="1"/>
          </p:cNvSpPr>
          <p:nvPr/>
        </p:nvSpPr>
        <p:spPr>
          <a:xfrm>
            <a:off x="3378514" y="3484587"/>
            <a:ext cx="360000" cy="360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Л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36" name="Скругленный прямоугольник 135"/>
          <p:cNvSpPr>
            <a:spLocks noChangeAspect="1"/>
          </p:cNvSpPr>
          <p:nvPr/>
        </p:nvSpPr>
        <p:spPr>
          <a:xfrm>
            <a:off x="6143821" y="4680288"/>
            <a:ext cx="360000" cy="36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О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39" name="Скругленный прямоугольник 138"/>
          <p:cNvSpPr>
            <a:spLocks noChangeAspect="1"/>
          </p:cNvSpPr>
          <p:nvPr/>
        </p:nvSpPr>
        <p:spPr>
          <a:xfrm>
            <a:off x="6088078" y="3494340"/>
            <a:ext cx="360000" cy="360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Е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47" name="Скругленный прямоугольник 146"/>
          <p:cNvSpPr>
            <a:spLocks noChangeAspect="1"/>
          </p:cNvSpPr>
          <p:nvPr/>
        </p:nvSpPr>
        <p:spPr>
          <a:xfrm>
            <a:off x="7245466" y="4269045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Р</a:t>
            </a:r>
          </a:p>
        </p:txBody>
      </p:sp>
      <p:sp>
        <p:nvSpPr>
          <p:cNvPr id="148" name="Скругленный прямоугольник 147"/>
          <p:cNvSpPr>
            <a:spLocks noChangeAspect="1"/>
          </p:cNvSpPr>
          <p:nvPr/>
        </p:nvSpPr>
        <p:spPr>
          <a:xfrm>
            <a:off x="8011255" y="4263001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С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52" name="Скругленный прямоугольник 151"/>
          <p:cNvSpPr>
            <a:spLocks noChangeAspect="1"/>
          </p:cNvSpPr>
          <p:nvPr/>
        </p:nvSpPr>
        <p:spPr>
          <a:xfrm>
            <a:off x="6855884" y="4273415"/>
            <a:ext cx="360000" cy="3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Т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56" name="Скругленный прямоугольник 155"/>
          <p:cNvSpPr>
            <a:spLocks noChangeAspect="1"/>
          </p:cNvSpPr>
          <p:nvPr/>
        </p:nvSpPr>
        <p:spPr>
          <a:xfrm>
            <a:off x="6911429" y="4674427"/>
            <a:ext cx="360000" cy="36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Black" charset="0"/>
                <a:ea typeface="Arial Black" charset="0"/>
                <a:cs typeface="Arial Black" charset="0"/>
              </a:rPr>
              <a:t>А</a:t>
            </a:r>
            <a:endParaRPr lang="ru-RU" sz="2000" b="1" dirty="0">
              <a:solidFill>
                <a:schemeClr val="tx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pic>
        <p:nvPicPr>
          <p:cNvPr id="166" name="Рисунок 16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461" y="-133331"/>
            <a:ext cx="2073552" cy="2073552"/>
          </a:xfrm>
          <a:prstGeom prst="rect">
            <a:avLst/>
          </a:prstGeom>
        </p:spPr>
      </p:pic>
      <p:sp>
        <p:nvSpPr>
          <p:cNvPr id="164" name="Прямоугольник 163"/>
          <p:cNvSpPr/>
          <p:nvPr/>
        </p:nvSpPr>
        <p:spPr>
          <a:xfrm>
            <a:off x="333939" y="1824887"/>
            <a:ext cx="46923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spcAft>
                <a:spcPts val="0"/>
              </a:spcAft>
              <a:buAutoNum type="arabicPeriod"/>
            </a:pP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Два 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угла, стороны одного из 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которых</a:t>
            </a:r>
            <a:r>
              <a:rPr lang="ru-RU" sz="1200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ru-RU" sz="1200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ru-RU" sz="1200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   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являются 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продолжением сторон другого.</a:t>
            </a:r>
            <a:endParaRPr lang="ru-RU" sz="1200" dirty="0">
              <a:solidFill>
                <a:schemeClr val="bg1"/>
              </a:solidFill>
              <a:latin typeface="Calibri" charset="0"/>
              <a:ea typeface="Calibri" charset="0"/>
              <a:cs typeface="Times New Roman" charset="0"/>
            </a:endParaRPr>
          </a:p>
          <a:p>
            <a:pPr lvl="0">
              <a:spcAft>
                <a:spcPts val="0"/>
              </a:spcAft>
            </a:pP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2. 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  Две 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фигуры, которые 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совмещаются</a:t>
            </a:r>
            <a:r>
              <a:rPr lang="ru-RU" sz="1200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  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при </a:t>
            </a:r>
            <a:r>
              <a:rPr lang="ru-RU" sz="1200" b="1" dirty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наложении</a:t>
            </a:r>
            <a:r>
              <a:rPr lang="ru-RU" sz="12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Times New Roman" charset="0"/>
              </a:rPr>
              <a:t>.</a:t>
            </a:r>
            <a:endParaRPr lang="ru-RU" sz="1200" dirty="0">
              <a:solidFill>
                <a:schemeClr val="bg1"/>
              </a:solidFill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165" name="Прямоугольник 164"/>
          <p:cNvSpPr/>
          <p:nvPr/>
        </p:nvSpPr>
        <p:spPr>
          <a:xfrm>
            <a:off x="168340" y="3439487"/>
            <a:ext cx="184966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rgbClr val="FFFFFF"/>
                </a:solidFill>
                <a:latin typeface="Calibri" charset="0"/>
                <a:ea typeface="Calibri" charset="0"/>
                <a:cs typeface="Times New Roman" charset="0"/>
              </a:rPr>
              <a:t>4.  Геометрическая фигура, которая </a:t>
            </a:r>
            <a:r>
              <a:rPr lang="ru-RU" sz="1200" b="1" dirty="0" smtClean="0">
                <a:solidFill>
                  <a:srgbClr val="FFFFFF"/>
                </a:solidFill>
                <a:latin typeface="Calibri" charset="0"/>
                <a:ea typeface="Calibri" charset="0"/>
                <a:cs typeface="Times New Roman" charset="0"/>
              </a:rPr>
              <a:t>состоит из </a:t>
            </a:r>
            <a:r>
              <a:rPr lang="ru-RU" sz="1200" b="1" dirty="0">
                <a:solidFill>
                  <a:srgbClr val="FFFFFF"/>
                </a:solidFill>
                <a:latin typeface="Calibri" charset="0"/>
                <a:ea typeface="Calibri" charset="0"/>
                <a:cs typeface="Times New Roman" charset="0"/>
              </a:rPr>
              <a:t>точки и двух лучей, исходящих из этой точки.</a:t>
            </a:r>
            <a:endParaRPr lang="ru-RU" sz="1200" dirty="0">
              <a:solidFill>
                <a:srgbClr val="FFFFFF"/>
              </a:solidFill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5" name="Pentagon 54"/>
          <p:cNvSpPr/>
          <p:nvPr/>
        </p:nvSpPr>
        <p:spPr>
          <a:xfrm>
            <a:off x="181112" y="652250"/>
            <a:ext cx="3276600" cy="685800"/>
          </a:xfrm>
          <a:prstGeom prst="homePlate">
            <a:avLst>
              <a:gd name="adj" fmla="val 80995"/>
            </a:avLst>
          </a:prstGeom>
          <a:solidFill>
            <a:schemeClr val="accent2"/>
          </a:solidFill>
          <a:ln w="127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3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КРОССВОРД</a:t>
            </a:r>
            <a:endParaRPr lang="en-US" sz="3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3465301" y="748179"/>
            <a:ext cx="210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1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4603236" y="1129825"/>
            <a:ext cx="210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Black" charset="0"/>
                <a:ea typeface="Arial Black" charset="0"/>
                <a:cs typeface="Arial Black" charset="0"/>
              </a:rPr>
              <a:t>2</a:t>
            </a:r>
            <a:endParaRPr lang="ru-RU" b="1" dirty="0">
              <a:solidFill>
                <a:schemeClr val="bg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3818134" y="1542699"/>
            <a:ext cx="210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Black" charset="0"/>
                <a:ea typeface="Arial Black" charset="0"/>
                <a:cs typeface="Arial Black" charset="0"/>
              </a:rPr>
              <a:t>3</a:t>
            </a:r>
            <a:endParaRPr lang="ru-RU" b="1" dirty="0">
              <a:solidFill>
                <a:schemeClr val="bg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70" name="TextBox 169"/>
          <p:cNvSpPr txBox="1"/>
          <p:nvPr/>
        </p:nvSpPr>
        <p:spPr>
          <a:xfrm>
            <a:off x="4546529" y="1934708"/>
            <a:ext cx="357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Black" charset="0"/>
                <a:ea typeface="Arial Black" charset="0"/>
                <a:cs typeface="Arial Black" charset="0"/>
              </a:rPr>
              <a:t>4</a:t>
            </a:r>
            <a:endParaRPr lang="ru-RU" b="1" dirty="0">
              <a:solidFill>
                <a:schemeClr val="bg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71" name="TextBox 170"/>
          <p:cNvSpPr txBox="1"/>
          <p:nvPr/>
        </p:nvSpPr>
        <p:spPr>
          <a:xfrm>
            <a:off x="4553168" y="2316549"/>
            <a:ext cx="210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Black" charset="0"/>
                <a:ea typeface="Arial Black" charset="0"/>
                <a:cs typeface="Arial Black" charset="0"/>
              </a:rPr>
              <a:t>5</a:t>
            </a:r>
            <a:endParaRPr lang="ru-RU" b="1" dirty="0">
              <a:solidFill>
                <a:schemeClr val="bg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4587444" y="2680705"/>
            <a:ext cx="210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 Black" charset="0"/>
                <a:ea typeface="Arial Black" charset="0"/>
                <a:cs typeface="Arial Black" charset="0"/>
              </a:rPr>
              <a:t>6</a:t>
            </a:r>
            <a:endParaRPr lang="ru-RU" sz="2000" b="1" dirty="0">
              <a:solidFill>
                <a:schemeClr val="bg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73" name="TextBox 172"/>
          <p:cNvSpPr txBox="1"/>
          <p:nvPr/>
        </p:nvSpPr>
        <p:spPr>
          <a:xfrm>
            <a:off x="6871891" y="3043587"/>
            <a:ext cx="210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7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6456129" y="3416036"/>
            <a:ext cx="210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8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2644564" y="3928475"/>
            <a:ext cx="210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 Black" charset="0"/>
                <a:ea typeface="Arial Black" charset="0"/>
                <a:cs typeface="Arial Black" charset="0"/>
              </a:rPr>
              <a:t>9</a:t>
            </a:r>
            <a:endParaRPr lang="ru-RU" sz="2000" b="1" dirty="0">
              <a:solidFill>
                <a:schemeClr val="bg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76" name="TextBox 175"/>
          <p:cNvSpPr txBox="1"/>
          <p:nvPr/>
        </p:nvSpPr>
        <p:spPr>
          <a:xfrm>
            <a:off x="3887128" y="4328585"/>
            <a:ext cx="675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 Black" charset="0"/>
                <a:ea typeface="Arial Black" charset="0"/>
                <a:cs typeface="Arial Black" charset="0"/>
              </a:rPr>
              <a:t>10</a:t>
            </a:r>
            <a:endParaRPr lang="ru-RU" sz="2000" b="1" dirty="0">
              <a:solidFill>
                <a:schemeClr val="bg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77" name="TextBox 176"/>
          <p:cNvSpPr txBox="1"/>
          <p:nvPr/>
        </p:nvSpPr>
        <p:spPr>
          <a:xfrm>
            <a:off x="7206714" y="4636590"/>
            <a:ext cx="707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 Black" charset="0"/>
                <a:ea typeface="Arial Black" charset="0"/>
                <a:cs typeface="Arial Black" charset="0"/>
              </a:rPr>
              <a:t>11</a:t>
            </a:r>
            <a:endParaRPr lang="ru-RU" sz="2000" b="1" dirty="0">
              <a:solidFill>
                <a:schemeClr val="bg1"/>
              </a:solidFill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4709" y="2451607"/>
            <a:ext cx="214439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buFontTx/>
              <a:buAutoNum type="arabicPeriod" startAt="3"/>
            </a:pPr>
            <a:r>
              <a:rPr lang="ru-RU" sz="1200" b="1" dirty="0">
                <a:solidFill>
                  <a:srgbClr val="FFFFFF"/>
                </a:solidFill>
                <a:latin typeface="Calibri" charset="0"/>
                <a:ea typeface="Calibri" charset="0"/>
                <a:cs typeface="Times New Roman" charset="0"/>
              </a:rPr>
              <a:t>Два угла, у которых одна сторона общая,</a:t>
            </a:r>
            <a:r>
              <a:rPr lang="ru-RU" sz="1200" dirty="0">
                <a:solidFill>
                  <a:srgbClr val="FFFFFF"/>
                </a:solidFill>
                <a:latin typeface="Calibri" charset="0"/>
                <a:ea typeface="Calibri" charset="0"/>
                <a:cs typeface="Times New Roman" charset="0"/>
              </a:rPr>
              <a:t>  </a:t>
            </a:r>
            <a:r>
              <a:rPr lang="ru-RU" sz="1200" b="1" dirty="0">
                <a:solidFill>
                  <a:srgbClr val="FFFFFF"/>
                </a:solidFill>
                <a:latin typeface="Calibri" charset="0"/>
                <a:ea typeface="Calibri" charset="0"/>
                <a:cs typeface="Times New Roman" charset="0"/>
              </a:rPr>
              <a:t>а две другие являются</a:t>
            </a:r>
            <a:r>
              <a:rPr lang="ru-RU" sz="1200" dirty="0">
                <a:solidFill>
                  <a:srgbClr val="FFFFFF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ru-RU" sz="1200" b="1" dirty="0">
                <a:solidFill>
                  <a:srgbClr val="FFFFFF"/>
                </a:solidFill>
                <a:latin typeface="Calibri" charset="0"/>
                <a:ea typeface="Calibri" charset="0"/>
                <a:cs typeface="Times New Roman" charset="0"/>
              </a:rPr>
              <a:t>продолжением одна другой.</a:t>
            </a:r>
            <a:endParaRPr lang="ru-RU" sz="1200" dirty="0">
              <a:solidFill>
                <a:srgbClr val="FFFFFF"/>
              </a:solidFill>
              <a:latin typeface="Calibri" charset="0"/>
              <a:ea typeface="Calibri" charset="0"/>
              <a:cs typeface="Times New Roman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943" y="3677454"/>
            <a:ext cx="25400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53901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2000" fill="hold"/>
                                        <p:tgtEl>
                                          <p:spTgt spid="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500"/>
                            </p:stCondLst>
                            <p:childTnLst>
                              <p:par>
                                <p:cTn id="8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500"/>
                            </p:stCondLst>
                            <p:childTnLst>
                              <p:par>
                                <p:cTn id="9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3"/>
                                            </p:cond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"/>
                            </p:stCondLst>
                            <p:childTnLst>
                              <p:par>
                                <p:cTn id="1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500"/>
                            </p:stCondLst>
                            <p:childTnLst>
                              <p:par>
                                <p:cTn id="1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4" dur="2000" fill="hold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2000"/>
                            </p:stCondLst>
                            <p:childTnLst>
                              <p:par>
                                <p:cTn id="1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500"/>
                            </p:stCondLst>
                            <p:childTnLst>
                              <p:par>
                                <p:cTn id="1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500"/>
                            </p:stCondLst>
                            <p:childTnLst>
                              <p:par>
                                <p:cTn id="1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000"/>
                            </p:stCondLst>
                            <p:childTnLst>
                              <p:par>
                                <p:cTn id="1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500"/>
                            </p:stCondLst>
                            <p:childTnLst>
                              <p:par>
                                <p:cTn id="1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000"/>
                            </p:stCondLst>
                            <p:childTnLst>
                              <p:par>
                                <p:cTn id="1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500"/>
                            </p:stCondLst>
                            <p:childTnLst>
                              <p:par>
                                <p:cTn id="18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4000"/>
                            </p:stCondLst>
                            <p:childTnLst>
                              <p:par>
                                <p:cTn id="19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4500"/>
                            </p:stCondLst>
                            <p:childTnLst>
                              <p:par>
                                <p:cTn id="19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1"/>
                                            </p:cond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3"/>
                                            </p:cond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500"/>
                            </p:stCondLst>
                            <p:childTnLst>
                              <p:par>
                                <p:cTn id="2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3000"/>
                            </p:stCondLst>
                            <p:childTnLst>
                              <p:par>
                                <p:cTn id="2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3500"/>
                            </p:stCondLst>
                            <p:childTnLst>
                              <p:par>
                                <p:cTn id="2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2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5000"/>
                            </p:stCondLst>
                            <p:childTnLst>
                              <p:par>
                                <p:cTn id="2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5500"/>
                            </p:stCondLst>
                            <p:childTnLst>
                              <p:par>
                                <p:cTn id="23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6000"/>
                            </p:stCondLst>
                            <p:childTnLst>
                              <p:par>
                                <p:cTn id="2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0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6500"/>
                            </p:stCondLst>
                            <p:childTnLst>
                              <p:par>
                                <p:cTn id="24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8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7"/>
                                            </p:cond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000"/>
                            </p:stCondLst>
                            <p:childTnLst>
                              <p:par>
                                <p:cTn id="25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8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3000"/>
                            </p:stCondLst>
                            <p:childTnLst>
                              <p:par>
                                <p:cTn id="26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500"/>
                            </p:stCondLst>
                            <p:childTnLst>
                              <p:par>
                                <p:cTn id="26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4000"/>
                            </p:stCondLst>
                            <p:childTnLst>
                              <p:par>
                                <p:cTn id="27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4500"/>
                            </p:stCondLst>
                            <p:childTnLst>
                              <p:par>
                                <p:cTn id="27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5000"/>
                            </p:stCondLst>
                            <p:childTnLst>
                              <p:par>
                                <p:cTn id="28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3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5500"/>
                            </p:stCondLst>
                            <p:childTnLst>
                              <p:par>
                                <p:cTn id="28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6000"/>
                            </p:stCondLst>
                            <p:childTnLst>
                              <p:par>
                                <p:cTn id="29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6500"/>
                            </p:stCondLst>
                            <p:childTnLst>
                              <p:par>
                                <p:cTn id="29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8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7500"/>
                            </p:stCondLst>
                            <p:childTnLst>
                              <p:par>
                                <p:cTn id="30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8000"/>
                            </p:stCondLst>
                            <p:childTnLst>
                              <p:par>
                                <p:cTn id="3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3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6"/>
                                            </p:cond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2000"/>
                            </p:stCondLst>
                            <p:childTnLst>
                              <p:par>
                                <p:cTn id="3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1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2500"/>
                            </p:stCondLst>
                            <p:childTnLst>
                              <p:par>
                                <p:cTn id="32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6" fill="hold">
                            <p:stCondLst>
                              <p:cond delay="3000"/>
                            </p:stCondLst>
                            <p:childTnLst>
                              <p:par>
                                <p:cTn id="32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3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3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3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7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3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1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5000"/>
                            </p:stCondLst>
                            <p:childTnLst>
                              <p:par>
                                <p:cTn id="34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6" fill="hold">
                            <p:stCondLst>
                              <p:cond delay="5500"/>
                            </p:stCondLst>
                            <p:childTnLst>
                              <p:par>
                                <p:cTn id="34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6000"/>
                            </p:stCondLst>
                            <p:childTnLst>
                              <p:par>
                                <p:cTn id="35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8" fill="hold">
                            <p:stCondLst>
                              <p:cond delay="7000"/>
                            </p:stCondLst>
                            <p:childTnLst>
                              <p:par>
                                <p:cTn id="35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7500"/>
                            </p:stCondLst>
                            <p:childTnLst>
                              <p:par>
                                <p:cTn id="36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5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6" fill="hold">
                      <p:stCondLst>
                        <p:cond delay="indefinite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9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8"/>
                                            </p:cond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>
                            <p:stCondLst>
                              <p:cond delay="2000"/>
                            </p:stCondLst>
                            <p:childTnLst>
                              <p:par>
                                <p:cTn id="3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>
                            <p:stCondLst>
                              <p:cond delay="2000"/>
                            </p:stCondLst>
                            <p:childTnLst>
                              <p:par>
                                <p:cTn id="37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>
                            <p:stCondLst>
                              <p:cond delay="2000"/>
                            </p:stCondLst>
                            <p:childTnLst>
                              <p:par>
                                <p:cTn id="3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2000"/>
                            </p:stCondLst>
                            <p:childTnLst>
                              <p:par>
                                <p:cTn id="3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5" fill="hold">
                            <p:stCondLst>
                              <p:cond delay="2000"/>
                            </p:stCondLst>
                            <p:childTnLst>
                              <p:par>
                                <p:cTn id="38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2000"/>
                            </p:stCondLst>
                            <p:childTnLst>
                              <p:par>
                                <p:cTn id="38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4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3"/>
                                            </p:cond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2000"/>
                            </p:stCondLst>
                            <p:childTnLst>
                              <p:par>
                                <p:cTn id="39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>
                            <p:stCondLst>
                              <p:cond delay="2500"/>
                            </p:stCondLst>
                            <p:childTnLst>
                              <p:par>
                                <p:cTn id="40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5" fill="hold">
                            <p:stCondLst>
                              <p:cond delay="3000"/>
                            </p:stCondLst>
                            <p:childTnLst>
                              <p:par>
                                <p:cTn id="40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3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5" fill="hold">
                            <p:stCondLst>
                              <p:cond delay="4000"/>
                            </p:stCondLst>
                            <p:childTnLst>
                              <p:par>
                                <p:cTn id="4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8" dur="500" fill="hold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" fill="hold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0" fill="hold">
                            <p:stCondLst>
                              <p:cond delay="4500"/>
                            </p:stCondLst>
                            <p:childTnLst>
                              <p:par>
                                <p:cTn id="4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3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5" fill="hold">
                            <p:stCondLst>
                              <p:cond delay="5000"/>
                            </p:stCondLst>
                            <p:childTnLst>
                              <p:par>
                                <p:cTn id="4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8" dur="500" fill="hold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500" fill="hold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0" fill="hold">
                            <p:stCondLst>
                              <p:cond delay="5500"/>
                            </p:stCondLst>
                            <p:childTnLst>
                              <p:par>
                                <p:cTn id="4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3" dur="500" fill="hold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500" fill="hold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5" fill="hold">
                            <p:stCondLst>
                              <p:cond delay="6000"/>
                            </p:stCondLst>
                            <p:childTnLst>
                              <p:par>
                                <p:cTn id="4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8" dur="500" fill="hold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" fill="hold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3" dur="500" fill="hold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" fill="hold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8" dur="500" fill="hold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500" fill="hold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0" fill="hold">
                      <p:stCondLst>
                        <p:cond delay="indefinite"/>
                      </p:stCondLst>
                      <p:childTnLst>
                        <p:par>
                          <p:cTn id="451" fill="hold">
                            <p:stCondLst>
                              <p:cond delay="0"/>
                            </p:stCondLst>
                            <p:childTnLst>
                              <p:par>
                                <p:cTn id="452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3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2"/>
                                            </p:cond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8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9" fill="hold">
                            <p:stCondLst>
                              <p:cond delay="2500"/>
                            </p:stCondLst>
                            <p:childTnLst>
                              <p:par>
                                <p:cTn id="46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3000"/>
                            </p:stCondLst>
                            <p:childTnLst>
                              <p:par>
                                <p:cTn id="46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8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9" fill="hold">
                            <p:stCondLst>
                              <p:cond delay="3500"/>
                            </p:stCondLst>
                            <p:childTnLst>
                              <p:par>
                                <p:cTn id="47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3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4" fill="hold">
                            <p:stCondLst>
                              <p:cond delay="4000"/>
                            </p:stCondLst>
                            <p:childTnLst>
                              <p:par>
                                <p:cTn id="47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8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9" fill="hold">
                            <p:stCondLst>
                              <p:cond delay="4500"/>
                            </p:stCondLst>
                            <p:childTnLst>
                              <p:par>
                                <p:cTn id="48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2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4" fill="hold">
                            <p:stCondLst>
                              <p:cond delay="5000"/>
                            </p:stCondLst>
                            <p:childTnLst>
                              <p:par>
                                <p:cTn id="48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8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9" fill="hold">
                            <p:stCondLst>
                              <p:cond delay="5500"/>
                            </p:stCondLst>
                            <p:childTnLst>
                              <p:par>
                                <p:cTn id="490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2" fill="hold">
                            <p:stCondLst>
                              <p:cond delay="6000"/>
                            </p:stCondLst>
                            <p:childTnLst>
                              <p:par>
                                <p:cTn id="493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4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5" fill="hold">
                            <p:stCondLst>
                              <p:cond delay="8000"/>
                            </p:stCondLst>
                            <p:childTnLst>
                              <p:par>
                                <p:cTn id="496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7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9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0" dur="2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1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2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3" dur="2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4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5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6" dur="2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7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8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9" dur="2000" fill="hold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0" fill="hold">
                            <p:stCondLst>
                              <p:cond delay="18000"/>
                            </p:stCondLst>
                            <p:childTnLst>
                              <p:par>
                                <p:cTn id="511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2" dur="2000" fill="hold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3" fill="hold">
                            <p:stCondLst>
                              <p:cond delay="20000"/>
                            </p:stCondLst>
                            <p:childTnLst>
                              <p:par>
                                <p:cTn id="514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5" dur="2000" fill="hold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517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8" dur="2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9" fill="hold">
                            <p:stCondLst>
                              <p:cond delay="24000"/>
                            </p:stCondLst>
                            <p:childTnLst>
                              <p:par>
                                <p:cTn id="520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1" dur="2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2" fill="hold">
                            <p:stCondLst>
                              <p:cond delay="26000"/>
                            </p:stCondLst>
                            <p:childTnLst>
                              <p:par>
                                <p:cTn id="5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allAtOnce"/>
      <p:bldP spid="17" grpId="0" build="allAtOnce"/>
      <p:bldP spid="31" grpId="0" build="allAtOnce"/>
      <p:bldP spid="33" grpId="0" build="allAtOnce"/>
      <p:bldP spid="34" grpId="0" build="allAtOnce"/>
      <p:bldP spid="44" grpId="0" build="allAtOnce"/>
      <p:bldP spid="49" grpId="0" build="allAtOnce"/>
      <p:bldP spid="83" grpId="0" build="allAtOnce"/>
      <p:bldP spid="90" grpId="0" build="allAtOnce"/>
      <p:bldP spid="91" grpId="0" build="allAtOnce"/>
      <p:bldP spid="101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0"/>
          <p:cNvSpPr/>
          <p:nvPr/>
        </p:nvSpPr>
        <p:spPr>
          <a:xfrm>
            <a:off x="2133600" y="228600"/>
            <a:ext cx="4648200" cy="9144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lvl="0" algn="ctr"/>
            <a:r>
              <a:rPr lang="ru-RU" sz="4000" dirty="0" smtClean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ПОВТОРЕНИЕ</a:t>
            </a:r>
            <a:endParaRPr lang="en-US" sz="4000" dirty="0">
              <a:solidFill>
                <a:schemeClr val="tx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228600"/>
            <a:ext cx="1494176" cy="1494176"/>
          </a:xfrm>
          <a:prstGeom prst="rect">
            <a:avLst/>
          </a:prstGeom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964017" y="31215"/>
            <a:ext cx="914400" cy="12493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  <a:scene3d>
              <a:camera prst="perspectiveContrastingLeftFacing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b="1" dirty="0" smtClean="0">
                <a:solidFill>
                  <a:schemeClr val="accent3"/>
                </a:solidFill>
                <a:latin typeface="Century Gothic" pitchFamily="34" charset="0"/>
                <a:ea typeface="+mj-ea"/>
                <a:cs typeface="Arial" pitchFamily="34" charset="0"/>
              </a:rPr>
              <a:t>?</a:t>
            </a:r>
            <a:endParaRPr kumimoji="0" lang="en-US" sz="88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Century Gothic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7577749" y="41313"/>
            <a:ext cx="914400" cy="12493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  <a:scene3d>
              <a:camera prst="perspectiveContrastingLeftFacing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b="1" dirty="0" smtClean="0">
                <a:solidFill>
                  <a:schemeClr val="accent3"/>
                </a:solidFill>
                <a:latin typeface="Century Gothic" pitchFamily="34" charset="0"/>
                <a:ea typeface="+mj-ea"/>
                <a:cs typeface="Arial" pitchFamily="34" charset="0"/>
              </a:rPr>
              <a:t>?</a:t>
            </a:r>
            <a:endParaRPr kumimoji="0" lang="en-US" sz="88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Century Gothic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8191480" y="59675"/>
            <a:ext cx="914400" cy="12493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  <a:scene3d>
              <a:camera prst="perspectiveContrastingLeftFacing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b="1" dirty="0" smtClean="0">
                <a:solidFill>
                  <a:schemeClr val="accent3"/>
                </a:solidFill>
                <a:latin typeface="Century Gothic" pitchFamily="34" charset="0"/>
                <a:ea typeface="+mj-ea"/>
                <a:cs typeface="Arial" pitchFamily="34" charset="0"/>
              </a:rPr>
              <a:t>?</a:t>
            </a:r>
            <a:endParaRPr kumimoji="0" lang="en-US" sz="88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Century Gothic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0" y="1600201"/>
            <a:ext cx="9105880" cy="99059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ru-RU" altLang="x-none" b="1" dirty="0" smtClean="0"/>
              <a:t>    </a:t>
            </a:r>
            <a:r>
              <a:rPr lang="ru-RU" altLang="x-none" b="1" dirty="0" smtClean="0">
                <a:solidFill>
                  <a:schemeClr val="bg1"/>
                </a:solidFill>
              </a:rPr>
              <a:t>Назовите все углы, образованные при пересечении двух параллельных прямых секущей.</a:t>
            </a:r>
          </a:p>
          <a:p>
            <a:pPr>
              <a:buFont typeface="Arial" charset="0"/>
              <a:buNone/>
            </a:pPr>
            <a:endParaRPr lang="ru-RU" altLang="x-none" b="1" dirty="0"/>
          </a:p>
        </p:txBody>
      </p:sp>
      <p:cxnSp>
        <p:nvCxnSpPr>
          <p:cNvPr id="8" name="Прямая соединительная линия 7"/>
          <p:cNvCxnSpPr>
            <a:cxnSpLocks noChangeShapeType="1"/>
          </p:cNvCxnSpPr>
          <p:nvPr/>
        </p:nvCxnSpPr>
        <p:spPr bwMode="auto">
          <a:xfrm flipV="1">
            <a:off x="1343025" y="4924425"/>
            <a:ext cx="4000500" cy="14287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cxnSpLocks noChangeShapeType="1"/>
          </p:cNvCxnSpPr>
          <p:nvPr/>
        </p:nvCxnSpPr>
        <p:spPr bwMode="auto">
          <a:xfrm>
            <a:off x="1343025" y="3852862"/>
            <a:ext cx="3929063" cy="1588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>
            <a:cxnSpLocks noChangeShapeType="1"/>
          </p:cNvCxnSpPr>
          <p:nvPr/>
        </p:nvCxnSpPr>
        <p:spPr bwMode="auto">
          <a:xfrm>
            <a:off x="2271713" y="3281362"/>
            <a:ext cx="2571750" cy="2500313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TextBox 14"/>
          <p:cNvSpPr txBox="1">
            <a:spLocks noChangeArrowheads="1"/>
          </p:cNvSpPr>
          <p:nvPr/>
        </p:nvSpPr>
        <p:spPr bwMode="auto">
          <a:xfrm>
            <a:off x="2128838" y="3424237"/>
            <a:ext cx="444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400" b="1">
                <a:solidFill>
                  <a:schemeClr val="bg1"/>
                </a:solidFill>
                <a:latin typeface="Calibri" charset="0"/>
              </a:rPr>
              <a:t>1</a:t>
            </a:r>
          </a:p>
        </p:txBody>
      </p:sp>
      <p:sp>
        <p:nvSpPr>
          <p:cNvPr id="12" name="TextBox 15"/>
          <p:cNvSpPr txBox="1">
            <a:spLocks noChangeArrowheads="1"/>
          </p:cNvSpPr>
          <p:nvPr/>
        </p:nvSpPr>
        <p:spPr bwMode="auto">
          <a:xfrm>
            <a:off x="3057525" y="3424237"/>
            <a:ext cx="3397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400" b="1">
                <a:solidFill>
                  <a:schemeClr val="bg1"/>
                </a:solidFill>
                <a:latin typeface="Calibri" charset="0"/>
              </a:rPr>
              <a:t>2</a:t>
            </a:r>
          </a:p>
        </p:txBody>
      </p:sp>
      <p:sp>
        <p:nvSpPr>
          <p:cNvPr id="13" name="TextBox 16"/>
          <p:cNvSpPr txBox="1">
            <a:spLocks noChangeArrowheads="1"/>
          </p:cNvSpPr>
          <p:nvPr/>
        </p:nvSpPr>
        <p:spPr bwMode="auto">
          <a:xfrm>
            <a:off x="2628900" y="3924300"/>
            <a:ext cx="339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400" b="1">
                <a:solidFill>
                  <a:schemeClr val="bg1"/>
                </a:solidFill>
                <a:latin typeface="Calibri" charset="0"/>
              </a:rPr>
              <a:t>3</a:t>
            </a:r>
          </a:p>
        </p:txBody>
      </p: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3414713" y="3924300"/>
            <a:ext cx="339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400" b="1">
                <a:solidFill>
                  <a:schemeClr val="bg1"/>
                </a:solidFill>
                <a:latin typeface="Calibri" charset="0"/>
              </a:rPr>
              <a:t>4</a:t>
            </a:r>
          </a:p>
        </p:txBody>
      </p:sp>
      <p:sp>
        <p:nvSpPr>
          <p:cNvPr id="15" name="TextBox 19"/>
          <p:cNvSpPr txBox="1">
            <a:spLocks noChangeArrowheads="1"/>
          </p:cNvSpPr>
          <p:nvPr/>
        </p:nvSpPr>
        <p:spPr bwMode="auto">
          <a:xfrm>
            <a:off x="3200400" y="4495800"/>
            <a:ext cx="339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400" b="1">
                <a:solidFill>
                  <a:schemeClr val="bg1"/>
                </a:solidFill>
                <a:latin typeface="Calibri" charset="0"/>
              </a:rPr>
              <a:t>5</a:t>
            </a:r>
          </a:p>
        </p:txBody>
      </p:sp>
      <p:sp>
        <p:nvSpPr>
          <p:cNvPr id="16" name="TextBox 20"/>
          <p:cNvSpPr txBox="1">
            <a:spLocks noChangeArrowheads="1"/>
          </p:cNvSpPr>
          <p:nvPr/>
        </p:nvSpPr>
        <p:spPr bwMode="auto">
          <a:xfrm>
            <a:off x="3986213" y="4495800"/>
            <a:ext cx="339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400" b="1">
                <a:solidFill>
                  <a:schemeClr val="bg1"/>
                </a:solidFill>
                <a:latin typeface="Calibri" charset="0"/>
              </a:rPr>
              <a:t>6</a:t>
            </a:r>
          </a:p>
        </p:txBody>
      </p:sp>
      <p:sp>
        <p:nvSpPr>
          <p:cNvPr id="17" name="TextBox 21"/>
          <p:cNvSpPr txBox="1">
            <a:spLocks noChangeArrowheads="1"/>
          </p:cNvSpPr>
          <p:nvPr/>
        </p:nvSpPr>
        <p:spPr bwMode="auto">
          <a:xfrm>
            <a:off x="3629025" y="5067300"/>
            <a:ext cx="339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400" b="1">
                <a:solidFill>
                  <a:schemeClr val="bg1"/>
                </a:solidFill>
                <a:latin typeface="Calibri" charset="0"/>
              </a:rPr>
              <a:t>8</a:t>
            </a:r>
          </a:p>
        </p:txBody>
      </p:sp>
      <p:sp>
        <p:nvSpPr>
          <p:cNvPr id="18" name="TextBox 22"/>
          <p:cNvSpPr txBox="1">
            <a:spLocks noChangeArrowheads="1"/>
          </p:cNvSpPr>
          <p:nvPr/>
        </p:nvSpPr>
        <p:spPr bwMode="auto">
          <a:xfrm>
            <a:off x="4414838" y="4995862"/>
            <a:ext cx="3397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400" b="1">
                <a:solidFill>
                  <a:schemeClr val="bg1"/>
                </a:solidFill>
                <a:latin typeface="Calibri" charset="0"/>
              </a:rPr>
              <a:t>7</a:t>
            </a:r>
          </a:p>
        </p:txBody>
      </p:sp>
      <p:sp>
        <p:nvSpPr>
          <p:cNvPr id="19" name="TextBox 14"/>
          <p:cNvSpPr txBox="1">
            <a:spLocks noChangeArrowheads="1"/>
          </p:cNvSpPr>
          <p:nvPr/>
        </p:nvSpPr>
        <p:spPr bwMode="auto">
          <a:xfrm>
            <a:off x="4986338" y="3352800"/>
            <a:ext cx="355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400" b="1">
                <a:solidFill>
                  <a:schemeClr val="bg1"/>
                </a:solidFill>
              </a:rPr>
              <a:t>а</a:t>
            </a:r>
          </a:p>
        </p:txBody>
      </p:sp>
      <p:sp>
        <p:nvSpPr>
          <p:cNvPr id="20" name="TextBox 15"/>
          <p:cNvSpPr txBox="1">
            <a:spLocks noChangeArrowheads="1"/>
          </p:cNvSpPr>
          <p:nvPr/>
        </p:nvSpPr>
        <p:spPr bwMode="auto">
          <a:xfrm>
            <a:off x="5129213" y="4495800"/>
            <a:ext cx="3730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400" b="1">
                <a:solidFill>
                  <a:schemeClr val="bg1"/>
                </a:solidFill>
              </a:rPr>
              <a:t>в</a:t>
            </a:r>
          </a:p>
        </p:txBody>
      </p:sp>
      <p:sp>
        <p:nvSpPr>
          <p:cNvPr id="21" name="TextBox 17"/>
          <p:cNvSpPr txBox="1">
            <a:spLocks noChangeArrowheads="1"/>
          </p:cNvSpPr>
          <p:nvPr/>
        </p:nvSpPr>
        <p:spPr bwMode="auto">
          <a:xfrm>
            <a:off x="4914900" y="5424487"/>
            <a:ext cx="355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400" b="1">
                <a:solidFill>
                  <a:schemeClr val="bg1"/>
                </a:solidFill>
              </a:rPr>
              <a:t>с</a:t>
            </a:r>
          </a:p>
        </p:txBody>
      </p:sp>
    </p:spTree>
    <p:extLst>
      <p:ext uri="{BB962C8B-B14F-4D97-AF65-F5344CB8AC3E}">
        <p14:creationId xmlns:p14="http://schemas.microsoft.com/office/powerpoint/2010/main" val="181618935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Cube 5"/>
          <p:cNvSpPr/>
          <p:nvPr/>
        </p:nvSpPr>
        <p:spPr>
          <a:xfrm>
            <a:off x="3275434" y="4223501"/>
            <a:ext cx="4336746" cy="1354963"/>
          </a:xfrm>
          <a:prstGeom prst="cub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ЕСЛИ ДВЕ ПАРАЛЛЕЛЬНЫЕ </a:t>
            </a:r>
            <a:r>
              <a:rPr lang="ru-RU" b="1" dirty="0" smtClean="0">
                <a:solidFill>
                  <a:schemeClr val="tx1"/>
                </a:solidFill>
              </a:rPr>
              <a:t>ПРЯМЫЕ ПЕРЕСЕЧЕНЫ </a:t>
            </a:r>
            <a:r>
              <a:rPr lang="ru-RU" b="1" dirty="0">
                <a:solidFill>
                  <a:schemeClr val="tx1"/>
                </a:solidFill>
              </a:rPr>
              <a:t>СЕКУЩЕЙ, </a:t>
            </a:r>
            <a:r>
              <a:rPr lang="ru-RU" b="1" dirty="0" smtClean="0">
                <a:solidFill>
                  <a:schemeClr val="tx1"/>
                </a:solidFill>
              </a:rPr>
              <a:t>ТО</a:t>
            </a:r>
          </a:p>
          <a:p>
            <a:pPr algn="ctr"/>
            <a:r>
              <a:rPr lang="ru-RU" b="1" dirty="0" smtClean="0">
                <a:solidFill>
                  <a:schemeClr val="accent2"/>
                </a:solidFill>
              </a:rPr>
              <a:t>НАКРЕСТ ЛЕЖАЩИЕ УГЛЫ РАВНЫ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3172741" y="309620"/>
            <a:ext cx="914400" cy="12493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  <a:scene3d>
              <a:camera prst="perspectiveContrastingLeftFacing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b="1" dirty="0" smtClean="0">
                <a:solidFill>
                  <a:schemeClr val="accent3"/>
                </a:solidFill>
                <a:latin typeface="Century Gothic" pitchFamily="34" charset="0"/>
                <a:ea typeface="+mj-ea"/>
                <a:cs typeface="Arial" pitchFamily="34" charset="0"/>
              </a:rPr>
              <a:t>?</a:t>
            </a:r>
            <a:endParaRPr kumimoji="0" lang="en-US" sz="88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Century Gothic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5630766" y="359125"/>
            <a:ext cx="914400" cy="12493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perspectiveContrastingLeftFacing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b="1" dirty="0" smtClean="0">
                <a:solidFill>
                  <a:schemeClr val="accent3"/>
                </a:solidFill>
                <a:latin typeface="Century Gothic" pitchFamily="34" charset="0"/>
                <a:ea typeface="+mj-ea"/>
                <a:cs typeface="Arial" pitchFamily="34" charset="0"/>
              </a:rPr>
              <a:t>?</a:t>
            </a:r>
            <a:endParaRPr kumimoji="0" lang="en-US" sz="88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Century Gothic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250674" y="359126"/>
            <a:ext cx="914400" cy="12493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perspectiveContrastingLeftFacing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b="1" dirty="0" smtClean="0">
                <a:solidFill>
                  <a:schemeClr val="accent3"/>
                </a:solidFill>
                <a:latin typeface="Century Gothic" pitchFamily="34" charset="0"/>
                <a:ea typeface="+mj-ea"/>
                <a:cs typeface="Arial" pitchFamily="34" charset="0"/>
              </a:rPr>
              <a:t>?</a:t>
            </a:r>
            <a:endParaRPr kumimoji="0" lang="en-US" sz="88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Century Gothic" pitchFamily="34" charset="0"/>
              <a:ea typeface="+mj-ea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561" y="0"/>
            <a:ext cx="1494176" cy="1494176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373334" y="1869548"/>
            <a:ext cx="167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448708" y="1560687"/>
            <a:ext cx="1524000" cy="10668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373334" y="2326748"/>
            <a:ext cx="167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22423" y="3017347"/>
            <a:ext cx="1474304" cy="9906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421375" y="3292328"/>
            <a:ext cx="167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394871" y="3749528"/>
            <a:ext cx="167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457403" y="4614555"/>
            <a:ext cx="1480930" cy="8382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62372" y="4788136"/>
            <a:ext cx="167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462372" y="5227850"/>
            <a:ext cx="167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503913" y="2032474"/>
            <a:ext cx="313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2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5930" y="1824009"/>
            <a:ext cx="313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1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83327" y="2981503"/>
            <a:ext cx="313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3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80035" y="4720760"/>
            <a:ext cx="538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5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384848" y="4951113"/>
            <a:ext cx="313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6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503913" y="3422475"/>
            <a:ext cx="338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33" name="Cloud 22"/>
          <p:cNvSpPr/>
          <p:nvPr/>
        </p:nvSpPr>
        <p:spPr>
          <a:xfrm>
            <a:off x="7770738" y="1583554"/>
            <a:ext cx="995104" cy="718259"/>
          </a:xfrm>
          <a:prstGeom prst="cloud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1</a:t>
            </a:r>
            <a:endParaRPr lang="en-US" b="1" i="1" dirty="0">
              <a:solidFill>
                <a:schemeClr val="tx1"/>
              </a:solidFill>
            </a:endParaRPr>
          </a:p>
        </p:txBody>
      </p:sp>
      <p:sp>
        <p:nvSpPr>
          <p:cNvPr id="34" name="Cloud 22"/>
          <p:cNvSpPr/>
          <p:nvPr/>
        </p:nvSpPr>
        <p:spPr>
          <a:xfrm>
            <a:off x="7770738" y="2989292"/>
            <a:ext cx="1009402" cy="723085"/>
          </a:xfrm>
          <a:prstGeom prst="cloud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i="1" dirty="0" smtClean="0">
                <a:solidFill>
                  <a:schemeClr val="tx1"/>
                </a:solidFill>
              </a:rPr>
              <a:t>2</a:t>
            </a:r>
            <a:endParaRPr lang="en-US" i="1" dirty="0">
              <a:solidFill>
                <a:schemeClr val="tx1"/>
              </a:solidFill>
            </a:endParaRPr>
          </a:p>
        </p:txBody>
      </p:sp>
      <p:sp>
        <p:nvSpPr>
          <p:cNvPr id="35" name="Cloud 22"/>
          <p:cNvSpPr/>
          <p:nvPr/>
        </p:nvSpPr>
        <p:spPr>
          <a:xfrm>
            <a:off x="7855882" y="4179109"/>
            <a:ext cx="981221" cy="759213"/>
          </a:xfrm>
          <a:prstGeom prst="cloud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i="1" dirty="0" smtClean="0">
                <a:solidFill>
                  <a:schemeClr val="tx1"/>
                </a:solidFill>
              </a:rPr>
              <a:t>3</a:t>
            </a:r>
            <a:endParaRPr lang="en-US" i="1" dirty="0">
              <a:solidFill>
                <a:schemeClr val="tx1"/>
              </a:solidFill>
            </a:endParaRPr>
          </a:p>
        </p:txBody>
      </p:sp>
      <p:sp>
        <p:nvSpPr>
          <p:cNvPr id="37" name="Cube 5"/>
          <p:cNvSpPr/>
          <p:nvPr/>
        </p:nvSpPr>
        <p:spPr>
          <a:xfrm>
            <a:off x="3239415" y="2826919"/>
            <a:ext cx="4336746" cy="1354963"/>
          </a:xfrm>
          <a:prstGeom prst="cub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ЕСЛИ ДВЕ ПАРАЛЛЕЛЬНЫЕ </a:t>
            </a:r>
            <a:r>
              <a:rPr lang="ru-RU" b="1" dirty="0" smtClean="0">
                <a:solidFill>
                  <a:schemeClr val="tx1"/>
                </a:solidFill>
              </a:rPr>
              <a:t>ПРЯМЫЕ ПЕРЕСЕЧЕНЫ </a:t>
            </a:r>
            <a:r>
              <a:rPr lang="ru-RU" b="1" dirty="0">
                <a:solidFill>
                  <a:schemeClr val="tx1"/>
                </a:solidFill>
              </a:rPr>
              <a:t>СЕКУЩЕЙ, </a:t>
            </a:r>
            <a:r>
              <a:rPr lang="ru-RU" b="1" dirty="0" smtClean="0">
                <a:solidFill>
                  <a:schemeClr val="tx1"/>
                </a:solidFill>
              </a:rPr>
              <a:t>ТО </a:t>
            </a:r>
            <a:r>
              <a:rPr lang="ru-RU" b="1" dirty="0" smtClean="0">
                <a:solidFill>
                  <a:schemeClr val="accent2"/>
                </a:solidFill>
              </a:rPr>
              <a:t>СУММА ОДНОСТОРОННИХ УГЛОВ РАВНА 180˚ 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36" name="Cube 5"/>
          <p:cNvSpPr/>
          <p:nvPr/>
        </p:nvSpPr>
        <p:spPr>
          <a:xfrm>
            <a:off x="3229171" y="1422450"/>
            <a:ext cx="4349580" cy="1354963"/>
          </a:xfrm>
          <a:prstGeom prst="cub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ЕСЛИ ДВЕ ПАРАЛЛЕЛЬНЫЕ ПРЯМЫЕ ПЕРЕСЕЧЕНЫ СЕКУЩЕЙ, ТО </a:t>
            </a:r>
            <a:r>
              <a:rPr lang="ru-RU" b="1" dirty="0" smtClean="0">
                <a:solidFill>
                  <a:schemeClr val="accent2"/>
                </a:solidFill>
              </a:rPr>
              <a:t>СООТВЕТСТВЕННЫЕ УГЛЫ РАВНЫ</a:t>
            </a:r>
            <a:endParaRPr lang="en-US" b="1" dirty="0">
              <a:solidFill>
                <a:schemeClr val="accent2"/>
              </a:solidFill>
            </a:endParaRPr>
          </a:p>
        </p:txBody>
      </p:sp>
      <p:cxnSp>
        <p:nvCxnSpPr>
          <p:cNvPr id="43" name="Прямая со стрелкой 42"/>
          <p:cNvCxnSpPr>
            <a:stCxn id="36" idx="2"/>
          </p:cNvCxnSpPr>
          <p:nvPr/>
        </p:nvCxnSpPr>
        <p:spPr>
          <a:xfrm flipH="1">
            <a:off x="2100365" y="2269302"/>
            <a:ext cx="1128806" cy="130532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37" idx="2"/>
          </p:cNvCxnSpPr>
          <p:nvPr/>
        </p:nvCxnSpPr>
        <p:spPr>
          <a:xfrm flipH="1">
            <a:off x="2210211" y="3673771"/>
            <a:ext cx="1029204" cy="130506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>
            <a:stCxn id="38" idx="2"/>
          </p:cNvCxnSpPr>
          <p:nvPr/>
        </p:nvCxnSpPr>
        <p:spPr>
          <a:xfrm flipH="1" flipV="1">
            <a:off x="2141250" y="2280897"/>
            <a:ext cx="1134184" cy="27894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194498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8519" y="841158"/>
            <a:ext cx="2117035" cy="2117035"/>
          </a:xfrm>
          <a:prstGeom prst="rect">
            <a:avLst/>
          </a:prstGeom>
        </p:spPr>
      </p:pic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90236" y="1299181"/>
            <a:ext cx="4267200" cy="685800"/>
          </a:xfrm>
          <a:effectLst/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defRPr/>
            </a:pPr>
            <a:r>
              <a:rPr lang="ru-RU" b="1" dirty="0" smtClean="0">
                <a:ln/>
                <a:solidFill>
                  <a:schemeClr val="accent3"/>
                </a:solidFill>
              </a:rPr>
              <a:t>НАЙДИТЕ НЕИЗВЕСТНЫЙ УГОЛ</a:t>
            </a:r>
            <a:endParaRPr lang="en-US" b="1" dirty="0">
              <a:ln/>
              <a:solidFill>
                <a:schemeClr val="accent3"/>
              </a:solidFill>
            </a:endParaRPr>
          </a:p>
          <a:p>
            <a:pPr>
              <a:defRPr/>
            </a:pPr>
            <a:endParaRPr lang="en-US" sz="1600" b="1" dirty="0">
              <a:ln/>
              <a:solidFill>
                <a:schemeClr val="accent3"/>
              </a:solidFill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1866900" y="3588098"/>
            <a:ext cx="20574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1866900" y="2445098"/>
            <a:ext cx="1028700" cy="114300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4484619" y="3843130"/>
            <a:ext cx="1575352" cy="83820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6116293" y="3538330"/>
            <a:ext cx="1111526" cy="114300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5074341" y="4681330"/>
            <a:ext cx="20574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895600" y="3168998"/>
            <a:ext cx="7239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b="1" dirty="0" smtClean="0">
                <a:ln/>
                <a:solidFill>
                  <a:schemeClr val="accent3"/>
                </a:solidFill>
              </a:rPr>
              <a:t>1</a:t>
            </a:r>
            <a:r>
              <a:rPr lang="en-US" b="1" dirty="0" smtClean="0">
                <a:ln/>
                <a:solidFill>
                  <a:schemeClr val="accent3"/>
                </a:solidFill>
              </a:rPr>
              <a:t>2</a:t>
            </a:r>
            <a:r>
              <a:rPr lang="ru-RU" b="1" dirty="0" smtClean="0">
                <a:ln/>
                <a:solidFill>
                  <a:schemeClr val="accent3"/>
                </a:solidFill>
              </a:rPr>
              <a:t>0 ˚</a:t>
            </a:r>
            <a:endParaRPr lang="ru-RU" b="1" dirty="0">
              <a:ln/>
              <a:solidFill>
                <a:schemeClr val="accent3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46569" y="4262230"/>
            <a:ext cx="7239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b="1" dirty="0">
                <a:ln/>
                <a:solidFill>
                  <a:schemeClr val="accent3"/>
                </a:solidFill>
              </a:rPr>
              <a:t>2</a:t>
            </a:r>
            <a:r>
              <a:rPr lang="ru-RU" b="1" dirty="0" smtClean="0">
                <a:ln/>
                <a:solidFill>
                  <a:schemeClr val="accent3"/>
                </a:solidFill>
              </a:rPr>
              <a:t>5 ˚</a:t>
            </a:r>
            <a:endParaRPr lang="ru-RU" b="1" dirty="0">
              <a:ln/>
              <a:solidFill>
                <a:schemeClr val="accent3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15000" y="4077564"/>
            <a:ext cx="7239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b="1" dirty="0" smtClean="0">
                <a:ln/>
                <a:solidFill>
                  <a:schemeClr val="accent3"/>
                </a:solidFill>
              </a:rPr>
              <a:t>110˚</a:t>
            </a:r>
            <a:endParaRPr lang="ru-RU" b="1" dirty="0">
              <a:ln/>
              <a:solidFill>
                <a:schemeClr val="accent3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66900" y="3193882"/>
            <a:ext cx="7239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b="1" dirty="0" smtClean="0">
                <a:ln/>
                <a:solidFill>
                  <a:schemeClr val="accent3"/>
                </a:solidFill>
              </a:rPr>
              <a:t>60 ˚</a:t>
            </a:r>
            <a:endParaRPr lang="ru-RU" b="1" dirty="0">
              <a:ln/>
              <a:solidFill>
                <a:schemeClr val="accent3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77000" y="4287114"/>
            <a:ext cx="7239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b="1" dirty="0" smtClean="0">
                <a:ln/>
                <a:solidFill>
                  <a:schemeClr val="accent3"/>
                </a:solidFill>
              </a:rPr>
              <a:t>45 ˚</a:t>
            </a:r>
            <a:endParaRPr lang="ru-RU" b="1" dirty="0">
              <a:ln/>
              <a:solidFill>
                <a:schemeClr val="accent3"/>
              </a:solidFill>
            </a:endParaRPr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>
          <a:xfrm>
            <a:off x="2378973" y="3822214"/>
            <a:ext cx="914400" cy="12493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entury Gothic" pitchFamily="34" charset="0"/>
                <a:ea typeface="+mj-ea"/>
                <a:cs typeface="Arial" pitchFamily="34" charset="0"/>
              </a:rPr>
              <a:t>?</a:t>
            </a:r>
            <a:endParaRPr kumimoji="0" lang="en-US" sz="8800" i="0" u="none" strike="noStrike" kern="1200" normalizeH="0" baseline="0" noProof="0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entury Gothic" pitchFamily="34" charset="0"/>
              <a:ea typeface="+mj-ea"/>
              <a:cs typeface="Arial" pitchFamily="34" charset="0"/>
            </a:endParaRPr>
          </a:p>
        </p:txBody>
      </p:sp>
      <p:sp>
        <p:nvSpPr>
          <p:cNvPr id="30" name="Rectangle 2"/>
          <p:cNvSpPr txBox="1">
            <a:spLocks noChangeArrowheads="1"/>
          </p:cNvSpPr>
          <p:nvPr/>
        </p:nvSpPr>
        <p:spPr>
          <a:xfrm>
            <a:off x="5525535" y="2772672"/>
            <a:ext cx="914400" cy="12493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entury Gothic" pitchFamily="34" charset="0"/>
                <a:ea typeface="+mj-ea"/>
                <a:cs typeface="Arial" pitchFamily="34" charset="0"/>
              </a:rPr>
              <a:t>?</a:t>
            </a:r>
            <a:endParaRPr kumimoji="0" lang="en-US" sz="8800" i="0" u="none" strike="noStrike" kern="1200" normalizeH="0" baseline="0" noProof="0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entury Gothic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43880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x-none" sz="3200" b="1" dirty="0">
                <a:solidFill>
                  <a:schemeClr val="bg1"/>
                </a:solidFill>
              </a:rPr>
              <a:t>Прямые </a:t>
            </a:r>
            <a:r>
              <a:rPr lang="ru-RU" altLang="x-none" sz="3200" b="1" dirty="0">
                <a:solidFill>
                  <a:srgbClr val="FF0000"/>
                </a:solidFill>
              </a:rPr>
              <a:t>а</a:t>
            </a:r>
            <a:r>
              <a:rPr lang="ru-RU" altLang="x-none" sz="3200" b="1" dirty="0">
                <a:solidFill>
                  <a:schemeClr val="bg1"/>
                </a:solidFill>
              </a:rPr>
              <a:t> и </a:t>
            </a:r>
            <a:r>
              <a:rPr lang="ru-RU" altLang="x-none" sz="3200" b="1" dirty="0">
                <a:solidFill>
                  <a:srgbClr val="FF0000"/>
                </a:solidFill>
              </a:rPr>
              <a:t>в</a:t>
            </a:r>
            <a:r>
              <a:rPr lang="ru-RU" altLang="x-none" sz="3200" b="1" dirty="0">
                <a:solidFill>
                  <a:schemeClr val="bg1"/>
                </a:solidFill>
              </a:rPr>
              <a:t> параллельны, </a:t>
            </a:r>
            <a:r>
              <a:rPr lang="ru-RU" altLang="x-none" sz="3200" b="1" dirty="0" smtClean="0">
                <a:solidFill>
                  <a:srgbClr val="FF0000"/>
                </a:solidFill>
              </a:rPr>
              <a:t>с </a:t>
            </a:r>
            <a:r>
              <a:rPr lang="ru-RU" altLang="x-none" sz="3200" b="1" dirty="0" smtClean="0">
                <a:solidFill>
                  <a:schemeClr val="bg1"/>
                </a:solidFill>
              </a:rPr>
              <a:t>- </a:t>
            </a:r>
            <a:r>
              <a:rPr lang="ru-RU" altLang="x-none" sz="3200" b="1" dirty="0">
                <a:solidFill>
                  <a:schemeClr val="bg1"/>
                </a:solidFill>
              </a:rPr>
              <a:t>секущая. </a:t>
            </a:r>
            <a:r>
              <a:rPr lang="ru-RU" altLang="x-none" sz="3200" b="1" dirty="0" smtClean="0">
                <a:solidFill>
                  <a:schemeClr val="bg1"/>
                </a:solidFill>
              </a:rPr>
              <a:t/>
            </a:r>
            <a:br>
              <a:rPr lang="ru-RU" altLang="x-none" sz="3200" b="1" dirty="0" smtClean="0">
                <a:solidFill>
                  <a:schemeClr val="bg1"/>
                </a:solidFill>
              </a:rPr>
            </a:br>
            <a:r>
              <a:rPr lang="ru-RU" altLang="x-none" sz="3200" b="1" dirty="0" smtClean="0">
                <a:solidFill>
                  <a:schemeClr val="bg1"/>
                </a:solidFill>
              </a:rPr>
              <a:t>Найдите </a:t>
            </a:r>
            <a:r>
              <a:rPr lang="ru-RU" altLang="x-none" sz="3200" b="1" dirty="0">
                <a:solidFill>
                  <a:schemeClr val="bg1"/>
                </a:solidFill>
              </a:rPr>
              <a:t>неизвестный угол?</a:t>
            </a:r>
            <a:endParaRPr lang="ru-RU" sz="4800" dirty="0">
              <a:solidFill>
                <a:schemeClr val="bg1"/>
              </a:solidFill>
            </a:endParaRPr>
          </a:p>
        </p:txBody>
      </p:sp>
      <p:cxnSp>
        <p:nvCxnSpPr>
          <p:cNvPr id="3" name="Прямая соединительная линия 2"/>
          <p:cNvCxnSpPr>
            <a:cxnSpLocks noChangeShapeType="1"/>
          </p:cNvCxnSpPr>
          <p:nvPr/>
        </p:nvCxnSpPr>
        <p:spPr bwMode="auto">
          <a:xfrm flipV="1">
            <a:off x="609600" y="2585474"/>
            <a:ext cx="2214564" cy="10089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" name="Прямая соединительная линия 3"/>
          <p:cNvCxnSpPr>
            <a:cxnSpLocks noChangeShapeType="1"/>
          </p:cNvCxnSpPr>
          <p:nvPr/>
        </p:nvCxnSpPr>
        <p:spPr bwMode="auto">
          <a:xfrm flipV="1">
            <a:off x="619677" y="3429357"/>
            <a:ext cx="2204487" cy="298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Прямая соединительная линия 4"/>
          <p:cNvCxnSpPr>
            <a:cxnSpLocks noChangeShapeType="1"/>
          </p:cNvCxnSpPr>
          <p:nvPr/>
        </p:nvCxnSpPr>
        <p:spPr bwMode="auto">
          <a:xfrm flipH="1">
            <a:off x="704894" y="1966946"/>
            <a:ext cx="2182904" cy="1953420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549900" y="2016483"/>
            <a:ext cx="38504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800" b="1" dirty="0">
                <a:ln/>
                <a:solidFill>
                  <a:schemeClr val="accent4"/>
                </a:solidFill>
              </a:rPr>
              <a:t>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5149" y="2999639"/>
            <a:ext cx="387350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2800" b="1" dirty="0" smtClean="0">
                <a:ln/>
                <a:solidFill>
                  <a:schemeClr val="accent4"/>
                </a:solidFill>
                <a:latin typeface="Calibri" charset="0"/>
              </a:rPr>
              <a:t>b</a:t>
            </a:r>
            <a:endParaRPr lang="ru-RU" altLang="x-none" sz="2800" b="1" dirty="0">
              <a:ln/>
              <a:solidFill>
                <a:schemeClr val="accent4"/>
              </a:solidFill>
              <a:latin typeface="Calibri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flipH="1">
            <a:off x="774856" y="3665325"/>
            <a:ext cx="428625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800" b="1" dirty="0">
                <a:ln/>
                <a:solidFill>
                  <a:schemeClr val="accent4"/>
                </a:solidFill>
                <a:latin typeface="Calibri" charset="0"/>
              </a:rPr>
              <a:t>с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03481" y="2539703"/>
            <a:ext cx="69442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800" b="1" dirty="0">
                <a:ln/>
                <a:solidFill>
                  <a:schemeClr val="accent3"/>
                </a:solidFill>
                <a:latin typeface="Calibri" charset="0"/>
              </a:rPr>
              <a:t>50°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75787" y="2960370"/>
            <a:ext cx="5413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ea typeface="+mn-ea"/>
              </a:rPr>
              <a:t>?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961536" y="2991148"/>
            <a:ext cx="928687" cy="46166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400" b="1" dirty="0">
                <a:ln/>
                <a:solidFill>
                  <a:schemeClr val="accent3"/>
                </a:solidFill>
              </a:rPr>
              <a:t>50°</a:t>
            </a:r>
          </a:p>
        </p:txBody>
      </p:sp>
      <p:cxnSp>
        <p:nvCxnSpPr>
          <p:cNvPr id="12" name="Прямая соединительная линия 11"/>
          <p:cNvCxnSpPr>
            <a:cxnSpLocks noChangeShapeType="1"/>
          </p:cNvCxnSpPr>
          <p:nvPr/>
        </p:nvCxnSpPr>
        <p:spPr bwMode="auto">
          <a:xfrm>
            <a:off x="6087098" y="2734503"/>
            <a:ext cx="2599702" cy="1587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cxnSpLocks noChangeShapeType="1"/>
          </p:cNvCxnSpPr>
          <p:nvPr/>
        </p:nvCxnSpPr>
        <p:spPr bwMode="auto">
          <a:xfrm flipV="1">
            <a:off x="6134723" y="1953832"/>
            <a:ext cx="2552077" cy="13114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cxnSpLocks noChangeShapeType="1"/>
          </p:cNvCxnSpPr>
          <p:nvPr/>
        </p:nvCxnSpPr>
        <p:spPr bwMode="auto">
          <a:xfrm flipH="1">
            <a:off x="6216923" y="1279735"/>
            <a:ext cx="1894495" cy="2203855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971036" y="1506727"/>
            <a:ext cx="361950" cy="5238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800" b="1" dirty="0">
                <a:ln/>
                <a:solidFill>
                  <a:schemeClr val="accent4"/>
                </a:solidFill>
                <a:latin typeface="Calibri" charset="0"/>
              </a:rPr>
              <a:t>а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75321" y="2229888"/>
            <a:ext cx="37702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2800" b="1" dirty="0" smtClean="0">
                <a:ln/>
                <a:solidFill>
                  <a:schemeClr val="accent4"/>
                </a:solidFill>
                <a:latin typeface="Calibri" charset="0"/>
              </a:rPr>
              <a:t>b</a:t>
            </a:r>
            <a:endParaRPr lang="ru-RU" altLang="x-none" sz="2800" b="1" dirty="0">
              <a:ln/>
              <a:solidFill>
                <a:schemeClr val="accent4"/>
              </a:solidFill>
              <a:latin typeface="Calibri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914008" y="1492608"/>
            <a:ext cx="693737" cy="5238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800" b="1">
                <a:ln/>
                <a:solidFill>
                  <a:schemeClr val="accent3"/>
                </a:solidFill>
                <a:latin typeface="Calibri" charset="0"/>
              </a:rPr>
              <a:t>50°</a:t>
            </a:r>
          </a:p>
        </p:txBody>
      </p:sp>
      <p:sp>
        <p:nvSpPr>
          <p:cNvPr id="18" name="TextBox 11"/>
          <p:cNvSpPr txBox="1">
            <a:spLocks noChangeArrowheads="1"/>
          </p:cNvSpPr>
          <p:nvPr/>
        </p:nvSpPr>
        <p:spPr bwMode="auto">
          <a:xfrm>
            <a:off x="7162227" y="2241201"/>
            <a:ext cx="404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9" name="TextBox 12"/>
          <p:cNvSpPr txBox="1">
            <a:spLocks noChangeArrowheads="1"/>
          </p:cNvSpPr>
          <p:nvPr/>
        </p:nvSpPr>
        <p:spPr bwMode="auto">
          <a:xfrm>
            <a:off x="6241002" y="3167419"/>
            <a:ext cx="3857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800" b="1" dirty="0">
                <a:ln/>
                <a:solidFill>
                  <a:schemeClr val="accent4"/>
                </a:solidFill>
              </a:rPr>
              <a:t>с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7442800" y="2272158"/>
            <a:ext cx="7143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400" b="1" dirty="0">
                <a:ln/>
                <a:solidFill>
                  <a:schemeClr val="accent3"/>
                </a:solidFill>
              </a:rPr>
              <a:t>50°</a:t>
            </a:r>
          </a:p>
        </p:txBody>
      </p:sp>
      <p:cxnSp>
        <p:nvCxnSpPr>
          <p:cNvPr id="34" name="Прямая соединительная линия 33"/>
          <p:cNvCxnSpPr>
            <a:cxnSpLocks noChangeShapeType="1"/>
          </p:cNvCxnSpPr>
          <p:nvPr/>
        </p:nvCxnSpPr>
        <p:spPr bwMode="auto">
          <a:xfrm>
            <a:off x="3124257" y="5325064"/>
            <a:ext cx="3143250" cy="1587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cxnSpLocks noChangeShapeType="1"/>
          </p:cNvCxnSpPr>
          <p:nvPr/>
        </p:nvCxnSpPr>
        <p:spPr bwMode="auto">
          <a:xfrm>
            <a:off x="3026315" y="4368427"/>
            <a:ext cx="3214687" cy="1587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cxnSpLocks noChangeShapeType="1"/>
          </p:cNvCxnSpPr>
          <p:nvPr/>
        </p:nvCxnSpPr>
        <p:spPr bwMode="auto">
          <a:xfrm rot="16200000" flipH="1">
            <a:off x="3379708" y="3932033"/>
            <a:ext cx="2428875" cy="1785938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3015048" y="3890310"/>
            <a:ext cx="361950" cy="5238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800" b="1">
                <a:ln/>
                <a:solidFill>
                  <a:schemeClr val="accent4"/>
                </a:solidFill>
                <a:latin typeface="Calibri" charset="0"/>
              </a:rPr>
              <a:t>а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052820" y="4896439"/>
            <a:ext cx="37702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x-none" sz="2800" b="1" dirty="0" smtClean="0">
                <a:ln/>
                <a:solidFill>
                  <a:schemeClr val="accent4"/>
                </a:solidFill>
                <a:latin typeface="Calibri" charset="0"/>
              </a:rPr>
              <a:t>b</a:t>
            </a:r>
            <a:endParaRPr lang="ru-RU" altLang="x-none" sz="2800" b="1" dirty="0">
              <a:ln/>
              <a:solidFill>
                <a:schemeClr val="accent4"/>
              </a:solidFill>
              <a:latin typeface="Calibri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861598" y="4362974"/>
            <a:ext cx="693738" cy="5238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800" b="1" dirty="0">
                <a:ln/>
                <a:solidFill>
                  <a:schemeClr val="accent3"/>
                </a:solidFill>
                <a:latin typeface="Calibri" charset="0"/>
              </a:rPr>
              <a:t>60°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560488" y="4351343"/>
            <a:ext cx="3508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ea typeface="+mn-ea"/>
              </a:rPr>
              <a:t>?</a:t>
            </a:r>
          </a:p>
        </p:txBody>
      </p:sp>
      <p:sp>
        <p:nvSpPr>
          <p:cNvPr id="41" name="TextBox 12"/>
          <p:cNvSpPr txBox="1">
            <a:spLocks noChangeArrowheads="1"/>
          </p:cNvSpPr>
          <p:nvPr/>
        </p:nvSpPr>
        <p:spPr bwMode="auto">
          <a:xfrm>
            <a:off x="5410257" y="5539376"/>
            <a:ext cx="3857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800" b="1" dirty="0">
                <a:ln/>
                <a:solidFill>
                  <a:schemeClr val="accent4"/>
                </a:solidFill>
              </a:rPr>
              <a:t>с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879896" y="4856961"/>
            <a:ext cx="12144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sz="2400" b="1" dirty="0">
                <a:ln/>
                <a:solidFill>
                  <a:schemeClr val="accent3"/>
                </a:solidFill>
              </a:rPr>
              <a:t>120°</a:t>
            </a: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768" y="4469674"/>
            <a:ext cx="1583768" cy="1583768"/>
          </a:xfrm>
          <a:prstGeom prst="rect">
            <a:avLst/>
          </a:prstGeom>
        </p:spPr>
      </p:pic>
      <p:sp>
        <p:nvSpPr>
          <p:cNvPr id="45" name="Rectangle 2"/>
          <p:cNvSpPr txBox="1">
            <a:spLocks noChangeArrowheads="1"/>
          </p:cNvSpPr>
          <p:nvPr/>
        </p:nvSpPr>
        <p:spPr>
          <a:xfrm>
            <a:off x="1239944" y="1092379"/>
            <a:ext cx="914400" cy="12493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itchFamily="34" charset="0"/>
                <a:ea typeface="+mj-ea"/>
                <a:cs typeface="Arial" pitchFamily="34" charset="0"/>
              </a:rPr>
              <a:t>?</a:t>
            </a:r>
            <a:endParaRPr kumimoji="0" lang="en-US" sz="8800" b="1" i="0" u="none" strike="noStrike" kern="1200" normalizeH="0" baseline="0" noProof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uLnTx/>
              <a:uFillTx/>
              <a:latin typeface="Century Gothic" pitchFamily="34" charset="0"/>
              <a:ea typeface="+mj-ea"/>
              <a:cs typeface="Arial" pitchFamily="34" charset="0"/>
            </a:endParaRPr>
          </a:p>
        </p:txBody>
      </p:sp>
      <p:sp>
        <p:nvSpPr>
          <p:cNvPr id="46" name="Rectangle 2"/>
          <p:cNvSpPr txBox="1">
            <a:spLocks noChangeArrowheads="1"/>
          </p:cNvSpPr>
          <p:nvPr/>
        </p:nvSpPr>
        <p:spPr>
          <a:xfrm>
            <a:off x="7566898" y="3011515"/>
            <a:ext cx="914400" cy="12493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itchFamily="34" charset="0"/>
                <a:ea typeface="+mj-ea"/>
                <a:cs typeface="Arial" pitchFamily="34" charset="0"/>
              </a:rPr>
              <a:t>?</a:t>
            </a:r>
            <a:endParaRPr kumimoji="0" lang="en-US" sz="8800" b="1" i="0" u="none" strike="noStrike" kern="1200" normalizeH="0" baseline="0" noProof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uLnTx/>
              <a:uFillTx/>
              <a:latin typeface="Century Gothic" pitchFamily="34" charset="0"/>
              <a:ea typeface="+mj-ea"/>
              <a:cs typeface="Arial" pitchFamily="34" charset="0"/>
            </a:endParaRPr>
          </a:p>
        </p:txBody>
      </p:sp>
      <p:sp>
        <p:nvSpPr>
          <p:cNvPr id="47" name="Rectangle 2"/>
          <p:cNvSpPr txBox="1">
            <a:spLocks noChangeArrowheads="1"/>
          </p:cNvSpPr>
          <p:nvPr/>
        </p:nvSpPr>
        <p:spPr>
          <a:xfrm>
            <a:off x="4237773" y="2707003"/>
            <a:ext cx="914400" cy="12493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itchFamily="34" charset="0"/>
                <a:ea typeface="+mj-ea"/>
                <a:cs typeface="Arial" pitchFamily="34" charset="0"/>
              </a:rPr>
              <a:t>?</a:t>
            </a:r>
            <a:endParaRPr kumimoji="0" lang="en-US" sz="8800" b="1" i="0" u="none" strike="noStrike" kern="1200" normalizeH="0" baseline="0" noProof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uLnTx/>
              <a:uFillTx/>
              <a:latin typeface="Century Gothic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7819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0" grpId="0"/>
      <p:bldP spid="39" grpId="0"/>
      <p:bldP spid="46" grpId="0"/>
      <p:bldP spid="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4931" y="4596682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946947" y="38862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C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ый треугольник 6"/>
          <p:cNvSpPr/>
          <p:nvPr/>
        </p:nvSpPr>
        <p:spPr>
          <a:xfrm rot="8648329">
            <a:off x="983685" y="2637833"/>
            <a:ext cx="6451756" cy="387644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350917" y="426515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50˚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6901579" y="3803485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70˚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5521031" y="1277028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?˚</a:t>
            </a:r>
            <a:endParaRPr lang="ru-RU" sz="2800" dirty="0"/>
          </a:p>
        </p:txBody>
      </p:sp>
      <p:sp>
        <p:nvSpPr>
          <p:cNvPr id="12" name="Дуга 11"/>
          <p:cNvSpPr/>
          <p:nvPr/>
        </p:nvSpPr>
        <p:spPr>
          <a:xfrm>
            <a:off x="784362" y="4576054"/>
            <a:ext cx="347872" cy="512051"/>
          </a:xfrm>
          <a:prstGeom prst="arc">
            <a:avLst>
              <a:gd name="adj1" fmla="val 16423208"/>
              <a:gd name="adj2" fmla="val 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Дуга 12"/>
          <p:cNvSpPr/>
          <p:nvPr/>
        </p:nvSpPr>
        <p:spPr>
          <a:xfrm rot="14367513">
            <a:off x="7411697" y="3799398"/>
            <a:ext cx="735099" cy="663505"/>
          </a:xfrm>
          <a:prstGeom prst="arc">
            <a:avLst>
              <a:gd name="adj1" fmla="val 16423208"/>
              <a:gd name="adj2" fmla="val 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Дуга 13"/>
          <p:cNvSpPr/>
          <p:nvPr/>
        </p:nvSpPr>
        <p:spPr>
          <a:xfrm rot="14340003">
            <a:off x="7621569" y="3855324"/>
            <a:ext cx="519789" cy="551650"/>
          </a:xfrm>
          <a:prstGeom prst="arc">
            <a:avLst>
              <a:gd name="adj1" fmla="val 16423208"/>
              <a:gd name="adj2" fmla="val 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633938">
            <a:off x="1138849" y="5127339"/>
            <a:ext cx="1654267" cy="2206512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79531" y="257649"/>
            <a:ext cx="266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10200" y="717326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B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17" y="131363"/>
            <a:ext cx="2131865" cy="2131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12985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838200" y="304800"/>
            <a:ext cx="6400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latin typeface="+mj-lt"/>
                <a:cs typeface="Arial" pitchFamily="34" charset="0"/>
              </a:rPr>
              <a:t>СЦЕНКА</a:t>
            </a:r>
            <a:endParaRPr lang="en-US" sz="3000" dirty="0">
              <a:latin typeface="+mj-lt"/>
              <a:cs typeface="Arial" pitchFamily="34" charset="0"/>
            </a:endParaRPr>
          </a:p>
        </p:txBody>
      </p:sp>
      <p:sp>
        <p:nvSpPr>
          <p:cNvPr id="12" name="Cube 2"/>
          <p:cNvSpPr/>
          <p:nvPr/>
        </p:nvSpPr>
        <p:spPr>
          <a:xfrm>
            <a:off x="813287" y="281690"/>
            <a:ext cx="1121662" cy="901134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prstClr val="white"/>
                </a:solidFill>
              </a:rPr>
              <a:t>С</a:t>
            </a:r>
            <a:endParaRPr lang="en-US" sz="6000" b="1" dirty="0">
              <a:solidFill>
                <a:prstClr val="white"/>
              </a:solidFill>
            </a:endParaRPr>
          </a:p>
        </p:txBody>
      </p:sp>
      <p:grpSp>
        <p:nvGrpSpPr>
          <p:cNvPr id="7" name="Group 10"/>
          <p:cNvGrpSpPr/>
          <p:nvPr/>
        </p:nvGrpSpPr>
        <p:grpSpPr>
          <a:xfrm>
            <a:off x="1895279" y="268302"/>
            <a:ext cx="4343400" cy="907828"/>
            <a:chOff x="1125525" y="4179437"/>
            <a:chExt cx="6740550" cy="1568164"/>
          </a:xfrm>
        </p:grpSpPr>
        <p:sp>
          <p:nvSpPr>
            <p:cNvPr id="8" name="Cube 5"/>
            <p:cNvSpPr/>
            <p:nvPr/>
          </p:nvSpPr>
          <p:spPr>
            <a:xfrm>
              <a:off x="1125525" y="4191000"/>
              <a:ext cx="1740714" cy="1556601"/>
            </a:xfrm>
            <a:prstGeom prst="cube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6000" b="1" dirty="0">
                  <a:solidFill>
                    <a:prstClr val="white"/>
                  </a:solidFill>
                </a:rPr>
                <a:t>Ц</a:t>
              </a:r>
              <a:endParaRPr lang="en-US" sz="6000" b="1" dirty="0">
                <a:solidFill>
                  <a:prstClr val="white"/>
                </a:solidFill>
              </a:endParaRPr>
            </a:p>
          </p:txBody>
        </p:sp>
        <p:sp>
          <p:nvSpPr>
            <p:cNvPr id="9" name="Cube 4"/>
            <p:cNvSpPr/>
            <p:nvPr/>
          </p:nvSpPr>
          <p:spPr>
            <a:xfrm>
              <a:off x="2778155" y="4179437"/>
              <a:ext cx="1740714" cy="1556601"/>
            </a:xfrm>
            <a:prstGeom prst="cube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6000" b="1" dirty="0">
                  <a:solidFill>
                    <a:prstClr val="white"/>
                  </a:solidFill>
                </a:rPr>
                <a:t>Е</a:t>
              </a:r>
              <a:endParaRPr lang="en-US" sz="6000" b="1" dirty="0">
                <a:solidFill>
                  <a:prstClr val="white"/>
                </a:solidFill>
              </a:endParaRPr>
            </a:p>
          </p:txBody>
        </p:sp>
        <p:sp>
          <p:nvSpPr>
            <p:cNvPr id="10" name="Cube 3"/>
            <p:cNvSpPr/>
            <p:nvPr/>
          </p:nvSpPr>
          <p:spPr>
            <a:xfrm>
              <a:off x="4451758" y="4191000"/>
              <a:ext cx="1740714" cy="1556601"/>
            </a:xfrm>
            <a:prstGeom prst="cube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6000" b="1" dirty="0">
                  <a:solidFill>
                    <a:prstClr val="white"/>
                  </a:solidFill>
                </a:rPr>
                <a:t>Н</a:t>
              </a:r>
              <a:endParaRPr lang="en-US" sz="6000" b="1" dirty="0">
                <a:solidFill>
                  <a:prstClr val="white"/>
                </a:solidFill>
              </a:endParaRPr>
            </a:p>
          </p:txBody>
        </p:sp>
        <p:sp>
          <p:nvSpPr>
            <p:cNvPr id="11" name="Cube 2"/>
            <p:cNvSpPr/>
            <p:nvPr/>
          </p:nvSpPr>
          <p:spPr>
            <a:xfrm>
              <a:off x="6125361" y="4179437"/>
              <a:ext cx="1740714" cy="1556601"/>
            </a:xfrm>
            <a:prstGeom prst="cube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6000" b="1" dirty="0">
                  <a:solidFill>
                    <a:prstClr val="white"/>
                  </a:solidFill>
                </a:rPr>
                <a:t>К</a:t>
              </a:r>
              <a:endParaRPr lang="en-US" sz="6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4" name="Cube 2"/>
          <p:cNvSpPr/>
          <p:nvPr/>
        </p:nvSpPr>
        <p:spPr>
          <a:xfrm>
            <a:off x="6212175" y="251723"/>
            <a:ext cx="1121662" cy="901134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prstClr val="white"/>
                </a:solidFill>
              </a:rPr>
              <a:t>А</a:t>
            </a:r>
            <a:endParaRPr lang="en-US" sz="6000" b="1" dirty="0">
              <a:solidFill>
                <a:prstClr val="white"/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4626687" y="2309362"/>
            <a:ext cx="2555523" cy="549081"/>
            <a:chOff x="4626687" y="2309362"/>
            <a:chExt cx="2555523" cy="549081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flipH="1">
              <a:off x="4626687" y="2669765"/>
              <a:ext cx="685800" cy="36278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 flipH="1">
              <a:off x="4626687" y="2383103"/>
              <a:ext cx="533400" cy="304801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flipH="1">
              <a:off x="5590804" y="2553642"/>
              <a:ext cx="533400" cy="304801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flipH="1" flipV="1">
              <a:off x="5590804" y="2309362"/>
              <a:ext cx="521783" cy="244281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flipH="1">
              <a:off x="6173921" y="2804655"/>
              <a:ext cx="638906" cy="10742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 flipH="1">
              <a:off x="6801210" y="2431502"/>
              <a:ext cx="381000" cy="373153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Прямоугольник 26"/>
          <p:cNvSpPr/>
          <p:nvPr/>
        </p:nvSpPr>
        <p:spPr>
          <a:xfrm>
            <a:off x="715304" y="1247266"/>
            <a:ext cx="5494581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Calibri" charset="0"/>
                <a:ea typeface="Calibri" charset="0"/>
                <a:cs typeface="Times New Roman" charset="0"/>
              </a:rPr>
              <a:t>Встретились однажды два прямых угла</a:t>
            </a:r>
            <a:endParaRPr lang="ru-RU" sz="2400" dirty="0"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038600" y="1679708"/>
            <a:ext cx="3341492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Calibri" charset="0"/>
                <a:ea typeface="Calibri" charset="0"/>
                <a:cs typeface="Times New Roman" charset="0"/>
              </a:rPr>
              <a:t>с углами треугольника  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1427225" y="1848584"/>
            <a:ext cx="1335542" cy="980722"/>
            <a:chOff x="1374118" y="2008254"/>
            <a:chExt cx="1335542" cy="980722"/>
          </a:xfrm>
        </p:grpSpPr>
        <p:cxnSp>
          <p:nvCxnSpPr>
            <p:cNvPr id="32" name="Прямая соединительная линия 31"/>
            <p:cNvCxnSpPr/>
            <p:nvPr/>
          </p:nvCxnSpPr>
          <p:spPr>
            <a:xfrm>
              <a:off x="1382401" y="2320420"/>
              <a:ext cx="0" cy="668556"/>
            </a:xfrm>
            <a:prstGeom prst="line">
              <a:avLst/>
            </a:prstGeom>
            <a:ln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>
              <a:off x="1374118" y="2966864"/>
              <a:ext cx="667771" cy="0"/>
            </a:xfrm>
            <a:prstGeom prst="line">
              <a:avLst/>
            </a:prstGeom>
            <a:ln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>
              <a:off x="2050172" y="2008254"/>
              <a:ext cx="0" cy="668556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>
              <a:off x="2041889" y="2654698"/>
              <a:ext cx="667771" cy="0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42" name="Прямоугольник 41"/>
          <p:cNvSpPr/>
          <p:nvPr/>
        </p:nvSpPr>
        <p:spPr>
          <a:xfrm>
            <a:off x="2373313" y="2754745"/>
            <a:ext cx="253152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Calibri" charset="0"/>
                <a:ea typeface="Calibri" charset="0"/>
                <a:cs typeface="Times New Roman" charset="0"/>
              </a:rPr>
              <a:t>Поспорили тогда.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4207374" y="3144728"/>
            <a:ext cx="4572000" cy="98527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Times New Roman" charset="0"/>
              </a:rPr>
              <a:t>Одни углы кричали: </a:t>
            </a:r>
            <a:endParaRPr lang="ru-RU" sz="2400" b="1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charset="0"/>
              <a:ea typeface="Calibri" charset="0"/>
              <a:cs typeface="Times New Roman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Times New Roman" charset="0"/>
              </a:rPr>
              <a:t>«</a:t>
            </a:r>
            <a:r>
              <a:rPr lang="ru-RU" sz="24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Times New Roman" charset="0"/>
              </a:rPr>
              <a:t>Нас больше, нас ведь три!»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1071120" y="3460309"/>
            <a:ext cx="4088967" cy="98527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charset="0"/>
                <a:ea typeface="Calibri" charset="0"/>
                <a:cs typeface="Times New Roman" charset="0"/>
              </a:rPr>
              <a:t>Другие отвечали</a:t>
            </a:r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charset="0"/>
                <a:ea typeface="Calibri" charset="0"/>
                <a:cs typeface="Times New Roman" charset="0"/>
              </a:rPr>
              <a:t>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ln w="22225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ru-RU" sz="2400" b="1" dirty="0">
                <a:ln w="22225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latin typeface="Calibri" charset="0"/>
                <a:ea typeface="Calibri" charset="0"/>
                <a:cs typeface="Times New Roman" charset="0"/>
              </a:rPr>
              <a:t>«Но в сумме больше мы».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1308974" y="4474951"/>
            <a:ext cx="545925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Calibri" charset="0"/>
                <a:ea typeface="Calibri" charset="0"/>
                <a:cs typeface="Times New Roman" charset="0"/>
              </a:rPr>
              <a:t>Услышал треугольник их этот разговор.</a:t>
            </a:r>
          </a:p>
        </p:txBody>
      </p:sp>
      <p:sp>
        <p:nvSpPr>
          <p:cNvPr id="46" name="Прямоугольный треугольник 45"/>
          <p:cNvSpPr/>
          <p:nvPr/>
        </p:nvSpPr>
        <p:spPr>
          <a:xfrm rot="7276500">
            <a:off x="6404110" y="4925883"/>
            <a:ext cx="1951964" cy="1349917"/>
          </a:xfrm>
          <a:prstGeom prst="rt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1266952" y="4944951"/>
            <a:ext cx="5880843" cy="23759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Calibri" charset="0"/>
                <a:ea typeface="Calibri" charset="0"/>
                <a:cs typeface="Times New Roman" charset="0"/>
              </a:rPr>
              <a:t>«Друзья мои, хотите, я разрешу ваш спор!</a:t>
            </a:r>
            <a:endParaRPr lang="ru-RU" sz="2400" dirty="0">
              <a:solidFill>
                <a:schemeClr val="accent3">
                  <a:lumMod val="75000"/>
                </a:schemeClr>
              </a:solidFill>
              <a:latin typeface="Calibri" charset="0"/>
              <a:ea typeface="Calibri" charset="0"/>
              <a:cs typeface="Times New Roman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Calibri" charset="0"/>
                <a:ea typeface="Calibri" charset="0"/>
                <a:cs typeface="Times New Roman" charset="0"/>
              </a:rPr>
              <a:t>Зачем так много слов за спором таковым,</a:t>
            </a:r>
            <a:endParaRPr lang="ru-RU" sz="2400" dirty="0">
              <a:solidFill>
                <a:schemeClr val="accent3">
                  <a:lumMod val="75000"/>
                </a:schemeClr>
              </a:solidFill>
              <a:latin typeface="Calibri" charset="0"/>
              <a:ea typeface="Calibri" charset="0"/>
              <a:cs typeface="Times New Roman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Calibri" charset="0"/>
                <a:ea typeface="Calibri" charset="0"/>
                <a:cs typeface="Times New Roman" charset="0"/>
              </a:rPr>
              <a:t>Сумма моих углов равна ведь двум прямым!»</a:t>
            </a:r>
            <a:endParaRPr lang="ru-RU" sz="2400" dirty="0">
              <a:solidFill>
                <a:schemeClr val="accent3">
                  <a:lumMod val="75000"/>
                </a:schemeClr>
              </a:solidFill>
              <a:latin typeface="Calibri" charset="0"/>
              <a:ea typeface="Calibri" charset="0"/>
              <a:cs typeface="Times New Roman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Calibri" charset="0"/>
                <a:ea typeface="Calibri" charset="0"/>
                <a:cs typeface="Times New Roman" charset="0"/>
              </a:rPr>
              <a:t> </a:t>
            </a:r>
            <a:endParaRPr lang="ru-RU" sz="2400" dirty="0"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96432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ПРАКТИЧЕСКАЯ РАБОТА №1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39" y="4876800"/>
            <a:ext cx="2060632" cy="2060632"/>
          </a:xfrm>
          <a:prstGeom prst="rect">
            <a:avLst/>
          </a:prstGeom>
        </p:spPr>
      </p:pic>
      <p:sp>
        <p:nvSpPr>
          <p:cNvPr id="3" name="Треугольник 2"/>
          <p:cNvSpPr/>
          <p:nvPr/>
        </p:nvSpPr>
        <p:spPr>
          <a:xfrm>
            <a:off x="3206813" y="5564380"/>
            <a:ext cx="914400" cy="609600"/>
          </a:xfrm>
          <a:prstGeom prst="triangl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endParaRPr lang="ru-RU"/>
          </a:p>
        </p:txBody>
      </p:sp>
      <p:sp>
        <p:nvSpPr>
          <p:cNvPr id="7" name="Треугольник 6"/>
          <p:cNvSpPr/>
          <p:nvPr/>
        </p:nvSpPr>
        <p:spPr>
          <a:xfrm>
            <a:off x="4876800" y="5564380"/>
            <a:ext cx="914400" cy="609600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endParaRPr lang="ru-RU"/>
          </a:p>
        </p:txBody>
      </p:sp>
      <p:sp>
        <p:nvSpPr>
          <p:cNvPr id="8" name="Треугольник 7"/>
          <p:cNvSpPr/>
          <p:nvPr/>
        </p:nvSpPr>
        <p:spPr>
          <a:xfrm>
            <a:off x="6400800" y="5564380"/>
            <a:ext cx="914400" cy="609600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32585" y="1040684"/>
            <a:ext cx="2124000" cy="762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55728" y="1047051"/>
            <a:ext cx="2124000" cy="762000"/>
          </a:xfrm>
          <a:prstGeom prst="rect">
            <a:avLst/>
          </a:prstGeom>
          <a:solidFill>
            <a:srgbClr val="92D050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Зеленый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треугольник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90551" y="1047051"/>
            <a:ext cx="2124000" cy="76200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Желтый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треугольник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708455" y="1040684"/>
            <a:ext cx="2124000" cy="762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Красный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треугольник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30436" y="1803850"/>
            <a:ext cx="2124000" cy="6774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000" b="1" dirty="0">
                <a:solidFill>
                  <a:schemeClr val="tx1"/>
                </a:solidFill>
                <a:latin typeface="Calibri" charset="0"/>
                <a:sym typeface="Symbol" charset="2"/>
              </a:rPr>
              <a:t></a:t>
            </a:r>
            <a:r>
              <a:rPr lang="ru-RU" sz="3200" b="1" dirty="0">
                <a:solidFill>
                  <a:schemeClr val="tx1"/>
                </a:solidFill>
                <a:latin typeface="Calibri" charset="0"/>
              </a:rPr>
              <a:t>1</a:t>
            </a:r>
            <a:endParaRPr lang="ru-RU" sz="2000" b="1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45476" y="1811777"/>
            <a:ext cx="2124000" cy="6640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30˚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683509" y="1801484"/>
            <a:ext cx="2124000" cy="6774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50˚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573903" y="1800504"/>
            <a:ext cx="2124000" cy="6740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40˚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31443" y="2481259"/>
            <a:ext cx="2124000" cy="6774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x-none" sz="2000" b="1">
                <a:solidFill>
                  <a:schemeClr val="tx1"/>
                </a:solidFill>
                <a:sym typeface="Symbol" charset="2"/>
              </a:rPr>
              <a:t></a:t>
            </a:r>
            <a:r>
              <a:rPr lang="ru-RU" altLang="x-none" sz="3200" b="1">
                <a:solidFill>
                  <a:schemeClr val="tx1"/>
                </a:solidFill>
                <a:sym typeface="Symbol" charset="2"/>
              </a:rPr>
              <a:t>2</a:t>
            </a:r>
            <a:endParaRPr lang="ru-RU" altLang="x-none" sz="3200" b="1" dirty="0">
              <a:solidFill>
                <a:schemeClr val="tx1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45984" y="2475806"/>
            <a:ext cx="2124000" cy="6774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60˚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575594" y="2484836"/>
            <a:ext cx="2124000" cy="6774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110˚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706890" y="2475805"/>
            <a:ext cx="2124000" cy="6774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70˚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30436" y="3813716"/>
            <a:ext cx="2124000" cy="6774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x-none" sz="2000" b="1" dirty="0">
                <a:solidFill>
                  <a:schemeClr val="tx1"/>
                </a:solidFill>
                <a:sym typeface="Symbol" charset="2"/>
              </a:rPr>
              <a:t></a:t>
            </a:r>
            <a:r>
              <a:rPr lang="ru-RU" altLang="x-none" sz="3200" b="1" dirty="0">
                <a:solidFill>
                  <a:schemeClr val="tx1"/>
                </a:solidFill>
                <a:sym typeface="Symbol" charset="2"/>
              </a:rPr>
              <a:t>1</a:t>
            </a:r>
            <a:r>
              <a:rPr lang="en-US" altLang="x-none" sz="3200" b="1" dirty="0">
                <a:solidFill>
                  <a:schemeClr val="tx1"/>
                </a:solidFill>
              </a:rPr>
              <a:t>+</a:t>
            </a:r>
            <a:r>
              <a:rPr lang="ru-RU" altLang="x-none" sz="2000" b="1" dirty="0">
                <a:solidFill>
                  <a:schemeClr val="tx1"/>
                </a:solidFill>
                <a:sym typeface="Symbol" charset="2"/>
              </a:rPr>
              <a:t></a:t>
            </a:r>
            <a:r>
              <a:rPr lang="ru-RU" altLang="x-none" sz="3200" b="1" dirty="0">
                <a:solidFill>
                  <a:schemeClr val="tx1"/>
                </a:solidFill>
                <a:sym typeface="Symbol" charset="2"/>
              </a:rPr>
              <a:t>2</a:t>
            </a:r>
            <a:r>
              <a:rPr lang="en-US" altLang="x-none" sz="3200" b="1" dirty="0">
                <a:solidFill>
                  <a:schemeClr val="tx1"/>
                </a:solidFill>
              </a:rPr>
              <a:t> +</a:t>
            </a:r>
            <a:r>
              <a:rPr lang="ru-RU" altLang="x-none" sz="2000" b="1" dirty="0">
                <a:solidFill>
                  <a:schemeClr val="tx1"/>
                </a:solidFill>
                <a:sym typeface="Symbol" charset="2"/>
              </a:rPr>
              <a:t></a:t>
            </a:r>
            <a:r>
              <a:rPr lang="ru-RU" altLang="x-none" sz="3200" b="1" dirty="0">
                <a:solidFill>
                  <a:schemeClr val="tx1"/>
                </a:solidFill>
                <a:sym typeface="Symbol" charset="2"/>
              </a:rPr>
              <a:t>3</a:t>
            </a:r>
            <a:endParaRPr lang="ru-RU" altLang="x-none" sz="3200" b="1" dirty="0">
              <a:solidFill>
                <a:schemeClr val="tx1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699594" y="3131673"/>
            <a:ext cx="2124000" cy="6774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60˚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568968" y="3132111"/>
            <a:ext cx="2124000" cy="6774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30˚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446605" y="3150658"/>
            <a:ext cx="2124000" cy="6774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90˚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30436" y="3156015"/>
            <a:ext cx="2114927" cy="6774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x-none" sz="2000" b="1" dirty="0">
                <a:solidFill>
                  <a:schemeClr val="tx1"/>
                </a:solidFill>
                <a:sym typeface="Symbol" charset="2"/>
              </a:rPr>
              <a:t></a:t>
            </a:r>
            <a:r>
              <a:rPr lang="ru-RU" altLang="x-none" sz="3200" b="1" dirty="0">
                <a:solidFill>
                  <a:schemeClr val="tx1"/>
                </a:solidFill>
                <a:sym typeface="Symbol" charset="2"/>
              </a:rPr>
              <a:t>3</a:t>
            </a:r>
            <a:endParaRPr lang="ru-RU" altLang="x-none" sz="3200" b="1" dirty="0">
              <a:solidFill>
                <a:schemeClr val="tx1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692968" y="3802830"/>
            <a:ext cx="2124000" cy="6774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180˚</a:t>
            </a:r>
            <a:endParaRPr lang="ru-RU" sz="2400" b="1" dirty="0">
              <a:solidFill>
                <a:schemeClr val="accent2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4564232" y="3822614"/>
            <a:ext cx="2124000" cy="6774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180˚</a:t>
            </a:r>
            <a:endParaRPr lang="ru-RU" sz="2400" b="1" dirty="0">
              <a:solidFill>
                <a:schemeClr val="accent2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444545" y="3820892"/>
            <a:ext cx="2124000" cy="6774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180˚</a:t>
            </a:r>
            <a:endParaRPr lang="ru-RU" sz="24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7237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ПРАКТИЧЕСКАЯ РАБОТА №2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0" name="Прямоугольник 19"/>
          <p:cNvSpPr>
            <a:spLocks noChangeArrowheads="1"/>
          </p:cNvSpPr>
          <p:nvPr/>
        </p:nvSpPr>
        <p:spPr bwMode="auto">
          <a:xfrm>
            <a:off x="5946913" y="4338185"/>
            <a:ext cx="50323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/>
              <a:t>                              </a:t>
            </a:r>
            <a:r>
              <a:rPr lang="ru-RU" sz="2400" b="1" dirty="0"/>
              <a:t>Н</a:t>
            </a:r>
          </a:p>
        </p:txBody>
      </p:sp>
      <p:cxnSp>
        <p:nvCxnSpPr>
          <p:cNvPr id="42" name="Прямая соединительная линия 41"/>
          <p:cNvCxnSpPr/>
          <p:nvPr/>
        </p:nvCxnSpPr>
        <p:spPr>
          <a:xfrm>
            <a:off x="4495799" y="3138455"/>
            <a:ext cx="2743200" cy="0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233135" y="1394435"/>
            <a:ext cx="4572000" cy="14549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charset="0"/>
                <a:ea typeface="Calibri" charset="0"/>
                <a:cs typeface="Times New Roman" charset="0"/>
              </a:rPr>
              <a:t>Сложите, пожалуйста, треугольник так, чтобы все вершины попали в точку Н.</a:t>
            </a:r>
            <a:endParaRPr lang="ru-RU" sz="28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55" name="Freeform 5"/>
          <p:cNvSpPr>
            <a:spLocks/>
          </p:cNvSpPr>
          <p:nvPr/>
        </p:nvSpPr>
        <p:spPr bwMode="auto">
          <a:xfrm>
            <a:off x="1874839" y="4563688"/>
            <a:ext cx="983419" cy="1272046"/>
          </a:xfrm>
          <a:custGeom>
            <a:avLst/>
            <a:gdLst/>
            <a:ahLst/>
            <a:cxnLst>
              <a:cxn ang="0">
                <a:pos x="535" y="0"/>
              </a:cxn>
              <a:cxn ang="0">
                <a:pos x="406" y="130"/>
              </a:cxn>
              <a:cxn ang="0">
                <a:pos x="447" y="226"/>
              </a:cxn>
              <a:cxn ang="0">
                <a:pos x="457" y="288"/>
              </a:cxn>
              <a:cxn ang="0">
                <a:pos x="449" y="328"/>
              </a:cxn>
              <a:cxn ang="0">
                <a:pos x="0" y="328"/>
              </a:cxn>
              <a:cxn ang="0">
                <a:pos x="0" y="777"/>
              </a:cxn>
              <a:cxn ang="0">
                <a:pos x="40" y="784"/>
              </a:cxn>
              <a:cxn ang="0">
                <a:pos x="102" y="775"/>
              </a:cxn>
              <a:cxn ang="0">
                <a:pos x="197" y="733"/>
              </a:cxn>
              <a:cxn ang="0">
                <a:pos x="328" y="862"/>
              </a:cxn>
              <a:cxn ang="0">
                <a:pos x="197" y="992"/>
              </a:cxn>
              <a:cxn ang="0">
                <a:pos x="102" y="951"/>
              </a:cxn>
              <a:cxn ang="0">
                <a:pos x="40" y="941"/>
              </a:cxn>
              <a:cxn ang="0">
                <a:pos x="0" y="949"/>
              </a:cxn>
              <a:cxn ang="0">
                <a:pos x="0" y="1394"/>
              </a:cxn>
              <a:cxn ang="0">
                <a:pos x="0" y="1394"/>
              </a:cxn>
              <a:cxn ang="0">
                <a:pos x="0" y="1394"/>
              </a:cxn>
              <a:cxn ang="0">
                <a:pos x="0" y="1394"/>
              </a:cxn>
              <a:cxn ang="0">
                <a:pos x="0" y="1394"/>
              </a:cxn>
              <a:cxn ang="0">
                <a:pos x="446" y="1394"/>
              </a:cxn>
              <a:cxn ang="0">
                <a:pos x="453" y="1434"/>
              </a:cxn>
              <a:cxn ang="0">
                <a:pos x="444" y="1497"/>
              </a:cxn>
              <a:cxn ang="0">
                <a:pos x="403" y="1592"/>
              </a:cxn>
              <a:cxn ang="0">
                <a:pos x="532" y="1722"/>
              </a:cxn>
              <a:cxn ang="0">
                <a:pos x="661" y="1592"/>
              </a:cxn>
              <a:cxn ang="0">
                <a:pos x="620" y="1496"/>
              </a:cxn>
              <a:cxn ang="0">
                <a:pos x="610" y="1434"/>
              </a:cxn>
              <a:cxn ang="0">
                <a:pos x="618" y="1394"/>
              </a:cxn>
              <a:cxn ang="0">
                <a:pos x="1067" y="1394"/>
              </a:cxn>
              <a:cxn ang="0">
                <a:pos x="1067" y="945"/>
              </a:cxn>
              <a:cxn ang="0">
                <a:pos x="1028" y="938"/>
              </a:cxn>
              <a:cxn ang="0">
                <a:pos x="965" y="947"/>
              </a:cxn>
              <a:cxn ang="0">
                <a:pos x="870" y="989"/>
              </a:cxn>
              <a:cxn ang="0">
                <a:pos x="739" y="859"/>
              </a:cxn>
              <a:cxn ang="0">
                <a:pos x="870" y="730"/>
              </a:cxn>
              <a:cxn ang="0">
                <a:pos x="965" y="771"/>
              </a:cxn>
              <a:cxn ang="0">
                <a:pos x="1028" y="781"/>
              </a:cxn>
              <a:cxn ang="0">
                <a:pos x="1067" y="773"/>
              </a:cxn>
              <a:cxn ang="0">
                <a:pos x="1067" y="328"/>
              </a:cxn>
              <a:cxn ang="0">
                <a:pos x="1067" y="328"/>
              </a:cxn>
              <a:cxn ang="0">
                <a:pos x="1067" y="328"/>
              </a:cxn>
              <a:cxn ang="0">
                <a:pos x="621" y="328"/>
              </a:cxn>
              <a:cxn ang="0">
                <a:pos x="614" y="288"/>
              </a:cxn>
              <a:cxn ang="0">
                <a:pos x="624" y="225"/>
              </a:cxn>
              <a:cxn ang="0">
                <a:pos x="664" y="130"/>
              </a:cxn>
              <a:cxn ang="0">
                <a:pos x="535" y="0"/>
              </a:cxn>
            </a:cxnLst>
            <a:rect l="0" t="0" r="r" b="b"/>
            <a:pathLst>
              <a:path w="1067" h="1722">
                <a:moveTo>
                  <a:pt x="535" y="0"/>
                </a:moveTo>
                <a:cubicBezTo>
                  <a:pt x="464" y="0"/>
                  <a:pt x="406" y="58"/>
                  <a:pt x="406" y="130"/>
                </a:cubicBezTo>
                <a:cubicBezTo>
                  <a:pt x="406" y="168"/>
                  <a:pt x="422" y="202"/>
                  <a:pt x="447" y="226"/>
                </a:cubicBezTo>
                <a:cubicBezTo>
                  <a:pt x="452" y="245"/>
                  <a:pt x="457" y="266"/>
                  <a:pt x="457" y="288"/>
                </a:cubicBezTo>
                <a:cubicBezTo>
                  <a:pt x="457" y="306"/>
                  <a:pt x="453" y="319"/>
                  <a:pt x="449" y="328"/>
                </a:cubicBezTo>
                <a:cubicBezTo>
                  <a:pt x="0" y="328"/>
                  <a:pt x="0" y="328"/>
                  <a:pt x="0" y="328"/>
                </a:cubicBezTo>
                <a:cubicBezTo>
                  <a:pt x="0" y="777"/>
                  <a:pt x="0" y="777"/>
                  <a:pt x="0" y="777"/>
                </a:cubicBezTo>
                <a:cubicBezTo>
                  <a:pt x="9" y="781"/>
                  <a:pt x="21" y="784"/>
                  <a:pt x="40" y="784"/>
                </a:cubicBezTo>
                <a:cubicBezTo>
                  <a:pt x="62" y="784"/>
                  <a:pt x="83" y="780"/>
                  <a:pt x="102" y="775"/>
                </a:cubicBezTo>
                <a:cubicBezTo>
                  <a:pt x="126" y="749"/>
                  <a:pt x="160" y="733"/>
                  <a:pt x="197" y="733"/>
                </a:cubicBezTo>
                <a:cubicBezTo>
                  <a:pt x="270" y="733"/>
                  <a:pt x="328" y="791"/>
                  <a:pt x="328" y="862"/>
                </a:cubicBezTo>
                <a:cubicBezTo>
                  <a:pt x="328" y="934"/>
                  <a:pt x="270" y="992"/>
                  <a:pt x="197" y="992"/>
                </a:cubicBezTo>
                <a:cubicBezTo>
                  <a:pt x="160" y="992"/>
                  <a:pt x="126" y="976"/>
                  <a:pt x="102" y="951"/>
                </a:cubicBezTo>
                <a:cubicBezTo>
                  <a:pt x="83" y="946"/>
                  <a:pt x="62" y="941"/>
                  <a:pt x="40" y="941"/>
                </a:cubicBezTo>
                <a:cubicBezTo>
                  <a:pt x="21" y="941"/>
                  <a:pt x="9" y="944"/>
                  <a:pt x="0" y="949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446" y="1394"/>
                  <a:pt x="446" y="1394"/>
                  <a:pt x="446" y="1394"/>
                </a:cubicBezTo>
                <a:cubicBezTo>
                  <a:pt x="450" y="1403"/>
                  <a:pt x="453" y="1415"/>
                  <a:pt x="453" y="1434"/>
                </a:cubicBezTo>
                <a:cubicBezTo>
                  <a:pt x="453" y="1456"/>
                  <a:pt x="449" y="1477"/>
                  <a:pt x="444" y="1497"/>
                </a:cubicBezTo>
                <a:cubicBezTo>
                  <a:pt x="419" y="1520"/>
                  <a:pt x="403" y="1554"/>
                  <a:pt x="403" y="1592"/>
                </a:cubicBezTo>
                <a:cubicBezTo>
                  <a:pt x="403" y="1664"/>
                  <a:pt x="461" y="1722"/>
                  <a:pt x="532" y="1722"/>
                </a:cubicBezTo>
                <a:cubicBezTo>
                  <a:pt x="603" y="1722"/>
                  <a:pt x="661" y="1664"/>
                  <a:pt x="661" y="1592"/>
                </a:cubicBezTo>
                <a:cubicBezTo>
                  <a:pt x="661" y="1554"/>
                  <a:pt x="645" y="1520"/>
                  <a:pt x="620" y="1496"/>
                </a:cubicBezTo>
                <a:cubicBezTo>
                  <a:pt x="615" y="1477"/>
                  <a:pt x="610" y="1456"/>
                  <a:pt x="610" y="1434"/>
                </a:cubicBezTo>
                <a:cubicBezTo>
                  <a:pt x="610" y="1415"/>
                  <a:pt x="614" y="1403"/>
                  <a:pt x="618" y="1394"/>
                </a:cubicBezTo>
                <a:cubicBezTo>
                  <a:pt x="1067" y="1394"/>
                  <a:pt x="1067" y="1394"/>
                  <a:pt x="1067" y="1394"/>
                </a:cubicBezTo>
                <a:cubicBezTo>
                  <a:pt x="1067" y="945"/>
                  <a:pt x="1067" y="945"/>
                  <a:pt x="1067" y="945"/>
                </a:cubicBezTo>
                <a:cubicBezTo>
                  <a:pt x="1058" y="941"/>
                  <a:pt x="1046" y="938"/>
                  <a:pt x="1028" y="938"/>
                </a:cubicBezTo>
                <a:cubicBezTo>
                  <a:pt x="1006" y="938"/>
                  <a:pt x="985" y="942"/>
                  <a:pt x="965" y="947"/>
                </a:cubicBezTo>
                <a:cubicBezTo>
                  <a:pt x="942" y="973"/>
                  <a:pt x="908" y="989"/>
                  <a:pt x="870" y="989"/>
                </a:cubicBezTo>
                <a:cubicBezTo>
                  <a:pt x="798" y="989"/>
                  <a:pt x="739" y="931"/>
                  <a:pt x="739" y="859"/>
                </a:cubicBezTo>
                <a:cubicBezTo>
                  <a:pt x="739" y="788"/>
                  <a:pt x="798" y="730"/>
                  <a:pt x="870" y="730"/>
                </a:cubicBezTo>
                <a:cubicBezTo>
                  <a:pt x="907" y="730"/>
                  <a:pt x="941" y="746"/>
                  <a:pt x="965" y="771"/>
                </a:cubicBezTo>
                <a:cubicBezTo>
                  <a:pt x="984" y="776"/>
                  <a:pt x="1005" y="781"/>
                  <a:pt x="1028" y="781"/>
                </a:cubicBezTo>
                <a:cubicBezTo>
                  <a:pt x="1046" y="781"/>
                  <a:pt x="1058" y="777"/>
                  <a:pt x="1067" y="773"/>
                </a:cubicBezTo>
                <a:cubicBezTo>
                  <a:pt x="1067" y="328"/>
                  <a:pt x="1067" y="328"/>
                  <a:pt x="1067" y="328"/>
                </a:cubicBezTo>
                <a:cubicBezTo>
                  <a:pt x="1067" y="328"/>
                  <a:pt x="1067" y="328"/>
                  <a:pt x="1067" y="328"/>
                </a:cubicBezTo>
                <a:cubicBezTo>
                  <a:pt x="1067" y="328"/>
                  <a:pt x="1067" y="328"/>
                  <a:pt x="1067" y="328"/>
                </a:cubicBezTo>
                <a:cubicBezTo>
                  <a:pt x="621" y="328"/>
                  <a:pt x="621" y="328"/>
                  <a:pt x="621" y="328"/>
                </a:cubicBezTo>
                <a:cubicBezTo>
                  <a:pt x="617" y="319"/>
                  <a:pt x="614" y="306"/>
                  <a:pt x="614" y="288"/>
                </a:cubicBezTo>
                <a:cubicBezTo>
                  <a:pt x="614" y="266"/>
                  <a:pt x="618" y="245"/>
                  <a:pt x="624" y="225"/>
                </a:cubicBezTo>
                <a:cubicBezTo>
                  <a:pt x="649" y="201"/>
                  <a:pt x="664" y="168"/>
                  <a:pt x="664" y="130"/>
                </a:cubicBezTo>
                <a:cubicBezTo>
                  <a:pt x="664" y="58"/>
                  <a:pt x="606" y="0"/>
                  <a:pt x="535" y="0"/>
                </a:cubicBezTo>
              </a:path>
            </a:pathLst>
          </a:custGeom>
          <a:solidFill>
            <a:schemeClr val="accent3"/>
          </a:solidFill>
          <a:ln w="12700">
            <a:solidFill>
              <a:schemeClr val="accent3">
                <a:lumMod val="50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6" name="Freeform 5"/>
          <p:cNvSpPr>
            <a:spLocks/>
          </p:cNvSpPr>
          <p:nvPr/>
        </p:nvSpPr>
        <p:spPr bwMode="auto">
          <a:xfrm rot="5400000">
            <a:off x="1932979" y="3333586"/>
            <a:ext cx="787693" cy="1588121"/>
          </a:xfrm>
          <a:custGeom>
            <a:avLst/>
            <a:gdLst/>
            <a:ahLst/>
            <a:cxnLst>
              <a:cxn ang="0">
                <a:pos x="535" y="0"/>
              </a:cxn>
              <a:cxn ang="0">
                <a:pos x="406" y="130"/>
              </a:cxn>
              <a:cxn ang="0">
                <a:pos x="447" y="226"/>
              </a:cxn>
              <a:cxn ang="0">
                <a:pos x="457" y="288"/>
              </a:cxn>
              <a:cxn ang="0">
                <a:pos x="449" y="328"/>
              </a:cxn>
              <a:cxn ang="0">
                <a:pos x="0" y="328"/>
              </a:cxn>
              <a:cxn ang="0">
                <a:pos x="0" y="777"/>
              </a:cxn>
              <a:cxn ang="0">
                <a:pos x="40" y="784"/>
              </a:cxn>
              <a:cxn ang="0">
                <a:pos x="102" y="775"/>
              </a:cxn>
              <a:cxn ang="0">
                <a:pos x="197" y="733"/>
              </a:cxn>
              <a:cxn ang="0">
                <a:pos x="328" y="862"/>
              </a:cxn>
              <a:cxn ang="0">
                <a:pos x="197" y="992"/>
              </a:cxn>
              <a:cxn ang="0">
                <a:pos x="102" y="951"/>
              </a:cxn>
              <a:cxn ang="0">
                <a:pos x="40" y="941"/>
              </a:cxn>
              <a:cxn ang="0">
                <a:pos x="0" y="949"/>
              </a:cxn>
              <a:cxn ang="0">
                <a:pos x="0" y="1394"/>
              </a:cxn>
              <a:cxn ang="0">
                <a:pos x="0" y="1394"/>
              </a:cxn>
              <a:cxn ang="0">
                <a:pos x="0" y="1394"/>
              </a:cxn>
              <a:cxn ang="0">
                <a:pos x="0" y="1394"/>
              </a:cxn>
              <a:cxn ang="0">
                <a:pos x="0" y="1394"/>
              </a:cxn>
              <a:cxn ang="0">
                <a:pos x="446" y="1394"/>
              </a:cxn>
              <a:cxn ang="0">
                <a:pos x="453" y="1434"/>
              </a:cxn>
              <a:cxn ang="0">
                <a:pos x="444" y="1497"/>
              </a:cxn>
              <a:cxn ang="0">
                <a:pos x="403" y="1592"/>
              </a:cxn>
              <a:cxn ang="0">
                <a:pos x="532" y="1722"/>
              </a:cxn>
              <a:cxn ang="0">
                <a:pos x="661" y="1592"/>
              </a:cxn>
              <a:cxn ang="0">
                <a:pos x="620" y="1496"/>
              </a:cxn>
              <a:cxn ang="0">
                <a:pos x="610" y="1434"/>
              </a:cxn>
              <a:cxn ang="0">
                <a:pos x="618" y="1394"/>
              </a:cxn>
              <a:cxn ang="0">
                <a:pos x="1067" y="1394"/>
              </a:cxn>
              <a:cxn ang="0">
                <a:pos x="1067" y="945"/>
              </a:cxn>
              <a:cxn ang="0">
                <a:pos x="1028" y="938"/>
              </a:cxn>
              <a:cxn ang="0">
                <a:pos x="965" y="947"/>
              </a:cxn>
              <a:cxn ang="0">
                <a:pos x="870" y="989"/>
              </a:cxn>
              <a:cxn ang="0">
                <a:pos x="739" y="859"/>
              </a:cxn>
              <a:cxn ang="0">
                <a:pos x="870" y="730"/>
              </a:cxn>
              <a:cxn ang="0">
                <a:pos x="965" y="771"/>
              </a:cxn>
              <a:cxn ang="0">
                <a:pos x="1028" y="781"/>
              </a:cxn>
              <a:cxn ang="0">
                <a:pos x="1067" y="773"/>
              </a:cxn>
              <a:cxn ang="0">
                <a:pos x="1067" y="328"/>
              </a:cxn>
              <a:cxn ang="0">
                <a:pos x="1067" y="328"/>
              </a:cxn>
              <a:cxn ang="0">
                <a:pos x="1067" y="328"/>
              </a:cxn>
              <a:cxn ang="0">
                <a:pos x="621" y="328"/>
              </a:cxn>
              <a:cxn ang="0">
                <a:pos x="614" y="288"/>
              </a:cxn>
              <a:cxn ang="0">
                <a:pos x="624" y="225"/>
              </a:cxn>
              <a:cxn ang="0">
                <a:pos x="664" y="130"/>
              </a:cxn>
              <a:cxn ang="0">
                <a:pos x="535" y="0"/>
              </a:cxn>
            </a:cxnLst>
            <a:rect l="0" t="0" r="r" b="b"/>
            <a:pathLst>
              <a:path w="1067" h="1722">
                <a:moveTo>
                  <a:pt x="535" y="0"/>
                </a:moveTo>
                <a:cubicBezTo>
                  <a:pt x="464" y="0"/>
                  <a:pt x="406" y="58"/>
                  <a:pt x="406" y="130"/>
                </a:cubicBezTo>
                <a:cubicBezTo>
                  <a:pt x="406" y="168"/>
                  <a:pt x="422" y="202"/>
                  <a:pt x="447" y="226"/>
                </a:cubicBezTo>
                <a:cubicBezTo>
                  <a:pt x="452" y="245"/>
                  <a:pt x="457" y="266"/>
                  <a:pt x="457" y="288"/>
                </a:cubicBezTo>
                <a:cubicBezTo>
                  <a:pt x="457" y="306"/>
                  <a:pt x="453" y="319"/>
                  <a:pt x="449" y="328"/>
                </a:cubicBezTo>
                <a:cubicBezTo>
                  <a:pt x="0" y="328"/>
                  <a:pt x="0" y="328"/>
                  <a:pt x="0" y="328"/>
                </a:cubicBezTo>
                <a:cubicBezTo>
                  <a:pt x="0" y="777"/>
                  <a:pt x="0" y="777"/>
                  <a:pt x="0" y="777"/>
                </a:cubicBezTo>
                <a:cubicBezTo>
                  <a:pt x="9" y="781"/>
                  <a:pt x="21" y="784"/>
                  <a:pt x="40" y="784"/>
                </a:cubicBezTo>
                <a:cubicBezTo>
                  <a:pt x="62" y="784"/>
                  <a:pt x="83" y="780"/>
                  <a:pt x="102" y="775"/>
                </a:cubicBezTo>
                <a:cubicBezTo>
                  <a:pt x="126" y="749"/>
                  <a:pt x="160" y="733"/>
                  <a:pt x="197" y="733"/>
                </a:cubicBezTo>
                <a:cubicBezTo>
                  <a:pt x="270" y="733"/>
                  <a:pt x="328" y="791"/>
                  <a:pt x="328" y="862"/>
                </a:cubicBezTo>
                <a:cubicBezTo>
                  <a:pt x="328" y="934"/>
                  <a:pt x="270" y="992"/>
                  <a:pt x="197" y="992"/>
                </a:cubicBezTo>
                <a:cubicBezTo>
                  <a:pt x="160" y="992"/>
                  <a:pt x="126" y="976"/>
                  <a:pt x="102" y="951"/>
                </a:cubicBezTo>
                <a:cubicBezTo>
                  <a:pt x="83" y="946"/>
                  <a:pt x="62" y="941"/>
                  <a:pt x="40" y="941"/>
                </a:cubicBezTo>
                <a:cubicBezTo>
                  <a:pt x="21" y="941"/>
                  <a:pt x="9" y="944"/>
                  <a:pt x="0" y="949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446" y="1394"/>
                  <a:pt x="446" y="1394"/>
                  <a:pt x="446" y="1394"/>
                </a:cubicBezTo>
                <a:cubicBezTo>
                  <a:pt x="450" y="1403"/>
                  <a:pt x="453" y="1415"/>
                  <a:pt x="453" y="1434"/>
                </a:cubicBezTo>
                <a:cubicBezTo>
                  <a:pt x="453" y="1456"/>
                  <a:pt x="449" y="1477"/>
                  <a:pt x="444" y="1497"/>
                </a:cubicBezTo>
                <a:cubicBezTo>
                  <a:pt x="419" y="1520"/>
                  <a:pt x="403" y="1554"/>
                  <a:pt x="403" y="1592"/>
                </a:cubicBezTo>
                <a:cubicBezTo>
                  <a:pt x="403" y="1664"/>
                  <a:pt x="461" y="1722"/>
                  <a:pt x="532" y="1722"/>
                </a:cubicBezTo>
                <a:cubicBezTo>
                  <a:pt x="603" y="1722"/>
                  <a:pt x="661" y="1664"/>
                  <a:pt x="661" y="1592"/>
                </a:cubicBezTo>
                <a:cubicBezTo>
                  <a:pt x="661" y="1554"/>
                  <a:pt x="645" y="1520"/>
                  <a:pt x="620" y="1496"/>
                </a:cubicBezTo>
                <a:cubicBezTo>
                  <a:pt x="615" y="1477"/>
                  <a:pt x="610" y="1456"/>
                  <a:pt x="610" y="1434"/>
                </a:cubicBezTo>
                <a:cubicBezTo>
                  <a:pt x="610" y="1415"/>
                  <a:pt x="614" y="1403"/>
                  <a:pt x="618" y="1394"/>
                </a:cubicBezTo>
                <a:cubicBezTo>
                  <a:pt x="1067" y="1394"/>
                  <a:pt x="1067" y="1394"/>
                  <a:pt x="1067" y="1394"/>
                </a:cubicBezTo>
                <a:cubicBezTo>
                  <a:pt x="1067" y="945"/>
                  <a:pt x="1067" y="945"/>
                  <a:pt x="1067" y="945"/>
                </a:cubicBezTo>
                <a:cubicBezTo>
                  <a:pt x="1058" y="941"/>
                  <a:pt x="1046" y="938"/>
                  <a:pt x="1028" y="938"/>
                </a:cubicBezTo>
                <a:cubicBezTo>
                  <a:pt x="1006" y="938"/>
                  <a:pt x="985" y="942"/>
                  <a:pt x="965" y="947"/>
                </a:cubicBezTo>
                <a:cubicBezTo>
                  <a:pt x="942" y="973"/>
                  <a:pt x="908" y="989"/>
                  <a:pt x="870" y="989"/>
                </a:cubicBezTo>
                <a:cubicBezTo>
                  <a:pt x="798" y="989"/>
                  <a:pt x="739" y="931"/>
                  <a:pt x="739" y="859"/>
                </a:cubicBezTo>
                <a:cubicBezTo>
                  <a:pt x="739" y="788"/>
                  <a:pt x="798" y="730"/>
                  <a:pt x="870" y="730"/>
                </a:cubicBezTo>
                <a:cubicBezTo>
                  <a:pt x="907" y="730"/>
                  <a:pt x="941" y="746"/>
                  <a:pt x="965" y="771"/>
                </a:cubicBezTo>
                <a:cubicBezTo>
                  <a:pt x="984" y="776"/>
                  <a:pt x="1005" y="781"/>
                  <a:pt x="1028" y="781"/>
                </a:cubicBezTo>
                <a:cubicBezTo>
                  <a:pt x="1046" y="781"/>
                  <a:pt x="1058" y="777"/>
                  <a:pt x="1067" y="773"/>
                </a:cubicBezTo>
                <a:cubicBezTo>
                  <a:pt x="1067" y="328"/>
                  <a:pt x="1067" y="328"/>
                  <a:pt x="1067" y="328"/>
                </a:cubicBezTo>
                <a:cubicBezTo>
                  <a:pt x="1067" y="328"/>
                  <a:pt x="1067" y="328"/>
                  <a:pt x="1067" y="328"/>
                </a:cubicBezTo>
                <a:cubicBezTo>
                  <a:pt x="1067" y="328"/>
                  <a:pt x="1067" y="328"/>
                  <a:pt x="1067" y="328"/>
                </a:cubicBezTo>
                <a:cubicBezTo>
                  <a:pt x="621" y="328"/>
                  <a:pt x="621" y="328"/>
                  <a:pt x="621" y="328"/>
                </a:cubicBezTo>
                <a:cubicBezTo>
                  <a:pt x="617" y="319"/>
                  <a:pt x="614" y="306"/>
                  <a:pt x="614" y="288"/>
                </a:cubicBezTo>
                <a:cubicBezTo>
                  <a:pt x="614" y="266"/>
                  <a:pt x="618" y="245"/>
                  <a:pt x="624" y="225"/>
                </a:cubicBezTo>
                <a:cubicBezTo>
                  <a:pt x="649" y="201"/>
                  <a:pt x="664" y="168"/>
                  <a:pt x="664" y="130"/>
                </a:cubicBezTo>
                <a:cubicBezTo>
                  <a:pt x="664" y="58"/>
                  <a:pt x="606" y="0"/>
                  <a:pt x="535" y="0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accent1">
                <a:lumMod val="50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7" name="Freeform 5"/>
          <p:cNvSpPr>
            <a:spLocks/>
          </p:cNvSpPr>
          <p:nvPr/>
        </p:nvSpPr>
        <p:spPr bwMode="auto">
          <a:xfrm rot="5400000">
            <a:off x="647174" y="4651140"/>
            <a:ext cx="787694" cy="1588121"/>
          </a:xfrm>
          <a:custGeom>
            <a:avLst/>
            <a:gdLst/>
            <a:ahLst/>
            <a:cxnLst>
              <a:cxn ang="0">
                <a:pos x="535" y="0"/>
              </a:cxn>
              <a:cxn ang="0">
                <a:pos x="406" y="130"/>
              </a:cxn>
              <a:cxn ang="0">
                <a:pos x="447" y="226"/>
              </a:cxn>
              <a:cxn ang="0">
                <a:pos x="457" y="288"/>
              </a:cxn>
              <a:cxn ang="0">
                <a:pos x="449" y="328"/>
              </a:cxn>
              <a:cxn ang="0">
                <a:pos x="0" y="328"/>
              </a:cxn>
              <a:cxn ang="0">
                <a:pos x="0" y="777"/>
              </a:cxn>
              <a:cxn ang="0">
                <a:pos x="40" y="784"/>
              </a:cxn>
              <a:cxn ang="0">
                <a:pos x="102" y="775"/>
              </a:cxn>
              <a:cxn ang="0">
                <a:pos x="197" y="733"/>
              </a:cxn>
              <a:cxn ang="0">
                <a:pos x="328" y="862"/>
              </a:cxn>
              <a:cxn ang="0">
                <a:pos x="197" y="992"/>
              </a:cxn>
              <a:cxn ang="0">
                <a:pos x="102" y="951"/>
              </a:cxn>
              <a:cxn ang="0">
                <a:pos x="40" y="941"/>
              </a:cxn>
              <a:cxn ang="0">
                <a:pos x="0" y="949"/>
              </a:cxn>
              <a:cxn ang="0">
                <a:pos x="0" y="1394"/>
              </a:cxn>
              <a:cxn ang="0">
                <a:pos x="0" y="1394"/>
              </a:cxn>
              <a:cxn ang="0">
                <a:pos x="0" y="1394"/>
              </a:cxn>
              <a:cxn ang="0">
                <a:pos x="0" y="1394"/>
              </a:cxn>
              <a:cxn ang="0">
                <a:pos x="0" y="1394"/>
              </a:cxn>
              <a:cxn ang="0">
                <a:pos x="446" y="1394"/>
              </a:cxn>
              <a:cxn ang="0">
                <a:pos x="453" y="1434"/>
              </a:cxn>
              <a:cxn ang="0">
                <a:pos x="444" y="1497"/>
              </a:cxn>
              <a:cxn ang="0">
                <a:pos x="403" y="1592"/>
              </a:cxn>
              <a:cxn ang="0">
                <a:pos x="532" y="1722"/>
              </a:cxn>
              <a:cxn ang="0">
                <a:pos x="661" y="1592"/>
              </a:cxn>
              <a:cxn ang="0">
                <a:pos x="620" y="1496"/>
              </a:cxn>
              <a:cxn ang="0">
                <a:pos x="610" y="1434"/>
              </a:cxn>
              <a:cxn ang="0">
                <a:pos x="618" y="1394"/>
              </a:cxn>
              <a:cxn ang="0">
                <a:pos x="1067" y="1394"/>
              </a:cxn>
              <a:cxn ang="0">
                <a:pos x="1067" y="945"/>
              </a:cxn>
              <a:cxn ang="0">
                <a:pos x="1028" y="938"/>
              </a:cxn>
              <a:cxn ang="0">
                <a:pos x="965" y="947"/>
              </a:cxn>
              <a:cxn ang="0">
                <a:pos x="870" y="989"/>
              </a:cxn>
              <a:cxn ang="0">
                <a:pos x="739" y="859"/>
              </a:cxn>
              <a:cxn ang="0">
                <a:pos x="870" y="730"/>
              </a:cxn>
              <a:cxn ang="0">
                <a:pos x="965" y="771"/>
              </a:cxn>
              <a:cxn ang="0">
                <a:pos x="1028" y="781"/>
              </a:cxn>
              <a:cxn ang="0">
                <a:pos x="1067" y="773"/>
              </a:cxn>
              <a:cxn ang="0">
                <a:pos x="1067" y="328"/>
              </a:cxn>
              <a:cxn ang="0">
                <a:pos x="1067" y="328"/>
              </a:cxn>
              <a:cxn ang="0">
                <a:pos x="1067" y="328"/>
              </a:cxn>
              <a:cxn ang="0">
                <a:pos x="621" y="328"/>
              </a:cxn>
              <a:cxn ang="0">
                <a:pos x="614" y="288"/>
              </a:cxn>
              <a:cxn ang="0">
                <a:pos x="624" y="225"/>
              </a:cxn>
              <a:cxn ang="0">
                <a:pos x="664" y="130"/>
              </a:cxn>
              <a:cxn ang="0">
                <a:pos x="535" y="0"/>
              </a:cxn>
            </a:cxnLst>
            <a:rect l="0" t="0" r="r" b="b"/>
            <a:pathLst>
              <a:path w="1067" h="1722">
                <a:moveTo>
                  <a:pt x="535" y="0"/>
                </a:moveTo>
                <a:cubicBezTo>
                  <a:pt x="464" y="0"/>
                  <a:pt x="406" y="58"/>
                  <a:pt x="406" y="130"/>
                </a:cubicBezTo>
                <a:cubicBezTo>
                  <a:pt x="406" y="168"/>
                  <a:pt x="422" y="202"/>
                  <a:pt x="447" y="226"/>
                </a:cubicBezTo>
                <a:cubicBezTo>
                  <a:pt x="452" y="245"/>
                  <a:pt x="457" y="266"/>
                  <a:pt x="457" y="288"/>
                </a:cubicBezTo>
                <a:cubicBezTo>
                  <a:pt x="457" y="306"/>
                  <a:pt x="453" y="319"/>
                  <a:pt x="449" y="328"/>
                </a:cubicBezTo>
                <a:cubicBezTo>
                  <a:pt x="0" y="328"/>
                  <a:pt x="0" y="328"/>
                  <a:pt x="0" y="328"/>
                </a:cubicBezTo>
                <a:cubicBezTo>
                  <a:pt x="0" y="777"/>
                  <a:pt x="0" y="777"/>
                  <a:pt x="0" y="777"/>
                </a:cubicBezTo>
                <a:cubicBezTo>
                  <a:pt x="9" y="781"/>
                  <a:pt x="21" y="784"/>
                  <a:pt x="40" y="784"/>
                </a:cubicBezTo>
                <a:cubicBezTo>
                  <a:pt x="62" y="784"/>
                  <a:pt x="83" y="780"/>
                  <a:pt x="102" y="775"/>
                </a:cubicBezTo>
                <a:cubicBezTo>
                  <a:pt x="126" y="749"/>
                  <a:pt x="160" y="733"/>
                  <a:pt x="197" y="733"/>
                </a:cubicBezTo>
                <a:cubicBezTo>
                  <a:pt x="270" y="733"/>
                  <a:pt x="328" y="791"/>
                  <a:pt x="328" y="862"/>
                </a:cubicBezTo>
                <a:cubicBezTo>
                  <a:pt x="328" y="934"/>
                  <a:pt x="270" y="992"/>
                  <a:pt x="197" y="992"/>
                </a:cubicBezTo>
                <a:cubicBezTo>
                  <a:pt x="160" y="992"/>
                  <a:pt x="126" y="976"/>
                  <a:pt x="102" y="951"/>
                </a:cubicBezTo>
                <a:cubicBezTo>
                  <a:pt x="83" y="946"/>
                  <a:pt x="62" y="941"/>
                  <a:pt x="40" y="941"/>
                </a:cubicBezTo>
                <a:cubicBezTo>
                  <a:pt x="21" y="941"/>
                  <a:pt x="9" y="944"/>
                  <a:pt x="0" y="949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446" y="1394"/>
                  <a:pt x="446" y="1394"/>
                  <a:pt x="446" y="1394"/>
                </a:cubicBezTo>
                <a:cubicBezTo>
                  <a:pt x="450" y="1403"/>
                  <a:pt x="453" y="1415"/>
                  <a:pt x="453" y="1434"/>
                </a:cubicBezTo>
                <a:cubicBezTo>
                  <a:pt x="453" y="1456"/>
                  <a:pt x="449" y="1477"/>
                  <a:pt x="444" y="1497"/>
                </a:cubicBezTo>
                <a:cubicBezTo>
                  <a:pt x="419" y="1520"/>
                  <a:pt x="403" y="1554"/>
                  <a:pt x="403" y="1592"/>
                </a:cubicBezTo>
                <a:cubicBezTo>
                  <a:pt x="403" y="1664"/>
                  <a:pt x="461" y="1722"/>
                  <a:pt x="532" y="1722"/>
                </a:cubicBezTo>
                <a:cubicBezTo>
                  <a:pt x="603" y="1722"/>
                  <a:pt x="661" y="1664"/>
                  <a:pt x="661" y="1592"/>
                </a:cubicBezTo>
                <a:cubicBezTo>
                  <a:pt x="661" y="1554"/>
                  <a:pt x="645" y="1520"/>
                  <a:pt x="620" y="1496"/>
                </a:cubicBezTo>
                <a:cubicBezTo>
                  <a:pt x="615" y="1477"/>
                  <a:pt x="610" y="1456"/>
                  <a:pt x="610" y="1434"/>
                </a:cubicBezTo>
                <a:cubicBezTo>
                  <a:pt x="610" y="1415"/>
                  <a:pt x="614" y="1403"/>
                  <a:pt x="618" y="1394"/>
                </a:cubicBezTo>
                <a:cubicBezTo>
                  <a:pt x="1067" y="1394"/>
                  <a:pt x="1067" y="1394"/>
                  <a:pt x="1067" y="1394"/>
                </a:cubicBezTo>
                <a:cubicBezTo>
                  <a:pt x="1067" y="945"/>
                  <a:pt x="1067" y="945"/>
                  <a:pt x="1067" y="945"/>
                </a:cubicBezTo>
                <a:cubicBezTo>
                  <a:pt x="1058" y="941"/>
                  <a:pt x="1046" y="938"/>
                  <a:pt x="1028" y="938"/>
                </a:cubicBezTo>
                <a:cubicBezTo>
                  <a:pt x="1006" y="938"/>
                  <a:pt x="985" y="942"/>
                  <a:pt x="965" y="947"/>
                </a:cubicBezTo>
                <a:cubicBezTo>
                  <a:pt x="942" y="973"/>
                  <a:pt x="908" y="989"/>
                  <a:pt x="870" y="989"/>
                </a:cubicBezTo>
                <a:cubicBezTo>
                  <a:pt x="798" y="989"/>
                  <a:pt x="739" y="931"/>
                  <a:pt x="739" y="859"/>
                </a:cubicBezTo>
                <a:cubicBezTo>
                  <a:pt x="739" y="788"/>
                  <a:pt x="798" y="730"/>
                  <a:pt x="870" y="730"/>
                </a:cubicBezTo>
                <a:cubicBezTo>
                  <a:pt x="907" y="730"/>
                  <a:pt x="941" y="746"/>
                  <a:pt x="965" y="771"/>
                </a:cubicBezTo>
                <a:cubicBezTo>
                  <a:pt x="984" y="776"/>
                  <a:pt x="1005" y="781"/>
                  <a:pt x="1028" y="781"/>
                </a:cubicBezTo>
                <a:cubicBezTo>
                  <a:pt x="1046" y="781"/>
                  <a:pt x="1058" y="777"/>
                  <a:pt x="1067" y="773"/>
                </a:cubicBezTo>
                <a:cubicBezTo>
                  <a:pt x="1067" y="328"/>
                  <a:pt x="1067" y="328"/>
                  <a:pt x="1067" y="328"/>
                </a:cubicBezTo>
                <a:cubicBezTo>
                  <a:pt x="1067" y="328"/>
                  <a:pt x="1067" y="328"/>
                  <a:pt x="1067" y="328"/>
                </a:cubicBezTo>
                <a:cubicBezTo>
                  <a:pt x="1067" y="328"/>
                  <a:pt x="1067" y="328"/>
                  <a:pt x="1067" y="328"/>
                </a:cubicBezTo>
                <a:cubicBezTo>
                  <a:pt x="621" y="328"/>
                  <a:pt x="621" y="328"/>
                  <a:pt x="621" y="328"/>
                </a:cubicBezTo>
                <a:cubicBezTo>
                  <a:pt x="617" y="319"/>
                  <a:pt x="614" y="306"/>
                  <a:pt x="614" y="288"/>
                </a:cubicBezTo>
                <a:cubicBezTo>
                  <a:pt x="614" y="266"/>
                  <a:pt x="618" y="245"/>
                  <a:pt x="624" y="225"/>
                </a:cubicBezTo>
                <a:cubicBezTo>
                  <a:pt x="649" y="201"/>
                  <a:pt x="664" y="168"/>
                  <a:pt x="664" y="130"/>
                </a:cubicBezTo>
                <a:cubicBezTo>
                  <a:pt x="664" y="58"/>
                  <a:pt x="606" y="0"/>
                  <a:pt x="535" y="0"/>
                </a:cubicBezTo>
              </a:path>
            </a:pathLst>
          </a:custGeom>
          <a:solidFill>
            <a:schemeClr val="accent4"/>
          </a:solidFill>
          <a:ln w="12700">
            <a:solidFill>
              <a:schemeClr val="accent4">
                <a:lumMod val="50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8" name="Freeform 5"/>
          <p:cNvSpPr>
            <a:spLocks/>
          </p:cNvSpPr>
          <p:nvPr/>
        </p:nvSpPr>
        <p:spPr bwMode="auto">
          <a:xfrm rot="10800000">
            <a:off x="489080" y="3761775"/>
            <a:ext cx="983419" cy="1272046"/>
          </a:xfrm>
          <a:custGeom>
            <a:avLst/>
            <a:gdLst/>
            <a:ahLst/>
            <a:cxnLst>
              <a:cxn ang="0">
                <a:pos x="535" y="0"/>
              </a:cxn>
              <a:cxn ang="0">
                <a:pos x="406" y="130"/>
              </a:cxn>
              <a:cxn ang="0">
                <a:pos x="447" y="226"/>
              </a:cxn>
              <a:cxn ang="0">
                <a:pos x="457" y="288"/>
              </a:cxn>
              <a:cxn ang="0">
                <a:pos x="449" y="328"/>
              </a:cxn>
              <a:cxn ang="0">
                <a:pos x="0" y="328"/>
              </a:cxn>
              <a:cxn ang="0">
                <a:pos x="0" y="777"/>
              </a:cxn>
              <a:cxn ang="0">
                <a:pos x="40" y="784"/>
              </a:cxn>
              <a:cxn ang="0">
                <a:pos x="102" y="775"/>
              </a:cxn>
              <a:cxn ang="0">
                <a:pos x="197" y="733"/>
              </a:cxn>
              <a:cxn ang="0">
                <a:pos x="328" y="862"/>
              </a:cxn>
              <a:cxn ang="0">
                <a:pos x="197" y="992"/>
              </a:cxn>
              <a:cxn ang="0">
                <a:pos x="102" y="951"/>
              </a:cxn>
              <a:cxn ang="0">
                <a:pos x="40" y="941"/>
              </a:cxn>
              <a:cxn ang="0">
                <a:pos x="0" y="949"/>
              </a:cxn>
              <a:cxn ang="0">
                <a:pos x="0" y="1394"/>
              </a:cxn>
              <a:cxn ang="0">
                <a:pos x="0" y="1394"/>
              </a:cxn>
              <a:cxn ang="0">
                <a:pos x="0" y="1394"/>
              </a:cxn>
              <a:cxn ang="0">
                <a:pos x="0" y="1394"/>
              </a:cxn>
              <a:cxn ang="0">
                <a:pos x="0" y="1394"/>
              </a:cxn>
              <a:cxn ang="0">
                <a:pos x="446" y="1394"/>
              </a:cxn>
              <a:cxn ang="0">
                <a:pos x="453" y="1434"/>
              </a:cxn>
              <a:cxn ang="0">
                <a:pos x="444" y="1497"/>
              </a:cxn>
              <a:cxn ang="0">
                <a:pos x="403" y="1592"/>
              </a:cxn>
              <a:cxn ang="0">
                <a:pos x="532" y="1722"/>
              </a:cxn>
              <a:cxn ang="0">
                <a:pos x="661" y="1592"/>
              </a:cxn>
              <a:cxn ang="0">
                <a:pos x="620" y="1496"/>
              </a:cxn>
              <a:cxn ang="0">
                <a:pos x="610" y="1434"/>
              </a:cxn>
              <a:cxn ang="0">
                <a:pos x="618" y="1394"/>
              </a:cxn>
              <a:cxn ang="0">
                <a:pos x="1067" y="1394"/>
              </a:cxn>
              <a:cxn ang="0">
                <a:pos x="1067" y="945"/>
              </a:cxn>
              <a:cxn ang="0">
                <a:pos x="1028" y="938"/>
              </a:cxn>
              <a:cxn ang="0">
                <a:pos x="965" y="947"/>
              </a:cxn>
              <a:cxn ang="0">
                <a:pos x="870" y="989"/>
              </a:cxn>
              <a:cxn ang="0">
                <a:pos x="739" y="859"/>
              </a:cxn>
              <a:cxn ang="0">
                <a:pos x="870" y="730"/>
              </a:cxn>
              <a:cxn ang="0">
                <a:pos x="965" y="771"/>
              </a:cxn>
              <a:cxn ang="0">
                <a:pos x="1028" y="781"/>
              </a:cxn>
              <a:cxn ang="0">
                <a:pos x="1067" y="773"/>
              </a:cxn>
              <a:cxn ang="0">
                <a:pos x="1067" y="328"/>
              </a:cxn>
              <a:cxn ang="0">
                <a:pos x="1067" y="328"/>
              </a:cxn>
              <a:cxn ang="0">
                <a:pos x="1067" y="328"/>
              </a:cxn>
              <a:cxn ang="0">
                <a:pos x="621" y="328"/>
              </a:cxn>
              <a:cxn ang="0">
                <a:pos x="614" y="288"/>
              </a:cxn>
              <a:cxn ang="0">
                <a:pos x="624" y="225"/>
              </a:cxn>
              <a:cxn ang="0">
                <a:pos x="664" y="130"/>
              </a:cxn>
              <a:cxn ang="0">
                <a:pos x="535" y="0"/>
              </a:cxn>
            </a:cxnLst>
            <a:rect l="0" t="0" r="r" b="b"/>
            <a:pathLst>
              <a:path w="1067" h="1722">
                <a:moveTo>
                  <a:pt x="535" y="0"/>
                </a:moveTo>
                <a:cubicBezTo>
                  <a:pt x="464" y="0"/>
                  <a:pt x="406" y="58"/>
                  <a:pt x="406" y="130"/>
                </a:cubicBezTo>
                <a:cubicBezTo>
                  <a:pt x="406" y="168"/>
                  <a:pt x="422" y="202"/>
                  <a:pt x="447" y="226"/>
                </a:cubicBezTo>
                <a:cubicBezTo>
                  <a:pt x="452" y="245"/>
                  <a:pt x="457" y="266"/>
                  <a:pt x="457" y="288"/>
                </a:cubicBezTo>
                <a:cubicBezTo>
                  <a:pt x="457" y="306"/>
                  <a:pt x="453" y="319"/>
                  <a:pt x="449" y="328"/>
                </a:cubicBezTo>
                <a:cubicBezTo>
                  <a:pt x="0" y="328"/>
                  <a:pt x="0" y="328"/>
                  <a:pt x="0" y="328"/>
                </a:cubicBezTo>
                <a:cubicBezTo>
                  <a:pt x="0" y="777"/>
                  <a:pt x="0" y="777"/>
                  <a:pt x="0" y="777"/>
                </a:cubicBezTo>
                <a:cubicBezTo>
                  <a:pt x="9" y="781"/>
                  <a:pt x="21" y="784"/>
                  <a:pt x="40" y="784"/>
                </a:cubicBezTo>
                <a:cubicBezTo>
                  <a:pt x="62" y="784"/>
                  <a:pt x="83" y="780"/>
                  <a:pt x="102" y="775"/>
                </a:cubicBezTo>
                <a:cubicBezTo>
                  <a:pt x="126" y="749"/>
                  <a:pt x="160" y="733"/>
                  <a:pt x="197" y="733"/>
                </a:cubicBezTo>
                <a:cubicBezTo>
                  <a:pt x="270" y="733"/>
                  <a:pt x="328" y="791"/>
                  <a:pt x="328" y="862"/>
                </a:cubicBezTo>
                <a:cubicBezTo>
                  <a:pt x="328" y="934"/>
                  <a:pt x="270" y="992"/>
                  <a:pt x="197" y="992"/>
                </a:cubicBezTo>
                <a:cubicBezTo>
                  <a:pt x="160" y="992"/>
                  <a:pt x="126" y="976"/>
                  <a:pt x="102" y="951"/>
                </a:cubicBezTo>
                <a:cubicBezTo>
                  <a:pt x="83" y="946"/>
                  <a:pt x="62" y="941"/>
                  <a:pt x="40" y="941"/>
                </a:cubicBezTo>
                <a:cubicBezTo>
                  <a:pt x="21" y="941"/>
                  <a:pt x="9" y="944"/>
                  <a:pt x="0" y="949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0" y="1394"/>
                  <a:pt x="0" y="1394"/>
                  <a:pt x="0" y="1394"/>
                </a:cubicBezTo>
                <a:cubicBezTo>
                  <a:pt x="446" y="1394"/>
                  <a:pt x="446" y="1394"/>
                  <a:pt x="446" y="1394"/>
                </a:cubicBezTo>
                <a:cubicBezTo>
                  <a:pt x="450" y="1403"/>
                  <a:pt x="453" y="1415"/>
                  <a:pt x="453" y="1434"/>
                </a:cubicBezTo>
                <a:cubicBezTo>
                  <a:pt x="453" y="1456"/>
                  <a:pt x="449" y="1477"/>
                  <a:pt x="444" y="1497"/>
                </a:cubicBezTo>
                <a:cubicBezTo>
                  <a:pt x="419" y="1520"/>
                  <a:pt x="403" y="1554"/>
                  <a:pt x="403" y="1592"/>
                </a:cubicBezTo>
                <a:cubicBezTo>
                  <a:pt x="403" y="1664"/>
                  <a:pt x="461" y="1722"/>
                  <a:pt x="532" y="1722"/>
                </a:cubicBezTo>
                <a:cubicBezTo>
                  <a:pt x="603" y="1722"/>
                  <a:pt x="661" y="1664"/>
                  <a:pt x="661" y="1592"/>
                </a:cubicBezTo>
                <a:cubicBezTo>
                  <a:pt x="661" y="1554"/>
                  <a:pt x="645" y="1520"/>
                  <a:pt x="620" y="1496"/>
                </a:cubicBezTo>
                <a:cubicBezTo>
                  <a:pt x="615" y="1477"/>
                  <a:pt x="610" y="1456"/>
                  <a:pt x="610" y="1434"/>
                </a:cubicBezTo>
                <a:cubicBezTo>
                  <a:pt x="610" y="1415"/>
                  <a:pt x="614" y="1403"/>
                  <a:pt x="618" y="1394"/>
                </a:cubicBezTo>
                <a:cubicBezTo>
                  <a:pt x="1067" y="1394"/>
                  <a:pt x="1067" y="1394"/>
                  <a:pt x="1067" y="1394"/>
                </a:cubicBezTo>
                <a:cubicBezTo>
                  <a:pt x="1067" y="945"/>
                  <a:pt x="1067" y="945"/>
                  <a:pt x="1067" y="945"/>
                </a:cubicBezTo>
                <a:cubicBezTo>
                  <a:pt x="1058" y="941"/>
                  <a:pt x="1046" y="938"/>
                  <a:pt x="1028" y="938"/>
                </a:cubicBezTo>
                <a:cubicBezTo>
                  <a:pt x="1006" y="938"/>
                  <a:pt x="985" y="942"/>
                  <a:pt x="965" y="947"/>
                </a:cubicBezTo>
                <a:cubicBezTo>
                  <a:pt x="942" y="973"/>
                  <a:pt x="908" y="989"/>
                  <a:pt x="870" y="989"/>
                </a:cubicBezTo>
                <a:cubicBezTo>
                  <a:pt x="798" y="989"/>
                  <a:pt x="739" y="931"/>
                  <a:pt x="739" y="859"/>
                </a:cubicBezTo>
                <a:cubicBezTo>
                  <a:pt x="739" y="788"/>
                  <a:pt x="798" y="730"/>
                  <a:pt x="870" y="730"/>
                </a:cubicBezTo>
                <a:cubicBezTo>
                  <a:pt x="907" y="730"/>
                  <a:pt x="941" y="746"/>
                  <a:pt x="965" y="771"/>
                </a:cubicBezTo>
                <a:cubicBezTo>
                  <a:pt x="984" y="776"/>
                  <a:pt x="1005" y="781"/>
                  <a:pt x="1028" y="781"/>
                </a:cubicBezTo>
                <a:cubicBezTo>
                  <a:pt x="1046" y="781"/>
                  <a:pt x="1058" y="777"/>
                  <a:pt x="1067" y="773"/>
                </a:cubicBezTo>
                <a:cubicBezTo>
                  <a:pt x="1067" y="328"/>
                  <a:pt x="1067" y="328"/>
                  <a:pt x="1067" y="328"/>
                </a:cubicBezTo>
                <a:cubicBezTo>
                  <a:pt x="1067" y="328"/>
                  <a:pt x="1067" y="328"/>
                  <a:pt x="1067" y="328"/>
                </a:cubicBezTo>
                <a:cubicBezTo>
                  <a:pt x="1067" y="328"/>
                  <a:pt x="1067" y="328"/>
                  <a:pt x="1067" y="328"/>
                </a:cubicBezTo>
                <a:cubicBezTo>
                  <a:pt x="621" y="328"/>
                  <a:pt x="621" y="328"/>
                  <a:pt x="621" y="328"/>
                </a:cubicBezTo>
                <a:cubicBezTo>
                  <a:pt x="617" y="319"/>
                  <a:pt x="614" y="306"/>
                  <a:pt x="614" y="288"/>
                </a:cubicBezTo>
                <a:cubicBezTo>
                  <a:pt x="614" y="266"/>
                  <a:pt x="618" y="245"/>
                  <a:pt x="624" y="225"/>
                </a:cubicBezTo>
                <a:cubicBezTo>
                  <a:pt x="649" y="201"/>
                  <a:pt x="664" y="168"/>
                  <a:pt x="664" y="130"/>
                </a:cubicBezTo>
                <a:cubicBezTo>
                  <a:pt x="664" y="58"/>
                  <a:pt x="606" y="0"/>
                  <a:pt x="535" y="0"/>
                </a:cubicBezTo>
              </a:path>
            </a:pathLst>
          </a:custGeom>
          <a:solidFill>
            <a:schemeClr val="accent2"/>
          </a:solidFill>
          <a:ln w="12700">
            <a:solidFill>
              <a:schemeClr val="accent2">
                <a:lumMod val="50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Прямоугольный треугольник 1"/>
          <p:cNvSpPr/>
          <p:nvPr/>
        </p:nvSpPr>
        <p:spPr>
          <a:xfrm>
            <a:off x="7281663" y="3147569"/>
            <a:ext cx="1371600" cy="1866716"/>
          </a:xfrm>
          <a:prstGeom prst="rt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ый треугольник 15"/>
          <p:cNvSpPr/>
          <p:nvPr/>
        </p:nvSpPr>
        <p:spPr>
          <a:xfrm flipH="1">
            <a:off x="3107812" y="3141896"/>
            <a:ext cx="1363146" cy="1875827"/>
          </a:xfrm>
          <a:prstGeom prst="rt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Треугольник 3"/>
          <p:cNvSpPr/>
          <p:nvPr/>
        </p:nvSpPr>
        <p:spPr>
          <a:xfrm>
            <a:off x="4462261" y="1262627"/>
            <a:ext cx="2819402" cy="1889589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462261" y="3145337"/>
            <a:ext cx="2819402" cy="186894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>
            <a:off x="5867400" y="1269510"/>
            <a:ext cx="0" cy="375165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Овал 37"/>
          <p:cNvSpPr/>
          <p:nvPr/>
        </p:nvSpPr>
        <p:spPr>
          <a:xfrm flipV="1">
            <a:off x="5812332" y="4876799"/>
            <a:ext cx="143277" cy="13060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968070" y="4553629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Н</a:t>
            </a:r>
          </a:p>
        </p:txBody>
      </p:sp>
      <p:sp>
        <p:nvSpPr>
          <p:cNvPr id="20" name="Треугольник 19"/>
          <p:cNvSpPr/>
          <p:nvPr/>
        </p:nvSpPr>
        <p:spPr>
          <a:xfrm rot="10800000">
            <a:off x="4457698" y="3135014"/>
            <a:ext cx="2819402" cy="1889589"/>
          </a:xfrm>
          <a:prstGeom prst="triangle">
            <a:avLst>
              <a:gd name="adj" fmla="val 4845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ый треугольник 20"/>
          <p:cNvSpPr/>
          <p:nvPr/>
        </p:nvSpPr>
        <p:spPr>
          <a:xfrm>
            <a:off x="4462503" y="3131574"/>
            <a:ext cx="1439330" cy="1889587"/>
          </a:xfrm>
          <a:prstGeom prst="rt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ый треугольник 21"/>
          <p:cNvSpPr/>
          <p:nvPr/>
        </p:nvSpPr>
        <p:spPr>
          <a:xfrm flipH="1">
            <a:off x="5867398" y="3147564"/>
            <a:ext cx="1420950" cy="1866716"/>
          </a:xfrm>
          <a:prstGeom prst="rt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626429" y="232954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697767" y="5025745"/>
            <a:ext cx="557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en-US" b="1" dirty="0" smtClean="0">
                <a:solidFill>
                  <a:schemeClr val="bg1"/>
                </a:solidFill>
              </a:rPr>
              <a:t>H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95078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4" grpId="0" animBg="1"/>
      <p:bldP spid="20" grpId="1" animBg="1"/>
      <p:bldP spid="21" grpId="1" animBg="1"/>
      <p:bldP spid="22" grpId="1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0369" y="5038482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12970" y="4807649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C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07970" y="239607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B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ый треугольник 6"/>
          <p:cNvSpPr/>
          <p:nvPr/>
        </p:nvSpPr>
        <p:spPr>
          <a:xfrm rot="8648329">
            <a:off x="1085588" y="3899718"/>
            <a:ext cx="4385073" cy="278156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391454" y="4828834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50˚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4664201" y="4576816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70˚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3918120" y="3009483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?˚</a:t>
            </a:r>
            <a:endParaRPr lang="ru-RU" sz="2800" dirty="0"/>
          </a:p>
        </p:txBody>
      </p:sp>
      <p:sp>
        <p:nvSpPr>
          <p:cNvPr id="11" name="Дуга 10"/>
          <p:cNvSpPr/>
          <p:nvPr/>
        </p:nvSpPr>
        <p:spPr>
          <a:xfrm>
            <a:off x="1112370" y="5173781"/>
            <a:ext cx="76200" cy="172176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Дуга 11"/>
          <p:cNvSpPr/>
          <p:nvPr/>
        </p:nvSpPr>
        <p:spPr>
          <a:xfrm>
            <a:off x="939301" y="5115124"/>
            <a:ext cx="347872" cy="512051"/>
          </a:xfrm>
          <a:prstGeom prst="arc">
            <a:avLst>
              <a:gd name="adj1" fmla="val 16423208"/>
              <a:gd name="adj2" fmla="val 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Дуга 12"/>
          <p:cNvSpPr/>
          <p:nvPr/>
        </p:nvSpPr>
        <p:spPr>
          <a:xfrm rot="14367513">
            <a:off x="5207954" y="4649371"/>
            <a:ext cx="735099" cy="663505"/>
          </a:xfrm>
          <a:prstGeom prst="arc">
            <a:avLst>
              <a:gd name="adj1" fmla="val 16423208"/>
              <a:gd name="adj2" fmla="val 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Дуга 13"/>
          <p:cNvSpPr/>
          <p:nvPr/>
        </p:nvSpPr>
        <p:spPr>
          <a:xfrm rot="14340003">
            <a:off x="5374648" y="4705298"/>
            <a:ext cx="519789" cy="551650"/>
          </a:xfrm>
          <a:prstGeom prst="arc">
            <a:avLst>
              <a:gd name="adj1" fmla="val 16423208"/>
              <a:gd name="adj2" fmla="val 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633938">
            <a:off x="1138849" y="5127339"/>
            <a:ext cx="1654267" cy="2206512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90957" y="78418"/>
            <a:ext cx="92124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Чему же равен неизвестный угол в треугольнике? 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18" name="Plus 2"/>
          <p:cNvSpPr/>
          <p:nvPr/>
        </p:nvSpPr>
        <p:spPr>
          <a:xfrm>
            <a:off x="3927406" y="1666974"/>
            <a:ext cx="636625" cy="636625"/>
          </a:xfrm>
          <a:prstGeom prst="mathPlus">
            <a:avLst/>
          </a:prstGeom>
          <a:solidFill>
            <a:srgbClr val="92D050"/>
          </a:solidFill>
          <a:ln>
            <a:solidFill>
              <a:srgbClr val="00B4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val 3"/>
          <p:cNvSpPr/>
          <p:nvPr/>
        </p:nvSpPr>
        <p:spPr>
          <a:xfrm>
            <a:off x="2475753" y="1305670"/>
            <a:ext cx="1394510" cy="1394510"/>
          </a:xfrm>
          <a:prstGeom prst="ellipse">
            <a:avLst/>
          </a:prstGeom>
          <a:solidFill>
            <a:srgbClr val="92D050"/>
          </a:solidFill>
          <a:ln>
            <a:solidFill>
              <a:srgbClr val="00B415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20" name="Oval 7"/>
          <p:cNvSpPr/>
          <p:nvPr/>
        </p:nvSpPr>
        <p:spPr>
          <a:xfrm>
            <a:off x="4617387" y="1287456"/>
            <a:ext cx="1394510" cy="1394510"/>
          </a:xfrm>
          <a:prstGeom prst="ellipse">
            <a:avLst/>
          </a:prstGeom>
          <a:solidFill>
            <a:srgbClr val="92D050"/>
          </a:solidFill>
          <a:ln>
            <a:solidFill>
              <a:srgbClr val="00B415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21" name="Equal 6"/>
          <p:cNvSpPr/>
          <p:nvPr/>
        </p:nvSpPr>
        <p:spPr>
          <a:xfrm>
            <a:off x="6007847" y="1567141"/>
            <a:ext cx="871569" cy="871569"/>
          </a:xfrm>
          <a:prstGeom prst="mathEqual">
            <a:avLst/>
          </a:prstGeom>
          <a:solidFill>
            <a:srgbClr val="92D050"/>
          </a:solidFill>
          <a:ln>
            <a:solidFill>
              <a:srgbClr val="00B4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Oval 11"/>
          <p:cNvSpPr/>
          <p:nvPr/>
        </p:nvSpPr>
        <p:spPr>
          <a:xfrm>
            <a:off x="6852532" y="838200"/>
            <a:ext cx="2186890" cy="2186890"/>
          </a:xfrm>
          <a:prstGeom prst="ellipse">
            <a:avLst/>
          </a:prstGeom>
          <a:solidFill>
            <a:srgbClr val="92D050"/>
          </a:solidFill>
          <a:ln>
            <a:solidFill>
              <a:srgbClr val="00B415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solidFill>
                  <a:schemeClr val="tx1"/>
                </a:solidFill>
              </a:rPr>
              <a:t>180˚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28" name="Plus 2"/>
          <p:cNvSpPr/>
          <p:nvPr/>
        </p:nvSpPr>
        <p:spPr>
          <a:xfrm>
            <a:off x="1713502" y="1663859"/>
            <a:ext cx="636625" cy="636625"/>
          </a:xfrm>
          <a:prstGeom prst="mathPlus">
            <a:avLst/>
          </a:prstGeom>
          <a:solidFill>
            <a:srgbClr val="92D050"/>
          </a:solidFill>
          <a:ln>
            <a:solidFill>
              <a:srgbClr val="00B4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Oval 3"/>
          <p:cNvSpPr/>
          <p:nvPr/>
        </p:nvSpPr>
        <p:spPr>
          <a:xfrm>
            <a:off x="175612" y="1284916"/>
            <a:ext cx="1394510" cy="1394510"/>
          </a:xfrm>
          <a:prstGeom prst="ellipse">
            <a:avLst/>
          </a:prstGeom>
          <a:solidFill>
            <a:srgbClr val="92D050"/>
          </a:solidFill>
          <a:ln>
            <a:solidFill>
              <a:srgbClr val="00B415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smtClean="0">
                <a:solidFill>
                  <a:schemeClr val="tx1"/>
                </a:solidFill>
              </a:rPr>
              <a:t>A</a:t>
            </a:r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44000" y="3404308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60˚</a:t>
            </a:r>
            <a:endParaRPr lang="ru-RU" sz="2000" b="1" dirty="0"/>
          </a:p>
        </p:txBody>
      </p:sp>
      <p:grpSp>
        <p:nvGrpSpPr>
          <p:cNvPr id="26" name="Группа 25"/>
          <p:cNvGrpSpPr/>
          <p:nvPr/>
        </p:nvGrpSpPr>
        <p:grpSpPr>
          <a:xfrm>
            <a:off x="372768" y="1907383"/>
            <a:ext cx="249269" cy="338600"/>
            <a:chOff x="3153489" y="4157383"/>
            <a:chExt cx="249269" cy="338600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flipH="1">
              <a:off x="3173008" y="4157383"/>
              <a:ext cx="173069" cy="31972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>
              <a:off x="3153489" y="4495983"/>
              <a:ext cx="249269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Группа 29"/>
          <p:cNvGrpSpPr/>
          <p:nvPr/>
        </p:nvGrpSpPr>
        <p:grpSpPr>
          <a:xfrm>
            <a:off x="2723189" y="1931645"/>
            <a:ext cx="249269" cy="338600"/>
            <a:chOff x="3153489" y="4157383"/>
            <a:chExt cx="249269" cy="338600"/>
          </a:xfrm>
        </p:grpSpPr>
        <p:cxnSp>
          <p:nvCxnSpPr>
            <p:cNvPr id="31" name="Прямая соединительная линия 30"/>
            <p:cNvCxnSpPr/>
            <p:nvPr/>
          </p:nvCxnSpPr>
          <p:spPr>
            <a:xfrm flipH="1">
              <a:off x="3173008" y="4157383"/>
              <a:ext cx="173069" cy="31972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>
              <a:off x="3153489" y="4495983"/>
              <a:ext cx="249269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Группа 32"/>
          <p:cNvGrpSpPr/>
          <p:nvPr/>
        </p:nvGrpSpPr>
        <p:grpSpPr>
          <a:xfrm>
            <a:off x="4901470" y="1888510"/>
            <a:ext cx="249269" cy="338600"/>
            <a:chOff x="3153489" y="4157383"/>
            <a:chExt cx="249269" cy="338600"/>
          </a:xfrm>
        </p:grpSpPr>
        <p:cxnSp>
          <p:nvCxnSpPr>
            <p:cNvPr id="34" name="Прямая соединительная линия 33"/>
            <p:cNvCxnSpPr/>
            <p:nvPr/>
          </p:nvCxnSpPr>
          <p:spPr>
            <a:xfrm flipH="1">
              <a:off x="3173008" y="4157383"/>
              <a:ext cx="173069" cy="31972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>
              <a:off x="3153489" y="4495983"/>
              <a:ext cx="249269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2468029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 animBg="1"/>
      <p:bldP spid="19" grpId="0" animBg="1"/>
      <p:bldP spid="20" grpId="0" animBg="1"/>
      <p:bldP spid="21" grpId="0" animBg="1"/>
      <p:bldP spid="22" grpId="0" animBg="1"/>
      <p:bldP spid="28" grpId="0" animBg="1"/>
      <p:bldP spid="29" grpId="0" animBg="1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371600" y="3048000"/>
            <a:ext cx="6324600" cy="2076450"/>
          </a:xfrm>
          <a:effectLst/>
        </p:spPr>
        <p:txBody>
          <a:bodyPr>
            <a:normAutofit/>
          </a:bodyPr>
          <a:lstStyle/>
          <a:p>
            <a:pPr>
              <a:defRPr/>
            </a:pPr>
            <a:r>
              <a:rPr lang="ru-RU" sz="5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СУММА УГЛОВ ТРЕУГОЛЬНИКА</a:t>
            </a:r>
            <a:endParaRPr lang="en-US" sz="54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819400" y="1524000"/>
            <a:ext cx="3200400" cy="685800"/>
          </a:xfrm>
          <a:effectLst/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defRPr/>
            </a:pPr>
            <a:r>
              <a:rPr lang="ru-RU" sz="4800" b="1" dirty="0" smtClean="0">
                <a:ln/>
                <a:solidFill>
                  <a:schemeClr val="accent3"/>
                </a:solidFill>
              </a:rPr>
              <a:t>геометрия</a:t>
            </a:r>
            <a:endParaRPr lang="en-US" sz="4800" b="1" dirty="0">
              <a:ln/>
              <a:solidFill>
                <a:schemeClr val="accent3"/>
              </a:solidFill>
            </a:endParaRPr>
          </a:p>
          <a:p>
            <a:pPr>
              <a:defRPr/>
            </a:pPr>
            <a:endParaRPr lang="en-US" sz="4800" b="1" dirty="0">
              <a:ln/>
              <a:solidFill>
                <a:schemeClr val="accent3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00400" y="2340114"/>
            <a:ext cx="3352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40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ТЕОРЕМА</a:t>
            </a:r>
            <a:endParaRPr lang="ru-RU" sz="400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75859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1195" y="842350"/>
            <a:ext cx="8229600" cy="4572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План доказательства: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1094892" y="1124744"/>
            <a:ext cx="4863203" cy="4641089"/>
          </a:xfrm>
          <a:prstGeom prst="rect">
            <a:avLst/>
          </a:prstGeom>
        </p:spPr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charset="0"/>
              <a:buAutoNum type="arabicPeriod"/>
              <a:defRPr/>
            </a:pPr>
            <a:r>
              <a:rPr lang="ru-RU" sz="2400" b="1" dirty="0" smtClean="0">
                <a:latin typeface="Arial" charset="0"/>
                <a:ea typeface="Arial" charset="0"/>
                <a:cs typeface="Arial" charset="0"/>
              </a:rPr>
              <a:t>Провести прямую через</a:t>
            </a:r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ru-RU" sz="2400" b="1" dirty="0" smtClean="0">
                <a:latin typeface="Arial" charset="0"/>
                <a:ea typeface="Arial" charset="0"/>
                <a:cs typeface="Arial" charset="0"/>
              </a:rPr>
              <a:t>вершину  </a:t>
            </a:r>
            <a:r>
              <a:rPr lang="en-US" sz="2400" b="1" dirty="0" smtClean="0">
                <a:latin typeface="Arial" charset="0"/>
                <a:ea typeface="Arial" charset="0"/>
                <a:cs typeface="Arial" charset="0"/>
              </a:rPr>
              <a:t>B </a:t>
            </a:r>
            <a:r>
              <a:rPr lang="ru-RU" sz="2400" b="1" dirty="0" smtClean="0">
                <a:latin typeface="Arial" charset="0"/>
                <a:ea typeface="Arial" charset="0"/>
                <a:cs typeface="Arial" charset="0"/>
              </a:rPr>
              <a:t>параллельную  </a:t>
            </a:r>
            <a:r>
              <a:rPr lang="ru-RU" sz="2400" b="1" dirty="0" err="1" smtClean="0">
                <a:latin typeface="Arial" charset="0"/>
                <a:ea typeface="Arial" charset="0"/>
                <a:cs typeface="Arial" charset="0"/>
              </a:rPr>
              <a:t>противоле-жащей</a:t>
            </a:r>
            <a:r>
              <a:rPr lang="ru-RU" sz="2400" b="1" dirty="0" smtClean="0">
                <a:latin typeface="Arial" charset="0"/>
                <a:ea typeface="Arial" charset="0"/>
                <a:cs typeface="Arial" charset="0"/>
              </a:rPr>
              <a:t> стороне.</a:t>
            </a:r>
          </a:p>
          <a:p>
            <a:pPr marL="514350" indent="-514350">
              <a:buFont typeface="Arial" charset="0"/>
              <a:buAutoNum type="arabicPeriod"/>
              <a:defRPr/>
            </a:pPr>
            <a:r>
              <a:rPr lang="ru-RU" sz="2400" b="1" dirty="0" smtClean="0">
                <a:latin typeface="Arial" charset="0"/>
                <a:ea typeface="Arial" charset="0"/>
                <a:cs typeface="Arial" charset="0"/>
              </a:rPr>
              <a:t>Составить пары накрест лежащих углов.</a:t>
            </a:r>
          </a:p>
          <a:p>
            <a:pPr marL="514350" indent="-514350">
              <a:buFont typeface="Arial" charset="0"/>
              <a:buAutoNum type="arabicPeriod"/>
              <a:defRPr/>
            </a:pPr>
            <a:r>
              <a:rPr lang="ru-RU" sz="2400" b="1" dirty="0" smtClean="0">
                <a:latin typeface="Arial" charset="0"/>
                <a:ea typeface="Arial" charset="0"/>
                <a:cs typeface="Arial" charset="0"/>
              </a:rPr>
              <a:t>Представить развёрнутый угол в виде суммы.</a:t>
            </a:r>
          </a:p>
          <a:p>
            <a:pPr marL="514350" indent="-514350">
              <a:buFont typeface="Arial" charset="0"/>
              <a:buAutoNum type="arabicPeriod"/>
              <a:defRPr/>
            </a:pPr>
            <a:r>
              <a:rPr lang="ru-RU" sz="2400" b="1" dirty="0" smtClean="0">
                <a:latin typeface="Arial" charset="0"/>
                <a:ea typeface="Arial" charset="0"/>
                <a:cs typeface="Arial" charset="0"/>
              </a:rPr>
              <a:t>Заменить слагаемое равным им углам треугольника. </a:t>
            </a:r>
          </a:p>
          <a:p>
            <a:pPr>
              <a:defRPr/>
            </a:pPr>
            <a:endParaRPr lang="ru-RU" sz="16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Полилиния 4"/>
          <p:cNvSpPr/>
          <p:nvPr/>
        </p:nvSpPr>
        <p:spPr>
          <a:xfrm>
            <a:off x="5934283" y="3369502"/>
            <a:ext cx="1622425" cy="590550"/>
          </a:xfrm>
          <a:custGeom>
            <a:avLst/>
            <a:gdLst>
              <a:gd name="connsiteX0" fmla="*/ 0 w 1621180"/>
              <a:gd name="connsiteY0" fmla="*/ 0 h 590843"/>
              <a:gd name="connsiteX1" fmla="*/ 28135 w 1621180"/>
              <a:gd name="connsiteY1" fmla="*/ 182880 h 590843"/>
              <a:gd name="connsiteX2" fmla="*/ 56270 w 1621180"/>
              <a:gd name="connsiteY2" fmla="*/ 225083 h 590843"/>
              <a:gd name="connsiteX3" fmla="*/ 126609 w 1621180"/>
              <a:gd name="connsiteY3" fmla="*/ 239151 h 590843"/>
              <a:gd name="connsiteX4" fmla="*/ 211015 w 1621180"/>
              <a:gd name="connsiteY4" fmla="*/ 267286 h 590843"/>
              <a:gd name="connsiteX5" fmla="*/ 225083 w 1621180"/>
              <a:gd name="connsiteY5" fmla="*/ 309489 h 590843"/>
              <a:gd name="connsiteX6" fmla="*/ 253218 w 1621180"/>
              <a:gd name="connsiteY6" fmla="*/ 337625 h 590843"/>
              <a:gd name="connsiteX7" fmla="*/ 309489 w 1621180"/>
              <a:gd name="connsiteY7" fmla="*/ 450166 h 590843"/>
              <a:gd name="connsiteX8" fmla="*/ 323556 w 1621180"/>
              <a:gd name="connsiteY8" fmla="*/ 492369 h 590843"/>
              <a:gd name="connsiteX9" fmla="*/ 393895 w 1621180"/>
              <a:gd name="connsiteY9" fmla="*/ 534572 h 590843"/>
              <a:gd name="connsiteX10" fmla="*/ 1041009 w 1621180"/>
              <a:gd name="connsiteY10" fmla="*/ 548640 h 590843"/>
              <a:gd name="connsiteX11" fmla="*/ 1083212 w 1621180"/>
              <a:gd name="connsiteY11" fmla="*/ 562708 h 590843"/>
              <a:gd name="connsiteX12" fmla="*/ 1125415 w 1621180"/>
              <a:gd name="connsiteY12" fmla="*/ 590843 h 590843"/>
              <a:gd name="connsiteX13" fmla="*/ 1350498 w 1621180"/>
              <a:gd name="connsiteY13" fmla="*/ 576775 h 590843"/>
              <a:gd name="connsiteX14" fmla="*/ 1392701 w 1621180"/>
              <a:gd name="connsiteY14" fmla="*/ 562708 h 590843"/>
              <a:gd name="connsiteX15" fmla="*/ 1448972 w 1621180"/>
              <a:gd name="connsiteY15" fmla="*/ 450166 h 590843"/>
              <a:gd name="connsiteX16" fmla="*/ 1477107 w 1621180"/>
              <a:gd name="connsiteY16" fmla="*/ 407963 h 590843"/>
              <a:gd name="connsiteX17" fmla="*/ 1561513 w 1621180"/>
              <a:gd name="connsiteY17" fmla="*/ 309489 h 590843"/>
              <a:gd name="connsiteX18" fmla="*/ 1603716 w 1621180"/>
              <a:gd name="connsiteY18" fmla="*/ 168812 h 590843"/>
              <a:gd name="connsiteX19" fmla="*/ 1617784 w 1621180"/>
              <a:gd name="connsiteY19" fmla="*/ 126609 h 590843"/>
              <a:gd name="connsiteX20" fmla="*/ 1617784 w 1621180"/>
              <a:gd name="connsiteY20" fmla="*/ 14068 h 59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621180" h="590843">
                <a:moveTo>
                  <a:pt x="0" y="0"/>
                </a:moveTo>
                <a:cubicBezTo>
                  <a:pt x="4035" y="40353"/>
                  <a:pt x="2785" y="132180"/>
                  <a:pt x="28135" y="182880"/>
                </a:cubicBezTo>
                <a:cubicBezTo>
                  <a:pt x="35696" y="198002"/>
                  <a:pt x="41590" y="216695"/>
                  <a:pt x="56270" y="225083"/>
                </a:cubicBezTo>
                <a:cubicBezTo>
                  <a:pt x="77030" y="236946"/>
                  <a:pt x="103541" y="232860"/>
                  <a:pt x="126609" y="239151"/>
                </a:cubicBezTo>
                <a:cubicBezTo>
                  <a:pt x="155221" y="246954"/>
                  <a:pt x="211015" y="267286"/>
                  <a:pt x="211015" y="267286"/>
                </a:cubicBezTo>
                <a:cubicBezTo>
                  <a:pt x="215704" y="281354"/>
                  <a:pt x="217454" y="296773"/>
                  <a:pt x="225083" y="309489"/>
                </a:cubicBezTo>
                <a:cubicBezTo>
                  <a:pt x="231907" y="320862"/>
                  <a:pt x="247287" y="325762"/>
                  <a:pt x="253218" y="337625"/>
                </a:cubicBezTo>
                <a:cubicBezTo>
                  <a:pt x="317874" y="466939"/>
                  <a:pt x="245925" y="386604"/>
                  <a:pt x="309489" y="450166"/>
                </a:cubicBezTo>
                <a:cubicBezTo>
                  <a:pt x="314178" y="464234"/>
                  <a:pt x="315927" y="479654"/>
                  <a:pt x="323556" y="492369"/>
                </a:cubicBezTo>
                <a:cubicBezTo>
                  <a:pt x="337525" y="515651"/>
                  <a:pt x="366671" y="533461"/>
                  <a:pt x="393895" y="534572"/>
                </a:cubicBezTo>
                <a:cubicBezTo>
                  <a:pt x="609471" y="543371"/>
                  <a:pt x="825304" y="543951"/>
                  <a:pt x="1041009" y="548640"/>
                </a:cubicBezTo>
                <a:cubicBezTo>
                  <a:pt x="1055077" y="553329"/>
                  <a:pt x="1069949" y="556076"/>
                  <a:pt x="1083212" y="562708"/>
                </a:cubicBezTo>
                <a:cubicBezTo>
                  <a:pt x="1098334" y="570269"/>
                  <a:pt x="1108531" y="589954"/>
                  <a:pt x="1125415" y="590843"/>
                </a:cubicBezTo>
                <a:lnTo>
                  <a:pt x="1350498" y="576775"/>
                </a:lnTo>
                <a:cubicBezTo>
                  <a:pt x="1364566" y="572086"/>
                  <a:pt x="1379986" y="570337"/>
                  <a:pt x="1392701" y="562708"/>
                </a:cubicBezTo>
                <a:cubicBezTo>
                  <a:pt x="1444076" y="531883"/>
                  <a:pt x="1411566" y="506275"/>
                  <a:pt x="1448972" y="450166"/>
                </a:cubicBezTo>
                <a:cubicBezTo>
                  <a:pt x="1458350" y="436098"/>
                  <a:pt x="1466104" y="420800"/>
                  <a:pt x="1477107" y="407963"/>
                </a:cubicBezTo>
                <a:cubicBezTo>
                  <a:pt x="1509289" y="370417"/>
                  <a:pt x="1541638" y="354208"/>
                  <a:pt x="1561513" y="309489"/>
                </a:cubicBezTo>
                <a:cubicBezTo>
                  <a:pt x="1588263" y="249301"/>
                  <a:pt x="1587346" y="226109"/>
                  <a:pt x="1603716" y="168812"/>
                </a:cubicBezTo>
                <a:cubicBezTo>
                  <a:pt x="1607790" y="154554"/>
                  <a:pt x="1616441" y="141377"/>
                  <a:pt x="1617784" y="126609"/>
                </a:cubicBezTo>
                <a:cubicBezTo>
                  <a:pt x="1621180" y="89249"/>
                  <a:pt x="1617784" y="51582"/>
                  <a:pt x="1617784" y="14068"/>
                </a:cubicBezTo>
              </a:path>
            </a:pathLst>
          </a:custGeom>
          <a:solidFill>
            <a:srgbClr val="FFFF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Равнобедренный треугольник 3"/>
          <p:cNvSpPr/>
          <p:nvPr/>
        </p:nvSpPr>
        <p:spPr>
          <a:xfrm>
            <a:off x="5470733" y="3352040"/>
            <a:ext cx="2428875" cy="1785937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5327858" y="5209415"/>
            <a:ext cx="3381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/>
              <a:t>А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7740754" y="5196715"/>
            <a:ext cx="3177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dirty="0"/>
              <a:t>С</a:t>
            </a: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6470858" y="2923415"/>
            <a:ext cx="3381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/>
              <a:t>В</a:t>
            </a:r>
          </a:p>
        </p:txBody>
      </p:sp>
      <p:cxnSp>
        <p:nvCxnSpPr>
          <p:cNvPr id="10" name="Прямая соединительная линия 9"/>
          <p:cNvCxnSpPr>
            <a:cxnSpLocks noChangeShapeType="1"/>
          </p:cNvCxnSpPr>
          <p:nvPr/>
        </p:nvCxnSpPr>
        <p:spPr bwMode="auto">
          <a:xfrm flipV="1">
            <a:off x="5327858" y="3352040"/>
            <a:ext cx="2428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399545" y="2994852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/>
              <a:t>а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685045" y="4780790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/>
              <a:t>1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542295" y="3423477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/>
              <a:t>2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7328108" y="4780790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/>
              <a:t>3</a:t>
            </a:r>
          </a:p>
        </p:txBody>
      </p:sp>
      <p:sp>
        <p:nvSpPr>
          <p:cNvPr id="15" name="TextBox 16"/>
          <p:cNvSpPr txBox="1">
            <a:spLocks noChangeArrowheads="1"/>
          </p:cNvSpPr>
          <p:nvPr/>
        </p:nvSpPr>
        <p:spPr bwMode="auto">
          <a:xfrm>
            <a:off x="6970920" y="3352040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/>
              <a:t>5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6113670" y="3352040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dirty="0"/>
              <a:t>4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1351" y="5209415"/>
            <a:ext cx="1855787" cy="185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15403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/>
        </p:nvSpPr>
        <p:spPr>
          <a:xfrm>
            <a:off x="459250" y="2537714"/>
            <a:ext cx="3400425" cy="36576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b="1" u="sng" dirty="0">
                <a:solidFill>
                  <a:schemeClr val="tx2">
                    <a:lumMod val="75000"/>
                  </a:schemeClr>
                </a:solidFill>
              </a:rPr>
              <a:t>Доказательство</a:t>
            </a:r>
            <a:r>
              <a:rPr lang="ru-RU" sz="2000" b="1" u="sng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</a:p>
          <a:p>
            <a:pPr marL="285750" indent="-285750">
              <a:buFont typeface="Arial" pitchFamily="34" charset="0"/>
              <a:buChar char="•"/>
            </a:pPr>
            <a:endParaRPr lang="ru-RU" sz="1400" b="1" u="sng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defRPr/>
            </a:pP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  1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.  Проведем 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</a:rPr>
              <a:t>а 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</a:rPr>
              <a:t>| |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АС</a:t>
            </a:r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defRPr/>
            </a:pPr>
            <a:endParaRPr lang="ru-RU" sz="12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defRPr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  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2.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sym typeface="Symbol"/>
              </a:rPr>
              <a:t>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4=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sym typeface="Symbol"/>
              </a:rPr>
              <a:t>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1 (накрест лежащие) </a:t>
            </a:r>
            <a:br>
              <a:rPr lang="ru-RU" sz="20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     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sym typeface="Symbol"/>
              </a:rPr>
              <a:t>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  5=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sym typeface="Symbol"/>
              </a:rPr>
              <a:t>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3 (накрест лежащие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>
              <a:defRPr/>
            </a:pPr>
            <a:endParaRPr lang="ru-RU" sz="1100" b="1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defRPr/>
            </a:pP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3.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sym typeface="Symbol"/>
              </a:rPr>
              <a:t>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 4 +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sym typeface="Symbol"/>
              </a:rPr>
              <a:t>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2 +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sym typeface="Symbol"/>
              </a:rPr>
              <a:t>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5 = 180°.</a:t>
            </a:r>
            <a:br>
              <a:rPr lang="ru-RU" sz="20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Значит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sym typeface="Symbol"/>
              </a:rPr>
              <a:t>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 1 +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sym typeface="Symbol"/>
              </a:rPr>
              <a:t>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 2 +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sym typeface="Symbol"/>
              </a:rPr>
              <a:t>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 3 = 180° </a:t>
            </a:r>
            <a:endParaRPr lang="ru-RU" sz="2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                       </a:t>
            </a:r>
            <a:endParaRPr lang="ru-RU" b="1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Rectangle 8"/>
          <p:cNvSpPr/>
          <p:nvPr/>
        </p:nvSpPr>
        <p:spPr>
          <a:xfrm>
            <a:off x="459250" y="1553277"/>
            <a:ext cx="3379789" cy="74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ru-RU" b="1" dirty="0">
                <a:solidFill>
                  <a:srgbClr val="262626"/>
                </a:solidFill>
              </a:rPr>
              <a:t> Дано: </a:t>
            </a:r>
            <a:r>
              <a:rPr lang="el-GR" b="1" dirty="0">
                <a:solidFill>
                  <a:srgbClr val="262626"/>
                </a:solidFill>
              </a:rPr>
              <a:t>Δ</a:t>
            </a:r>
            <a:r>
              <a:rPr lang="ru-RU" b="1" dirty="0">
                <a:solidFill>
                  <a:srgbClr val="262626"/>
                </a:solidFill>
              </a:rPr>
              <a:t> АВС - треугольник   </a:t>
            </a:r>
          </a:p>
          <a:p>
            <a:pPr lvl="0">
              <a:defRPr/>
            </a:pPr>
            <a:r>
              <a:rPr lang="ru-RU" b="1" dirty="0">
                <a:solidFill>
                  <a:srgbClr val="262626"/>
                </a:solidFill>
              </a:rPr>
              <a:t> </a:t>
            </a:r>
            <a:r>
              <a:rPr lang="ru-RU" b="1" dirty="0" smtClean="0">
                <a:solidFill>
                  <a:srgbClr val="262626"/>
                </a:solidFill>
              </a:rPr>
              <a:t>Доказать</a:t>
            </a:r>
            <a:r>
              <a:rPr lang="ru-RU" b="1" dirty="0">
                <a:solidFill>
                  <a:srgbClr val="262626"/>
                </a:solidFill>
              </a:rPr>
              <a:t>:</a:t>
            </a:r>
            <a:r>
              <a:rPr lang="ru-RU" b="1" dirty="0">
                <a:solidFill>
                  <a:srgbClr val="262626"/>
                </a:solidFill>
                <a:sym typeface="Symbol"/>
              </a:rPr>
              <a:t></a:t>
            </a:r>
            <a:r>
              <a:rPr lang="ru-RU" b="1" dirty="0">
                <a:solidFill>
                  <a:srgbClr val="262626"/>
                </a:solidFill>
              </a:rPr>
              <a:t> А +</a:t>
            </a:r>
            <a:r>
              <a:rPr lang="ru-RU" b="1" dirty="0">
                <a:solidFill>
                  <a:srgbClr val="262626"/>
                </a:solidFill>
                <a:sym typeface="Symbol"/>
              </a:rPr>
              <a:t></a:t>
            </a:r>
            <a:r>
              <a:rPr lang="ru-RU" b="1" dirty="0">
                <a:solidFill>
                  <a:srgbClr val="262626"/>
                </a:solidFill>
              </a:rPr>
              <a:t> В + </a:t>
            </a:r>
            <a:r>
              <a:rPr lang="ru-RU" b="1" dirty="0">
                <a:solidFill>
                  <a:srgbClr val="262626"/>
                </a:solidFill>
                <a:sym typeface="Symbol"/>
              </a:rPr>
              <a:t></a:t>
            </a:r>
            <a:r>
              <a:rPr lang="ru-RU" b="1" dirty="0">
                <a:solidFill>
                  <a:srgbClr val="262626"/>
                </a:solidFill>
              </a:rPr>
              <a:t>С = 180°</a:t>
            </a:r>
            <a:endParaRPr 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AutoShape 68"/>
          <p:cNvSpPr>
            <a:spLocks noChangeArrowheads="1"/>
          </p:cNvSpPr>
          <p:nvPr/>
        </p:nvSpPr>
        <p:spPr bwMode="gray">
          <a:xfrm>
            <a:off x="1295400" y="355600"/>
            <a:ext cx="6696075" cy="635000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hlink">
                        <a:gamma/>
                        <a:shade val="46275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latinLnBrk="1">
              <a:defRPr/>
            </a:pPr>
            <a:endParaRPr kumimoji="1" lang="en-US" altLang="ko-KR" sz="3500" dirty="0">
              <a:solidFill>
                <a:srgbClr val="262626"/>
              </a:solidFill>
              <a:ea typeface="굴림" pitchFamily="34" charset="-127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1062" y="207513"/>
            <a:ext cx="86847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u="sng" dirty="0" smtClean="0">
                <a:solidFill>
                  <a:srgbClr val="C6D9F1"/>
                </a:solidFill>
                <a:latin typeface="Arial" charset="0"/>
                <a:ea typeface="Arial" charset="0"/>
                <a:cs typeface="Arial" charset="0"/>
              </a:rPr>
              <a:t>Теорема:</a:t>
            </a:r>
            <a:r>
              <a:rPr lang="ru-RU" sz="3200" b="1" dirty="0" smtClean="0">
                <a:solidFill>
                  <a:srgbClr val="C6D9F1"/>
                </a:solidFill>
                <a:latin typeface="Arial" charset="0"/>
                <a:ea typeface="Arial" charset="0"/>
                <a:cs typeface="Arial" charset="0"/>
              </a:rPr>
              <a:t>   </a:t>
            </a:r>
          </a:p>
          <a:p>
            <a:r>
              <a:rPr lang="ru-RU" sz="3200" b="1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Сумма </a:t>
            </a:r>
            <a:r>
              <a:rPr lang="ru-RU" sz="3200" b="1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углов треугольника равна 180</a:t>
            </a:r>
            <a:r>
              <a:rPr lang="ru-RU" sz="3200" b="1" baseline="300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0</a:t>
            </a:r>
            <a:r>
              <a:rPr lang="ru-RU" sz="3200" b="1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. </a:t>
            </a:r>
          </a:p>
        </p:txBody>
      </p:sp>
      <p:sp>
        <p:nvSpPr>
          <p:cNvPr id="8" name="Полилиния 7"/>
          <p:cNvSpPr/>
          <p:nvPr/>
        </p:nvSpPr>
        <p:spPr>
          <a:xfrm>
            <a:off x="5956764" y="2370233"/>
            <a:ext cx="1622425" cy="590550"/>
          </a:xfrm>
          <a:custGeom>
            <a:avLst/>
            <a:gdLst>
              <a:gd name="connsiteX0" fmla="*/ 0 w 1621180"/>
              <a:gd name="connsiteY0" fmla="*/ 0 h 590843"/>
              <a:gd name="connsiteX1" fmla="*/ 28135 w 1621180"/>
              <a:gd name="connsiteY1" fmla="*/ 182880 h 590843"/>
              <a:gd name="connsiteX2" fmla="*/ 56270 w 1621180"/>
              <a:gd name="connsiteY2" fmla="*/ 225083 h 590843"/>
              <a:gd name="connsiteX3" fmla="*/ 126609 w 1621180"/>
              <a:gd name="connsiteY3" fmla="*/ 239151 h 590843"/>
              <a:gd name="connsiteX4" fmla="*/ 211015 w 1621180"/>
              <a:gd name="connsiteY4" fmla="*/ 267286 h 590843"/>
              <a:gd name="connsiteX5" fmla="*/ 225083 w 1621180"/>
              <a:gd name="connsiteY5" fmla="*/ 309489 h 590843"/>
              <a:gd name="connsiteX6" fmla="*/ 253218 w 1621180"/>
              <a:gd name="connsiteY6" fmla="*/ 337625 h 590843"/>
              <a:gd name="connsiteX7" fmla="*/ 309489 w 1621180"/>
              <a:gd name="connsiteY7" fmla="*/ 450166 h 590843"/>
              <a:gd name="connsiteX8" fmla="*/ 323556 w 1621180"/>
              <a:gd name="connsiteY8" fmla="*/ 492369 h 590843"/>
              <a:gd name="connsiteX9" fmla="*/ 393895 w 1621180"/>
              <a:gd name="connsiteY9" fmla="*/ 534572 h 590843"/>
              <a:gd name="connsiteX10" fmla="*/ 1041009 w 1621180"/>
              <a:gd name="connsiteY10" fmla="*/ 548640 h 590843"/>
              <a:gd name="connsiteX11" fmla="*/ 1083212 w 1621180"/>
              <a:gd name="connsiteY11" fmla="*/ 562708 h 590843"/>
              <a:gd name="connsiteX12" fmla="*/ 1125415 w 1621180"/>
              <a:gd name="connsiteY12" fmla="*/ 590843 h 590843"/>
              <a:gd name="connsiteX13" fmla="*/ 1350498 w 1621180"/>
              <a:gd name="connsiteY13" fmla="*/ 576775 h 590843"/>
              <a:gd name="connsiteX14" fmla="*/ 1392701 w 1621180"/>
              <a:gd name="connsiteY14" fmla="*/ 562708 h 590843"/>
              <a:gd name="connsiteX15" fmla="*/ 1448972 w 1621180"/>
              <a:gd name="connsiteY15" fmla="*/ 450166 h 590843"/>
              <a:gd name="connsiteX16" fmla="*/ 1477107 w 1621180"/>
              <a:gd name="connsiteY16" fmla="*/ 407963 h 590843"/>
              <a:gd name="connsiteX17" fmla="*/ 1561513 w 1621180"/>
              <a:gd name="connsiteY17" fmla="*/ 309489 h 590843"/>
              <a:gd name="connsiteX18" fmla="*/ 1603716 w 1621180"/>
              <a:gd name="connsiteY18" fmla="*/ 168812 h 590843"/>
              <a:gd name="connsiteX19" fmla="*/ 1617784 w 1621180"/>
              <a:gd name="connsiteY19" fmla="*/ 126609 h 590843"/>
              <a:gd name="connsiteX20" fmla="*/ 1617784 w 1621180"/>
              <a:gd name="connsiteY20" fmla="*/ 14068 h 59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621180" h="590843">
                <a:moveTo>
                  <a:pt x="0" y="0"/>
                </a:moveTo>
                <a:cubicBezTo>
                  <a:pt x="4035" y="40353"/>
                  <a:pt x="2785" y="132180"/>
                  <a:pt x="28135" y="182880"/>
                </a:cubicBezTo>
                <a:cubicBezTo>
                  <a:pt x="35696" y="198002"/>
                  <a:pt x="41590" y="216695"/>
                  <a:pt x="56270" y="225083"/>
                </a:cubicBezTo>
                <a:cubicBezTo>
                  <a:pt x="77030" y="236946"/>
                  <a:pt x="103541" y="232860"/>
                  <a:pt x="126609" y="239151"/>
                </a:cubicBezTo>
                <a:cubicBezTo>
                  <a:pt x="155221" y="246954"/>
                  <a:pt x="211015" y="267286"/>
                  <a:pt x="211015" y="267286"/>
                </a:cubicBezTo>
                <a:cubicBezTo>
                  <a:pt x="215704" y="281354"/>
                  <a:pt x="217454" y="296773"/>
                  <a:pt x="225083" y="309489"/>
                </a:cubicBezTo>
                <a:cubicBezTo>
                  <a:pt x="231907" y="320862"/>
                  <a:pt x="247287" y="325762"/>
                  <a:pt x="253218" y="337625"/>
                </a:cubicBezTo>
                <a:cubicBezTo>
                  <a:pt x="317874" y="466939"/>
                  <a:pt x="245925" y="386604"/>
                  <a:pt x="309489" y="450166"/>
                </a:cubicBezTo>
                <a:cubicBezTo>
                  <a:pt x="314178" y="464234"/>
                  <a:pt x="315927" y="479654"/>
                  <a:pt x="323556" y="492369"/>
                </a:cubicBezTo>
                <a:cubicBezTo>
                  <a:pt x="337525" y="515651"/>
                  <a:pt x="366671" y="533461"/>
                  <a:pt x="393895" y="534572"/>
                </a:cubicBezTo>
                <a:cubicBezTo>
                  <a:pt x="609471" y="543371"/>
                  <a:pt x="825304" y="543951"/>
                  <a:pt x="1041009" y="548640"/>
                </a:cubicBezTo>
                <a:cubicBezTo>
                  <a:pt x="1055077" y="553329"/>
                  <a:pt x="1069949" y="556076"/>
                  <a:pt x="1083212" y="562708"/>
                </a:cubicBezTo>
                <a:cubicBezTo>
                  <a:pt x="1098334" y="570269"/>
                  <a:pt x="1108531" y="589954"/>
                  <a:pt x="1125415" y="590843"/>
                </a:cubicBezTo>
                <a:lnTo>
                  <a:pt x="1350498" y="576775"/>
                </a:lnTo>
                <a:cubicBezTo>
                  <a:pt x="1364566" y="572086"/>
                  <a:pt x="1379986" y="570337"/>
                  <a:pt x="1392701" y="562708"/>
                </a:cubicBezTo>
                <a:cubicBezTo>
                  <a:pt x="1444076" y="531883"/>
                  <a:pt x="1411566" y="506275"/>
                  <a:pt x="1448972" y="450166"/>
                </a:cubicBezTo>
                <a:cubicBezTo>
                  <a:pt x="1458350" y="436098"/>
                  <a:pt x="1466104" y="420800"/>
                  <a:pt x="1477107" y="407963"/>
                </a:cubicBezTo>
                <a:cubicBezTo>
                  <a:pt x="1509289" y="370417"/>
                  <a:pt x="1541638" y="354208"/>
                  <a:pt x="1561513" y="309489"/>
                </a:cubicBezTo>
                <a:cubicBezTo>
                  <a:pt x="1588263" y="249301"/>
                  <a:pt x="1587346" y="226109"/>
                  <a:pt x="1603716" y="168812"/>
                </a:cubicBezTo>
                <a:cubicBezTo>
                  <a:pt x="1607790" y="154554"/>
                  <a:pt x="1616441" y="141377"/>
                  <a:pt x="1617784" y="126609"/>
                </a:cubicBezTo>
                <a:cubicBezTo>
                  <a:pt x="1621180" y="89249"/>
                  <a:pt x="1617784" y="51582"/>
                  <a:pt x="1617784" y="14068"/>
                </a:cubicBezTo>
              </a:path>
            </a:pathLst>
          </a:custGeom>
          <a:solidFill>
            <a:srgbClr val="FFFF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Равнобедренный треугольник 3"/>
          <p:cNvSpPr/>
          <p:nvPr/>
        </p:nvSpPr>
        <p:spPr>
          <a:xfrm>
            <a:off x="5493214" y="2352771"/>
            <a:ext cx="2428875" cy="1785937"/>
          </a:xfrm>
          <a:prstGeom prst="triangl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5350339" y="4210146"/>
            <a:ext cx="3381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dirty="0">
                <a:solidFill>
                  <a:schemeClr val="bg1"/>
                </a:solidFill>
              </a:rPr>
              <a:t>А</a:t>
            </a:r>
          </a:p>
        </p:txBody>
      </p: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7850651" y="4210146"/>
            <a:ext cx="350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dirty="0">
                <a:solidFill>
                  <a:schemeClr val="bg1"/>
                </a:solidFill>
              </a:rPr>
              <a:t>С</a:t>
            </a: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6493339" y="1924146"/>
            <a:ext cx="3381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dirty="0">
                <a:solidFill>
                  <a:schemeClr val="bg1"/>
                </a:solidFill>
              </a:rPr>
              <a:t>В</a:t>
            </a:r>
          </a:p>
        </p:txBody>
      </p:sp>
      <p:cxnSp>
        <p:nvCxnSpPr>
          <p:cNvPr id="13" name="Прямая соединительная линия 12"/>
          <p:cNvCxnSpPr>
            <a:cxnSpLocks noChangeShapeType="1"/>
          </p:cNvCxnSpPr>
          <p:nvPr/>
        </p:nvCxnSpPr>
        <p:spPr bwMode="auto">
          <a:xfrm flipV="1">
            <a:off x="5350339" y="2352771"/>
            <a:ext cx="2428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7422026" y="1995583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dirty="0">
                <a:solidFill>
                  <a:schemeClr val="bg1"/>
                </a:solidFill>
              </a:rPr>
              <a:t>а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707526" y="3781521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6564776" y="2424208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/>
              <a:t>2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7350589" y="3781521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6993401" y="2352771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/>
              <a:t>5</a:t>
            </a:r>
          </a:p>
        </p:txBody>
      </p:sp>
      <p:sp>
        <p:nvSpPr>
          <p:cNvPr id="19" name="TextBox 15"/>
          <p:cNvSpPr txBox="1">
            <a:spLocks noChangeArrowheads="1"/>
          </p:cNvSpPr>
          <p:nvPr/>
        </p:nvSpPr>
        <p:spPr bwMode="auto">
          <a:xfrm>
            <a:off x="6136151" y="2352771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x-none"/>
              <a:t>4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414" y="4754657"/>
            <a:ext cx="1625600" cy="16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61518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534400" cy="758825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5400" b="1" dirty="0" smtClean="0">
                <a:solidFill>
                  <a:srgbClr val="C6D9F1"/>
                </a:solidFill>
              </a:rPr>
              <a:t>Найдите ошибку</a:t>
            </a:r>
          </a:p>
        </p:txBody>
      </p:sp>
      <p:pic>
        <p:nvPicPr>
          <p:cNvPr id="43010" name="Содержимое 6" descr="015_1.jpg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20072" y="2636912"/>
            <a:ext cx="3025045" cy="2124386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pic>
      <p:pic>
        <p:nvPicPr>
          <p:cNvPr id="43011" name="Содержимое 7" descr="015_2.jpg"/>
          <p:cNvPicPr>
            <a:picLocks noGrp="1" noChangeAspect="1"/>
          </p:cNvPicPr>
          <p:nvPr>
            <p:ph sz="half" idx="2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259971" y="1700808"/>
            <a:ext cx="4038600" cy="3786214"/>
          </a:xfrm>
          <a:gradFill flip="none" rotWithShape="1">
            <a:gsLst>
              <a:gs pos="0">
                <a:schemeClr val="accent3">
                  <a:tint val="66000"/>
                  <a:satMod val="160000"/>
                </a:schemeClr>
              </a:gs>
              <a:gs pos="50000">
                <a:schemeClr val="accent3">
                  <a:tint val="44500"/>
                  <a:satMod val="160000"/>
                </a:schemeClr>
              </a:gs>
              <a:gs pos="100000">
                <a:schemeClr val="accent3"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3600" y="289719"/>
            <a:ext cx="3810000" cy="63976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ФИЗМИНУТКА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Vertical Scroll 2"/>
          <p:cNvSpPr/>
          <p:nvPr/>
        </p:nvSpPr>
        <p:spPr>
          <a:xfrm>
            <a:off x="2825614" y="1503216"/>
            <a:ext cx="3429000" cy="4267200"/>
          </a:xfrm>
          <a:prstGeom prst="verticalScroll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Vertical Scroll 2"/>
          <p:cNvSpPr/>
          <p:nvPr/>
        </p:nvSpPr>
        <p:spPr>
          <a:xfrm>
            <a:off x="5715000" y="545068"/>
            <a:ext cx="3429000" cy="4267200"/>
          </a:xfrm>
          <a:prstGeom prst="verticalScroll">
            <a:avLst/>
          </a:prstGeom>
          <a:solidFill>
            <a:schemeClr val="accent4">
              <a:lumMod val="40000"/>
              <a:lumOff val="6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Vertical Scroll 2"/>
          <p:cNvSpPr/>
          <p:nvPr/>
        </p:nvSpPr>
        <p:spPr>
          <a:xfrm>
            <a:off x="-51352" y="2362200"/>
            <a:ext cx="3429000" cy="4267200"/>
          </a:xfrm>
          <a:prstGeom prst="verticalScroll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773" y="342359"/>
            <a:ext cx="1727200" cy="1727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04900" y="23622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КОМАНДА №1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078357" y="1511114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КОМАНДА №2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859106" y="54076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КОМАНДА №3</a:t>
            </a:r>
            <a:endParaRPr lang="ru-RU" b="1" dirty="0"/>
          </a:p>
        </p:txBody>
      </p:sp>
      <p:sp>
        <p:nvSpPr>
          <p:cNvPr id="10" name="Треугольник 9"/>
          <p:cNvSpPr/>
          <p:nvPr/>
        </p:nvSpPr>
        <p:spPr>
          <a:xfrm>
            <a:off x="6515929" y="1253001"/>
            <a:ext cx="1905000" cy="990600"/>
          </a:xfrm>
          <a:prstGeom prst="triangle">
            <a:avLst>
              <a:gd name="adj" fmla="val 700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6299616" y="2180101"/>
            <a:ext cx="4682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95529" y="2177534"/>
            <a:ext cx="4682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7665279" y="936533"/>
            <a:ext cx="4682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7865993" y="1874269"/>
            <a:ext cx="696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45˚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896653" y="1874269"/>
            <a:ext cx="726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35˚</a:t>
            </a:r>
            <a:endParaRPr lang="ru-RU" dirty="0"/>
          </a:p>
        </p:txBody>
      </p:sp>
      <p:sp>
        <p:nvSpPr>
          <p:cNvPr id="16" name="Прямоугольный треугольник 15"/>
          <p:cNvSpPr/>
          <p:nvPr/>
        </p:nvSpPr>
        <p:spPr>
          <a:xfrm>
            <a:off x="6680200" y="2678668"/>
            <a:ext cx="1498876" cy="167640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6677441" y="4355068"/>
            <a:ext cx="1952209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323498" y="24839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6337716" y="4204535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А</a:t>
            </a:r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8175763" y="4311134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8024331" y="3981438"/>
            <a:ext cx="688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130˚</a:t>
            </a:r>
            <a:endParaRPr lang="ru-RU" dirty="0"/>
          </a:p>
        </p:txBody>
      </p:sp>
      <p:sp>
        <p:nvSpPr>
          <p:cNvPr id="27" name="Треугольник 26"/>
          <p:cNvSpPr/>
          <p:nvPr/>
        </p:nvSpPr>
        <p:spPr>
          <a:xfrm>
            <a:off x="3810829" y="2200513"/>
            <a:ext cx="1371600" cy="145793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 flipV="1">
            <a:off x="4763916" y="2745318"/>
            <a:ext cx="155364" cy="22674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3969287" y="2765572"/>
            <a:ext cx="261764" cy="23703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329250" y="5043974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</a:t>
            </a:r>
            <a:endParaRPr lang="ru-RU" dirty="0"/>
          </a:p>
        </p:txBody>
      </p:sp>
      <p:sp>
        <p:nvSpPr>
          <p:cNvPr id="35" name="TextBox 34"/>
          <p:cNvSpPr txBox="1"/>
          <p:nvPr/>
        </p:nvSpPr>
        <p:spPr>
          <a:xfrm>
            <a:off x="4329457" y="1895018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en-US" dirty="0" smtClean="0"/>
              <a:t>B</a:t>
            </a:r>
            <a:endParaRPr lang="ru-RU" dirty="0"/>
          </a:p>
        </p:txBody>
      </p:sp>
      <p:sp>
        <p:nvSpPr>
          <p:cNvPr id="36" name="TextBox 35"/>
          <p:cNvSpPr txBox="1"/>
          <p:nvPr/>
        </p:nvSpPr>
        <p:spPr>
          <a:xfrm>
            <a:off x="5208657" y="3332202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619212" y="3321108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70˚</a:t>
            </a:r>
            <a:endParaRPr lang="ru-RU" dirty="0"/>
          </a:p>
        </p:txBody>
      </p:sp>
      <p:sp>
        <p:nvSpPr>
          <p:cNvPr id="39" name="Треугольник 38"/>
          <p:cNvSpPr/>
          <p:nvPr/>
        </p:nvSpPr>
        <p:spPr>
          <a:xfrm>
            <a:off x="3821175" y="3986156"/>
            <a:ext cx="1517113" cy="1352562"/>
          </a:xfrm>
          <a:prstGeom prst="triangle">
            <a:avLst>
              <a:gd name="adj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1" name="Прямая соединительная линия 40"/>
          <p:cNvCxnSpPr>
            <a:stCxn id="39" idx="2"/>
          </p:cNvCxnSpPr>
          <p:nvPr/>
        </p:nvCxnSpPr>
        <p:spPr>
          <a:xfrm flipH="1">
            <a:off x="3442951" y="5338718"/>
            <a:ext cx="37822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>
            <a:stCxn id="39" idx="2"/>
          </p:cNvCxnSpPr>
          <p:nvPr/>
        </p:nvCxnSpPr>
        <p:spPr>
          <a:xfrm flipH="1">
            <a:off x="3493338" y="5338718"/>
            <a:ext cx="327837" cy="25815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734882" y="5936060"/>
            <a:ext cx="828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110˚</a:t>
            </a:r>
            <a:endParaRPr lang="ru-RU" dirty="0"/>
          </a:p>
        </p:txBody>
      </p:sp>
      <p:sp>
        <p:nvSpPr>
          <p:cNvPr id="45" name="TextBox 44"/>
          <p:cNvSpPr txBox="1"/>
          <p:nvPr/>
        </p:nvSpPr>
        <p:spPr>
          <a:xfrm>
            <a:off x="5175386" y="3659815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  <a:endParaRPr lang="ru-RU" dirty="0"/>
          </a:p>
        </p:txBody>
      </p:sp>
      <p:sp>
        <p:nvSpPr>
          <p:cNvPr id="46" name="TextBox 45"/>
          <p:cNvSpPr txBox="1"/>
          <p:nvPr/>
        </p:nvSpPr>
        <p:spPr>
          <a:xfrm>
            <a:off x="3655737" y="4907021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А</a:t>
            </a:r>
            <a:endParaRPr lang="ru-RU"/>
          </a:p>
        </p:txBody>
      </p:sp>
      <p:sp>
        <p:nvSpPr>
          <p:cNvPr id="48" name="Прямоугольный треугольник 47"/>
          <p:cNvSpPr/>
          <p:nvPr/>
        </p:nvSpPr>
        <p:spPr>
          <a:xfrm>
            <a:off x="990600" y="2972062"/>
            <a:ext cx="990600" cy="1417139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Треугольник 48"/>
          <p:cNvSpPr/>
          <p:nvPr/>
        </p:nvSpPr>
        <p:spPr>
          <a:xfrm>
            <a:off x="1193930" y="4743359"/>
            <a:ext cx="1336339" cy="153188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TextBox 49"/>
          <p:cNvSpPr txBox="1"/>
          <p:nvPr/>
        </p:nvSpPr>
        <p:spPr>
          <a:xfrm>
            <a:off x="2003145" y="4170402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</a:t>
            </a:r>
            <a:endParaRPr lang="ru-RU" dirty="0"/>
          </a:p>
        </p:txBody>
      </p:sp>
      <p:sp>
        <p:nvSpPr>
          <p:cNvPr id="51" name="TextBox 50"/>
          <p:cNvSpPr txBox="1"/>
          <p:nvPr/>
        </p:nvSpPr>
        <p:spPr>
          <a:xfrm>
            <a:off x="672125" y="2760702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en-US" dirty="0"/>
              <a:t>B</a:t>
            </a:r>
            <a:endParaRPr lang="ru-RU" dirty="0"/>
          </a:p>
        </p:txBody>
      </p:sp>
      <p:sp>
        <p:nvSpPr>
          <p:cNvPr id="52" name="TextBox 51"/>
          <p:cNvSpPr txBox="1"/>
          <p:nvPr/>
        </p:nvSpPr>
        <p:spPr>
          <a:xfrm>
            <a:off x="642667" y="4170402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А</a:t>
            </a:r>
            <a:endParaRPr lang="ru-RU"/>
          </a:p>
        </p:txBody>
      </p:sp>
      <p:sp>
        <p:nvSpPr>
          <p:cNvPr id="53" name="TextBox 52"/>
          <p:cNvSpPr txBox="1"/>
          <p:nvPr/>
        </p:nvSpPr>
        <p:spPr>
          <a:xfrm>
            <a:off x="2364760" y="6199769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</a:t>
            </a:r>
            <a:endParaRPr lang="ru-RU" dirty="0"/>
          </a:p>
        </p:txBody>
      </p:sp>
      <p:sp>
        <p:nvSpPr>
          <p:cNvPr id="54" name="TextBox 53"/>
          <p:cNvSpPr txBox="1"/>
          <p:nvPr/>
        </p:nvSpPr>
        <p:spPr>
          <a:xfrm>
            <a:off x="1702101" y="4456881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  <a:endParaRPr lang="ru-RU" dirty="0"/>
          </a:p>
        </p:txBody>
      </p:sp>
      <p:sp>
        <p:nvSpPr>
          <p:cNvPr id="55" name="TextBox 54"/>
          <p:cNvSpPr txBox="1"/>
          <p:nvPr/>
        </p:nvSpPr>
        <p:spPr>
          <a:xfrm>
            <a:off x="979557" y="6199769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А</a:t>
            </a:r>
            <a:endParaRPr lang="ru-RU"/>
          </a:p>
        </p:txBody>
      </p:sp>
      <p:sp>
        <p:nvSpPr>
          <p:cNvPr id="56" name="TextBox 55"/>
          <p:cNvSpPr txBox="1"/>
          <p:nvPr/>
        </p:nvSpPr>
        <p:spPr>
          <a:xfrm>
            <a:off x="933726" y="3282248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30˚</a:t>
            </a:r>
            <a:endParaRPr lang="ru-RU" dirty="0"/>
          </a:p>
        </p:txBody>
      </p:sp>
      <p:sp>
        <p:nvSpPr>
          <p:cNvPr id="57" name="Прямоугольник 56"/>
          <p:cNvSpPr/>
          <p:nvPr/>
        </p:nvSpPr>
        <p:spPr>
          <a:xfrm>
            <a:off x="1009512" y="4204535"/>
            <a:ext cx="154619" cy="18466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3" name="Прямая соединительная линия 62"/>
          <p:cNvCxnSpPr/>
          <p:nvPr/>
        </p:nvCxnSpPr>
        <p:spPr>
          <a:xfrm flipH="1">
            <a:off x="642667" y="6275242"/>
            <a:ext cx="55126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3450258" y="3332202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А</a:t>
            </a:r>
            <a:endParaRPr lang="ru-RU"/>
          </a:p>
        </p:txBody>
      </p:sp>
      <p:sp>
        <p:nvSpPr>
          <p:cNvPr id="66" name="TextBox 65"/>
          <p:cNvSpPr txBox="1"/>
          <p:nvPr/>
        </p:nvSpPr>
        <p:spPr>
          <a:xfrm>
            <a:off x="1627257" y="5091864"/>
            <a:ext cx="50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40˚</a:t>
            </a:r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474474" y="4040015"/>
            <a:ext cx="501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60˚</a:t>
            </a:r>
            <a:endParaRPr lang="ru-RU"/>
          </a:p>
        </p:txBody>
      </p:sp>
      <p:sp>
        <p:nvSpPr>
          <p:cNvPr id="58" name="TextBox 57"/>
          <p:cNvSpPr txBox="1"/>
          <p:nvPr/>
        </p:nvSpPr>
        <p:spPr>
          <a:xfrm>
            <a:off x="1914136" y="5910339"/>
            <a:ext cx="501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7</a:t>
            </a:r>
            <a:r>
              <a:rPr lang="ru-RU" dirty="0" smtClean="0"/>
              <a:t>0˚</a:t>
            </a:r>
            <a:endParaRPr lang="ru-RU" dirty="0"/>
          </a:p>
        </p:txBody>
      </p:sp>
      <p:sp>
        <p:nvSpPr>
          <p:cNvPr id="59" name="TextBox 58"/>
          <p:cNvSpPr txBox="1"/>
          <p:nvPr/>
        </p:nvSpPr>
        <p:spPr>
          <a:xfrm>
            <a:off x="1297282" y="5930622"/>
            <a:ext cx="501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7</a:t>
            </a:r>
            <a:r>
              <a:rPr lang="ru-RU" dirty="0" smtClean="0"/>
              <a:t>0˚</a:t>
            </a:r>
            <a:endParaRPr lang="ru-RU" dirty="0"/>
          </a:p>
        </p:txBody>
      </p:sp>
      <p:sp>
        <p:nvSpPr>
          <p:cNvPr id="60" name="TextBox 59"/>
          <p:cNvSpPr txBox="1"/>
          <p:nvPr/>
        </p:nvSpPr>
        <p:spPr>
          <a:xfrm>
            <a:off x="3918812" y="3284300"/>
            <a:ext cx="501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7</a:t>
            </a:r>
            <a:r>
              <a:rPr lang="ru-RU" dirty="0" smtClean="0"/>
              <a:t>0˚</a:t>
            </a:r>
            <a:endParaRPr lang="ru-RU" dirty="0"/>
          </a:p>
        </p:txBody>
      </p:sp>
      <p:sp>
        <p:nvSpPr>
          <p:cNvPr id="61" name="TextBox 60"/>
          <p:cNvSpPr txBox="1"/>
          <p:nvPr/>
        </p:nvSpPr>
        <p:spPr>
          <a:xfrm>
            <a:off x="4267055" y="2472702"/>
            <a:ext cx="501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40˚</a:t>
            </a:r>
            <a:endParaRPr lang="ru-RU" dirty="0"/>
          </a:p>
        </p:txBody>
      </p:sp>
      <p:sp>
        <p:nvSpPr>
          <p:cNvPr id="64" name="TextBox 63"/>
          <p:cNvSpPr txBox="1"/>
          <p:nvPr/>
        </p:nvSpPr>
        <p:spPr>
          <a:xfrm>
            <a:off x="4908180" y="4189168"/>
            <a:ext cx="501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60˚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182429" y="5185352"/>
            <a:ext cx="146821" cy="15336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TextBox 66"/>
          <p:cNvSpPr txBox="1"/>
          <p:nvPr/>
        </p:nvSpPr>
        <p:spPr>
          <a:xfrm>
            <a:off x="3937181" y="5043974"/>
            <a:ext cx="501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30˚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3280163" y="5293924"/>
            <a:ext cx="591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30˚</a:t>
            </a:r>
            <a:endParaRPr lang="ru-RU" dirty="0"/>
          </a:p>
        </p:txBody>
      </p:sp>
      <p:sp>
        <p:nvSpPr>
          <p:cNvPr id="68" name="TextBox 67"/>
          <p:cNvSpPr txBox="1"/>
          <p:nvPr/>
        </p:nvSpPr>
        <p:spPr>
          <a:xfrm>
            <a:off x="7464695" y="1418575"/>
            <a:ext cx="622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100</a:t>
            </a:r>
            <a:r>
              <a:rPr lang="ru-RU" dirty="0" smtClean="0"/>
              <a:t>˚</a:t>
            </a:r>
            <a:endParaRPr lang="ru-RU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6669819" y="4203119"/>
            <a:ext cx="146821" cy="15336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TextBox 70"/>
          <p:cNvSpPr txBox="1"/>
          <p:nvPr/>
        </p:nvSpPr>
        <p:spPr>
          <a:xfrm>
            <a:off x="7538699" y="4009042"/>
            <a:ext cx="688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5</a:t>
            </a:r>
            <a:r>
              <a:rPr lang="en-US" dirty="0" smtClean="0"/>
              <a:t>0˚</a:t>
            </a:r>
            <a:endParaRPr lang="ru-RU" dirty="0"/>
          </a:p>
        </p:txBody>
      </p:sp>
      <p:sp>
        <p:nvSpPr>
          <p:cNvPr id="72" name="TextBox 71"/>
          <p:cNvSpPr txBox="1"/>
          <p:nvPr/>
        </p:nvSpPr>
        <p:spPr>
          <a:xfrm>
            <a:off x="6594607" y="2934756"/>
            <a:ext cx="688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4</a:t>
            </a:r>
            <a:r>
              <a:rPr lang="en-US" dirty="0" smtClean="0"/>
              <a:t>0˚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393163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58" grpId="0"/>
      <p:bldP spid="59" grpId="0"/>
      <p:bldP spid="60" grpId="0"/>
      <p:bldP spid="61" grpId="0"/>
      <p:bldP spid="64" grpId="0"/>
      <p:bldP spid="67" grpId="0"/>
      <p:bldP spid="68" grpId="0"/>
      <p:bldP spid="71" grpId="0"/>
      <p:bldP spid="7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266364"/>
            <a:ext cx="88465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FFC65E"/>
                </a:solidFill>
              </a:rPr>
              <a:t>ЗАДАНИЕ ДЛЯ САМОПОДГОТОВКИ:</a:t>
            </a:r>
          </a:p>
          <a:p>
            <a:endParaRPr lang="ru-RU" dirty="0">
              <a:solidFill>
                <a:srgbClr val="FFC65E"/>
              </a:solidFill>
            </a:endParaRPr>
          </a:p>
        </p:txBody>
      </p:sp>
      <p:sp>
        <p:nvSpPr>
          <p:cNvPr id="4" name="Rectangle 9"/>
          <p:cNvSpPr/>
          <p:nvPr/>
        </p:nvSpPr>
        <p:spPr>
          <a:xfrm>
            <a:off x="1904050" y="1232223"/>
            <a:ext cx="5486400" cy="11620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00B4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0" tIns="91440" rIns="365760" bIns="91440" rtlCol="0" anchor="ctr"/>
          <a:lstStyle/>
          <a:p>
            <a:pPr lvl="0"/>
            <a:r>
              <a:rPr lang="ru-RU" sz="2400" b="1" dirty="0" smtClean="0">
                <a:solidFill>
                  <a:schemeClr val="tx1"/>
                </a:solidFill>
              </a:rPr>
              <a:t>Найти</a:t>
            </a:r>
            <a:r>
              <a:rPr lang="ru-RU" sz="2200" b="1" dirty="0" smtClean="0">
                <a:solidFill>
                  <a:schemeClr val="tx1"/>
                </a:solidFill>
              </a:rPr>
              <a:t> другие способы доказательства теоремы</a:t>
            </a:r>
            <a:endParaRPr 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Rectangle 10"/>
          <p:cNvSpPr/>
          <p:nvPr/>
        </p:nvSpPr>
        <p:spPr>
          <a:xfrm>
            <a:off x="1043608" y="1236712"/>
            <a:ext cx="884312" cy="1162050"/>
          </a:xfrm>
          <a:prstGeom prst="rect">
            <a:avLst/>
          </a:prstGeom>
          <a:solidFill>
            <a:schemeClr val="accent3"/>
          </a:solidFill>
          <a:ln>
            <a:solidFill>
              <a:srgbClr val="00B4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1</a:t>
            </a:r>
            <a:endParaRPr lang="en-US" sz="25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13"/>
          <p:cNvSpPr/>
          <p:nvPr/>
        </p:nvSpPr>
        <p:spPr>
          <a:xfrm>
            <a:off x="1927920" y="2836912"/>
            <a:ext cx="5486400" cy="11620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0" tIns="91440" rIns="365760" bIns="91440" rtlCol="0" anchor="ctr"/>
          <a:lstStyle/>
          <a:p>
            <a:pPr lvl="0"/>
            <a:r>
              <a:rPr lang="ru-RU" sz="2400" b="1" dirty="0" smtClean="0">
                <a:solidFill>
                  <a:schemeClr val="tx1"/>
                </a:solidFill>
              </a:rPr>
              <a:t>Составить кроссворд по данной теме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9" name="Rectangle 14"/>
          <p:cNvSpPr/>
          <p:nvPr/>
        </p:nvSpPr>
        <p:spPr>
          <a:xfrm>
            <a:off x="1043608" y="2836912"/>
            <a:ext cx="884312" cy="11620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2</a:t>
            </a:r>
            <a:r>
              <a:rPr lang="en-US" sz="25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endParaRPr lang="en-US" sz="25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15"/>
          <p:cNvSpPr/>
          <p:nvPr/>
        </p:nvSpPr>
        <p:spPr>
          <a:xfrm>
            <a:off x="1927920" y="4437112"/>
            <a:ext cx="5486400" cy="11620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0" tIns="91440" rIns="365760" bIns="91440" rtlCol="0" anchor="ctr"/>
          <a:lstStyle/>
          <a:p>
            <a:pPr lvl="0"/>
            <a:r>
              <a:rPr lang="ru-RU" sz="2400" b="1" dirty="0" smtClean="0">
                <a:solidFill>
                  <a:schemeClr val="tx1"/>
                </a:solidFill>
              </a:rPr>
              <a:t>Найти</a:t>
            </a:r>
            <a:r>
              <a:rPr lang="ru-RU" sz="2200" b="1" dirty="0" smtClean="0">
                <a:solidFill>
                  <a:schemeClr val="tx1"/>
                </a:solidFill>
              </a:rPr>
              <a:t> афоризм или цитату великих людей, характеризующие процесс исследования или открытия</a:t>
            </a:r>
            <a:endParaRPr 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Rectangle 16"/>
          <p:cNvSpPr/>
          <p:nvPr/>
        </p:nvSpPr>
        <p:spPr>
          <a:xfrm>
            <a:off x="1043608" y="4437112"/>
            <a:ext cx="884312" cy="11620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3</a:t>
            </a:r>
            <a:r>
              <a:rPr lang="en-US" sz="25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endParaRPr lang="en-US" sz="25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017647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ПОДГОТОВКА К ГИА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Rectangle 1"/>
          <p:cNvSpPr/>
          <p:nvPr/>
        </p:nvSpPr>
        <p:spPr>
          <a:xfrm>
            <a:off x="685800" y="1941840"/>
            <a:ext cx="7467600" cy="430901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dirty="0" smtClean="0">
              <a:solidFill>
                <a:schemeClr val="tx1"/>
              </a:solidFill>
            </a:endParaRPr>
          </a:p>
          <a:p>
            <a:endParaRPr lang="ru-RU" sz="1500" dirty="0">
              <a:solidFill>
                <a:schemeClr val="tx1"/>
              </a:solidFill>
            </a:endParaRPr>
          </a:p>
          <a:p>
            <a:r>
              <a:rPr lang="ru-RU" sz="1500" dirty="0" smtClean="0">
                <a:solidFill>
                  <a:schemeClr val="tx1"/>
                </a:solidFill>
              </a:rPr>
              <a:t>1. </a:t>
            </a:r>
            <a:r>
              <a:rPr lang="ru-RU" sz="1500" dirty="0">
                <a:solidFill>
                  <a:schemeClr val="tx1"/>
                </a:solidFill>
              </a:rPr>
              <a:t>Закончите предложение: «Сумма углов любого треугольника равна ....»</a:t>
            </a:r>
          </a:p>
          <a:p>
            <a:r>
              <a:rPr lang="ru-RU" sz="1500" dirty="0">
                <a:solidFill>
                  <a:schemeClr val="tx1"/>
                </a:solidFill>
              </a:rPr>
              <a:t>а)180º,</a:t>
            </a:r>
          </a:p>
          <a:p>
            <a:r>
              <a:rPr lang="ru-RU" sz="1500" dirty="0">
                <a:solidFill>
                  <a:schemeClr val="tx1"/>
                </a:solidFill>
              </a:rPr>
              <a:t>б)360º,</a:t>
            </a:r>
          </a:p>
          <a:p>
            <a:r>
              <a:rPr lang="ru-RU" sz="1500" dirty="0">
                <a:solidFill>
                  <a:schemeClr val="tx1"/>
                </a:solidFill>
              </a:rPr>
              <a:t>в)90º.</a:t>
            </a:r>
          </a:p>
          <a:p>
            <a:r>
              <a:rPr lang="ru-RU" sz="1500" dirty="0">
                <a:solidFill>
                  <a:schemeClr val="tx1"/>
                </a:solidFill>
              </a:rPr>
              <a:t>2. Существует ли треугольник, два угла которого равны соответственно 120° и 80°? ____________________________</a:t>
            </a:r>
          </a:p>
          <a:p>
            <a:r>
              <a:rPr lang="ru-RU" sz="1500" dirty="0">
                <a:solidFill>
                  <a:schemeClr val="tx1"/>
                </a:solidFill>
              </a:rPr>
              <a:t>3. Угол при основании равнобедренного треугольника равен 30°. Чему равен третий угол? _______________________________________________________</a:t>
            </a:r>
          </a:p>
          <a:p>
            <a:r>
              <a:rPr lang="ru-RU" sz="1500" dirty="0">
                <a:solidFill>
                  <a:schemeClr val="tx1"/>
                </a:solidFill>
              </a:rPr>
              <a:t>4. Чему равен угол </a:t>
            </a:r>
            <a:r>
              <a:rPr lang="ru-RU" sz="1500" i="1" dirty="0">
                <a:solidFill>
                  <a:schemeClr val="tx1"/>
                </a:solidFill>
              </a:rPr>
              <a:t>М</a:t>
            </a:r>
            <a:r>
              <a:rPr lang="ru-RU" sz="1500" dirty="0">
                <a:solidFill>
                  <a:schemeClr val="tx1"/>
                </a:solidFill>
              </a:rPr>
              <a:t> треугольника </a:t>
            </a:r>
            <a:r>
              <a:rPr lang="ru-RU" sz="1500" i="1" dirty="0">
                <a:solidFill>
                  <a:schemeClr val="tx1"/>
                </a:solidFill>
              </a:rPr>
              <a:t>МКО</a:t>
            </a:r>
            <a:r>
              <a:rPr lang="ru-RU" sz="1500" dirty="0">
                <a:solidFill>
                  <a:schemeClr val="tx1"/>
                </a:solidFill>
              </a:rPr>
              <a:t>, если </a:t>
            </a:r>
            <a:r>
              <a:rPr lang="ru-RU" sz="1500" dirty="0" err="1">
                <a:solidFill>
                  <a:schemeClr val="tx1"/>
                </a:solidFill>
              </a:rPr>
              <a:t>ے</a:t>
            </a:r>
            <a:r>
              <a:rPr lang="ru-RU" sz="1500" i="1" dirty="0" err="1">
                <a:solidFill>
                  <a:schemeClr val="tx1"/>
                </a:solidFill>
              </a:rPr>
              <a:t>К</a:t>
            </a:r>
            <a:r>
              <a:rPr lang="ru-RU" sz="1500" dirty="0">
                <a:solidFill>
                  <a:schemeClr val="tx1"/>
                </a:solidFill>
              </a:rPr>
              <a:t> = 70°, </a:t>
            </a:r>
            <a:r>
              <a:rPr lang="ru-RU" sz="1500" dirty="0" err="1">
                <a:solidFill>
                  <a:schemeClr val="tx1"/>
                </a:solidFill>
              </a:rPr>
              <a:t>ے</a:t>
            </a:r>
            <a:r>
              <a:rPr lang="ru-RU" sz="1500" i="1" dirty="0" err="1">
                <a:solidFill>
                  <a:schemeClr val="tx1"/>
                </a:solidFill>
              </a:rPr>
              <a:t>О</a:t>
            </a:r>
            <a:r>
              <a:rPr lang="ru-RU" sz="1500" dirty="0">
                <a:solidFill>
                  <a:schemeClr val="tx1"/>
                </a:solidFill>
              </a:rPr>
              <a:t> = 30°. __________________________________________________________________</a:t>
            </a:r>
          </a:p>
          <a:p>
            <a:r>
              <a:rPr lang="ru-RU" sz="1500" dirty="0">
                <a:solidFill>
                  <a:schemeClr val="tx1"/>
                </a:solidFill>
              </a:rPr>
              <a:t>5. В треугольнике </a:t>
            </a:r>
            <a:r>
              <a:rPr lang="ru-RU" sz="1500" i="1" dirty="0">
                <a:solidFill>
                  <a:schemeClr val="tx1"/>
                </a:solidFill>
              </a:rPr>
              <a:t>АВС</a:t>
            </a:r>
            <a:r>
              <a:rPr lang="ru-RU" sz="1500" dirty="0">
                <a:solidFill>
                  <a:schemeClr val="tx1"/>
                </a:solidFill>
              </a:rPr>
              <a:t> угол </a:t>
            </a:r>
            <a:r>
              <a:rPr lang="ru-RU" sz="1500" i="1" dirty="0">
                <a:solidFill>
                  <a:schemeClr val="tx1"/>
                </a:solidFill>
              </a:rPr>
              <a:t>А</a:t>
            </a:r>
            <a:r>
              <a:rPr lang="ru-RU" sz="1500" dirty="0">
                <a:solidFill>
                  <a:schemeClr val="tx1"/>
                </a:solidFill>
              </a:rPr>
              <a:t> равен 50°, угол </a:t>
            </a:r>
            <a:r>
              <a:rPr lang="ru-RU" sz="1500" i="1" dirty="0">
                <a:solidFill>
                  <a:schemeClr val="tx1"/>
                </a:solidFill>
              </a:rPr>
              <a:t>С</a:t>
            </a:r>
            <a:r>
              <a:rPr lang="ru-RU" sz="1500" dirty="0">
                <a:solidFill>
                  <a:schemeClr val="tx1"/>
                </a:solidFill>
              </a:rPr>
              <a:t> равен 40°. Какой это треугольник:</a:t>
            </a:r>
          </a:p>
          <a:p>
            <a:r>
              <a:rPr lang="ru-RU" sz="1500" dirty="0">
                <a:solidFill>
                  <a:schemeClr val="tx1"/>
                </a:solidFill>
              </a:rPr>
              <a:t>а)остроугольный,</a:t>
            </a:r>
          </a:p>
          <a:p>
            <a:r>
              <a:rPr lang="ru-RU" sz="1500" dirty="0">
                <a:solidFill>
                  <a:schemeClr val="tx1"/>
                </a:solidFill>
              </a:rPr>
              <a:t>б)прямоугольны,</a:t>
            </a:r>
          </a:p>
          <a:p>
            <a:r>
              <a:rPr lang="ru-RU" sz="1500" dirty="0">
                <a:solidFill>
                  <a:schemeClr val="tx1"/>
                </a:solidFill>
              </a:rPr>
              <a:t>в)тупоугольный?</a:t>
            </a:r>
          </a:p>
          <a:p>
            <a:r>
              <a:rPr lang="ru-RU" sz="1500" dirty="0">
                <a:solidFill>
                  <a:schemeClr val="tx1"/>
                </a:solidFill>
              </a:rPr>
              <a:t>6. В треугольнике </a:t>
            </a:r>
            <a:r>
              <a:rPr lang="ru-RU" sz="1500" i="1" dirty="0">
                <a:solidFill>
                  <a:schemeClr val="tx1"/>
                </a:solidFill>
              </a:rPr>
              <a:t>МКО</a:t>
            </a:r>
            <a:r>
              <a:rPr lang="ru-RU" sz="1500" dirty="0">
                <a:solidFill>
                  <a:schemeClr val="tx1"/>
                </a:solidFill>
              </a:rPr>
              <a:t> угол </a:t>
            </a:r>
            <a:r>
              <a:rPr lang="ru-RU" sz="1500" i="1" dirty="0">
                <a:solidFill>
                  <a:schemeClr val="tx1"/>
                </a:solidFill>
              </a:rPr>
              <a:t>М</a:t>
            </a:r>
            <a:r>
              <a:rPr lang="ru-RU" sz="1500" dirty="0">
                <a:solidFill>
                  <a:schemeClr val="tx1"/>
                </a:solidFill>
              </a:rPr>
              <a:t> равен 60°, угол </a:t>
            </a:r>
            <a:r>
              <a:rPr lang="ru-RU" sz="1500" i="1" dirty="0">
                <a:solidFill>
                  <a:schemeClr val="tx1"/>
                </a:solidFill>
              </a:rPr>
              <a:t>К</a:t>
            </a:r>
            <a:r>
              <a:rPr lang="ru-RU" sz="1500" dirty="0">
                <a:solidFill>
                  <a:schemeClr val="tx1"/>
                </a:solidFill>
              </a:rPr>
              <a:t> равен 50°. Какой это треугольник:</a:t>
            </a:r>
          </a:p>
          <a:p>
            <a:r>
              <a:rPr lang="ru-RU" sz="1500" dirty="0">
                <a:solidFill>
                  <a:schemeClr val="tx1"/>
                </a:solidFill>
              </a:rPr>
              <a:t>а)остроугольный,</a:t>
            </a:r>
          </a:p>
          <a:p>
            <a:r>
              <a:rPr lang="ru-RU" sz="1500" dirty="0">
                <a:solidFill>
                  <a:schemeClr val="tx1"/>
                </a:solidFill>
              </a:rPr>
              <a:t>б)прямоугольный,</a:t>
            </a:r>
          </a:p>
          <a:p>
            <a:r>
              <a:rPr lang="ru-RU" sz="1500" dirty="0">
                <a:solidFill>
                  <a:schemeClr val="tx1"/>
                </a:solidFill>
              </a:rPr>
              <a:t>б)тупоугольный?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Rectangle 6"/>
          <p:cNvSpPr/>
          <p:nvPr/>
        </p:nvSpPr>
        <p:spPr>
          <a:xfrm>
            <a:off x="685800" y="914400"/>
            <a:ext cx="7467600" cy="102744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000000"/>
              </a:solidFill>
              <a:latin typeface="Times New Roman" charset="0"/>
            </a:endParaRPr>
          </a:p>
          <a:p>
            <a:pPr algn="ctr"/>
            <a:endParaRPr lang="ru-RU" sz="2800" b="1" dirty="0">
              <a:solidFill>
                <a:srgbClr val="000000"/>
              </a:solidFill>
              <a:latin typeface="Times New Roman" charset="0"/>
            </a:endParaRPr>
          </a:p>
          <a:p>
            <a:pPr algn="ctr"/>
            <a:r>
              <a:rPr lang="ru-RU" sz="2800" b="1" dirty="0" smtClean="0">
                <a:solidFill>
                  <a:srgbClr val="000000"/>
                </a:solidFill>
                <a:latin typeface="Times New Roman" charset="0"/>
              </a:rPr>
              <a:t>Тест </a:t>
            </a:r>
            <a:r>
              <a:rPr lang="ru-RU" sz="2800" b="1" dirty="0">
                <a:solidFill>
                  <a:srgbClr val="000000"/>
                </a:solidFill>
                <a:latin typeface="Times New Roman" charset="0"/>
              </a:rPr>
              <a:t>по геометрии в 7 классе по теме</a:t>
            </a:r>
            <a:endParaRPr lang="ru-RU" sz="2800" dirty="0">
              <a:solidFill>
                <a:srgbClr val="000000"/>
              </a:solidFill>
              <a:latin typeface="Times New Roman" charset="0"/>
            </a:endParaRPr>
          </a:p>
          <a:p>
            <a:pPr algn="ctr"/>
            <a:r>
              <a:rPr lang="ru-RU" sz="2800" b="1" dirty="0">
                <a:solidFill>
                  <a:srgbClr val="000000"/>
                </a:solidFill>
                <a:latin typeface="Times New Roman" charset="0"/>
              </a:rPr>
              <a:t>«Сумма углов треугольника»</a:t>
            </a:r>
            <a:endParaRPr lang="ru-RU" sz="2800" dirty="0">
              <a:solidFill>
                <a:srgbClr val="000000"/>
              </a:solidFill>
              <a:latin typeface="Times New Roman" charset="0"/>
            </a:endParaRPr>
          </a:p>
          <a:p>
            <a:r>
              <a:rPr lang="ru-RU" sz="2800" dirty="0"/>
              <a:t/>
            </a:r>
            <a:br>
              <a:rPr lang="ru-RU" sz="2800" dirty="0"/>
            </a:br>
            <a:endParaRPr 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96236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553200" cy="792162"/>
          </a:xfrm>
        </p:spPr>
        <p:txBody>
          <a:bodyPr/>
          <a:lstStyle/>
          <a:p>
            <a:r>
              <a:rPr lang="ru-RU" b="1" dirty="0" smtClean="0"/>
              <a:t>РЕФЛЕКСИЯ</a:t>
            </a:r>
            <a:endParaRPr lang="ru-RU" b="1" dirty="0"/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949712" y="17526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x-none" sz="3600" b="1" dirty="0" smtClean="0"/>
              <a:t>«Усвоил хорошо» - </a:t>
            </a:r>
          </a:p>
          <a:p>
            <a:endParaRPr lang="ru-RU" altLang="x-none" sz="3600" b="1" dirty="0" smtClean="0"/>
          </a:p>
          <a:p>
            <a:r>
              <a:rPr lang="ru-RU" altLang="x-none" sz="3600" b="1" dirty="0" smtClean="0"/>
              <a:t>«Есть затруднения» - </a:t>
            </a:r>
          </a:p>
          <a:p>
            <a:endParaRPr lang="ru-RU" altLang="x-none" sz="3600" b="1" dirty="0" smtClean="0"/>
          </a:p>
          <a:p>
            <a:r>
              <a:rPr lang="ru-RU" altLang="x-none" sz="3600" b="1" dirty="0" smtClean="0"/>
              <a:t>«Не усвоил» - </a:t>
            </a:r>
            <a:endParaRPr lang="ru-RU" altLang="x-none" sz="3600" b="1" dirty="0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5754358" y="1590855"/>
            <a:ext cx="1300162" cy="762000"/>
          </a:xfrm>
          <a:prstGeom prst="triangle">
            <a:avLst/>
          </a:prstGeom>
          <a:solidFill>
            <a:srgbClr val="00B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Равнобедренный треугольник 5"/>
          <p:cNvSpPr/>
          <p:nvPr/>
        </p:nvSpPr>
        <p:spPr>
          <a:xfrm>
            <a:off x="5636162" y="2636440"/>
            <a:ext cx="1418359" cy="952502"/>
          </a:xfrm>
          <a:prstGeom prst="triangl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Равнобедренный треугольник 6"/>
          <p:cNvSpPr/>
          <p:nvPr/>
        </p:nvSpPr>
        <p:spPr>
          <a:xfrm>
            <a:off x="5636161" y="3863580"/>
            <a:ext cx="1418359" cy="952498"/>
          </a:xfrm>
          <a:prstGeom prst="triangle">
            <a:avLst/>
          </a:prstGeom>
          <a:solidFill>
            <a:srgbClr val="C0000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990020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Wo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Custom 20">
      <a:dk1>
        <a:srgbClr val="262626"/>
      </a:dk1>
      <a:lt1>
        <a:srgbClr val="FFFFFF"/>
      </a:lt1>
      <a:dk2>
        <a:srgbClr val="1F497D"/>
      </a:dk2>
      <a:lt2>
        <a:srgbClr val="EEECE1"/>
      </a:lt2>
      <a:accent1>
        <a:srgbClr val="F29C00"/>
      </a:accent1>
      <a:accent2>
        <a:srgbClr val="FF0000"/>
      </a:accent2>
      <a:accent3>
        <a:srgbClr val="92D050"/>
      </a:accent3>
      <a:accent4>
        <a:srgbClr val="019EAF"/>
      </a:accent4>
      <a:accent5>
        <a:srgbClr val="F29C00"/>
      </a:accent5>
      <a:accent6>
        <a:srgbClr val="019EAF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Custom 7">
      <a:dk1>
        <a:srgbClr val="262626"/>
      </a:dk1>
      <a:lt1>
        <a:srgbClr val="FFFFFF"/>
      </a:lt1>
      <a:dk2>
        <a:srgbClr val="1F497D"/>
      </a:dk2>
      <a:lt2>
        <a:srgbClr val="EEECE1"/>
      </a:lt2>
      <a:accent1>
        <a:srgbClr val="00B7F0"/>
      </a:accent1>
      <a:accent2>
        <a:srgbClr val="4CBA02"/>
      </a:accent2>
      <a:accent3>
        <a:srgbClr val="FF3399"/>
      </a:accent3>
      <a:accent4>
        <a:srgbClr val="FF0000"/>
      </a:accent4>
      <a:accent5>
        <a:srgbClr val="00B7F0"/>
      </a:accent5>
      <a:accent6>
        <a:srgbClr val="FF000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Custom 7">
      <a:dk1>
        <a:srgbClr val="262626"/>
      </a:dk1>
      <a:lt1>
        <a:srgbClr val="FFFFFF"/>
      </a:lt1>
      <a:dk2>
        <a:srgbClr val="1F497D"/>
      </a:dk2>
      <a:lt2>
        <a:srgbClr val="EEECE1"/>
      </a:lt2>
      <a:accent1>
        <a:srgbClr val="00B7F0"/>
      </a:accent1>
      <a:accent2>
        <a:srgbClr val="4CBA02"/>
      </a:accent2>
      <a:accent3>
        <a:srgbClr val="FF3399"/>
      </a:accent3>
      <a:accent4>
        <a:srgbClr val="FF0000"/>
      </a:accent4>
      <a:accent5>
        <a:srgbClr val="00B7F0"/>
      </a:accent5>
      <a:accent6>
        <a:srgbClr val="FF000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3516</TotalTime>
  <Words>741</Words>
  <Application>Microsoft Office PowerPoint</Application>
  <PresentationFormat>Экран (4:3)</PresentationFormat>
  <Paragraphs>375</Paragraphs>
  <Slides>20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20</vt:i4>
      </vt:variant>
    </vt:vector>
  </HeadingPairs>
  <TitlesOfParts>
    <vt:vector size="30" baseType="lpstr">
      <vt:lpstr>Arial</vt:lpstr>
      <vt:lpstr>Arial Black</vt:lpstr>
      <vt:lpstr>Calibri</vt:lpstr>
      <vt:lpstr>Century Gothic</vt:lpstr>
      <vt:lpstr>굴림</vt:lpstr>
      <vt:lpstr>Symbol</vt:lpstr>
      <vt:lpstr>Times New Roman</vt:lpstr>
      <vt:lpstr>1_Office Theme</vt:lpstr>
      <vt:lpstr>3_Office Theme</vt:lpstr>
      <vt:lpstr>2_Office Theme</vt:lpstr>
      <vt:lpstr>УРОК ОТКРЫТИЕ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Прямые а и в параллельны, с - секущая.  Найдите неизвестный угол?</vt:lpstr>
      <vt:lpstr>Презентация PowerPoint</vt:lpstr>
      <vt:lpstr>Презентация PowerPoint</vt:lpstr>
      <vt:lpstr>ПРАКТИЧЕСКАЯ РАБОТА №1</vt:lpstr>
      <vt:lpstr>ПРАКТИЧЕСКАЯ РАБОТА №2</vt:lpstr>
      <vt:lpstr>Презентация PowerPoint</vt:lpstr>
      <vt:lpstr>СУММА УГЛОВ ТРЕУГОЛЬНИКА</vt:lpstr>
      <vt:lpstr>План доказательства: </vt:lpstr>
      <vt:lpstr>Презентация PowerPoint</vt:lpstr>
      <vt:lpstr>Найдите ошибку</vt:lpstr>
      <vt:lpstr>ФИЗМИНУТКА</vt:lpstr>
      <vt:lpstr>Презентация PowerPoint</vt:lpstr>
      <vt:lpstr>ПОДГОТОВКА К ГИА</vt:lpstr>
      <vt:lpstr>РЕФЛЕКСИЯ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Сообцокова Анжелика Юрьевна</cp:lastModifiedBy>
  <cp:revision>351</cp:revision>
  <dcterms:created xsi:type="dcterms:W3CDTF">2012-04-26T17:06:14Z</dcterms:created>
  <dcterms:modified xsi:type="dcterms:W3CDTF">2017-06-23T11:21:50Z</dcterms:modified>
</cp:coreProperties>
</file>