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6" r:id="rId8"/>
    <p:sldId id="264" r:id="rId9"/>
    <p:sldId id="269" r:id="rId10"/>
    <p:sldId id="265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5675D0-8A2B-46C0-AD64-AD2680E29110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45C54AD-91B3-48EB-99A5-A801D7A80F7C}">
      <dgm:prSet phldrT="[Текст]"/>
      <dgm:spPr>
        <a:solidFill>
          <a:schemeClr val="accent5">
            <a:lumMod val="40000"/>
            <a:lumOff val="6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ru-RU" b="1" dirty="0" smtClean="0">
              <a:solidFill>
                <a:srgbClr val="002060"/>
              </a:solidFill>
            </a:rPr>
            <a:t>Ожидаемые результаты</a:t>
          </a:r>
          <a:endParaRPr lang="ru-RU" b="1" dirty="0">
            <a:solidFill>
              <a:srgbClr val="002060"/>
            </a:solidFill>
          </a:endParaRPr>
        </a:p>
      </dgm:t>
    </dgm:pt>
    <dgm:pt modelId="{63036B7B-6BE7-4934-9300-729B3A3AA96A}" type="parTrans" cxnId="{9A30D756-C7CD-458D-8FD7-268E82DB994F}">
      <dgm:prSet/>
      <dgm:spPr/>
      <dgm:t>
        <a:bodyPr/>
        <a:lstStyle/>
        <a:p>
          <a:endParaRPr lang="ru-RU"/>
        </a:p>
      </dgm:t>
    </dgm:pt>
    <dgm:pt modelId="{402F2354-9828-4DC5-A479-F1603301DA0A}" type="sibTrans" cxnId="{9A30D756-C7CD-458D-8FD7-268E82DB994F}">
      <dgm:prSet/>
      <dgm:spPr/>
      <dgm:t>
        <a:bodyPr/>
        <a:lstStyle/>
        <a:p>
          <a:endParaRPr lang="ru-RU"/>
        </a:p>
      </dgm:t>
    </dgm:pt>
    <dgm:pt modelId="{3CF9A35E-EC03-41B7-ADAC-AAFC498C1A5F}">
      <dgm:prSet phldrT="[Текст]" custT="1"/>
      <dgm:spPr>
        <a:solidFill>
          <a:schemeClr val="accent5">
            <a:lumMod val="40000"/>
            <a:lumOff val="6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ru-RU" sz="1400" dirty="0" smtClean="0">
              <a:solidFill>
                <a:srgbClr val="002060"/>
              </a:solidFill>
            </a:rPr>
            <a:t>Активизируется устная связная речь.</a:t>
          </a:r>
          <a:endParaRPr lang="ru-RU" sz="1400" dirty="0">
            <a:solidFill>
              <a:srgbClr val="002060"/>
            </a:solidFill>
          </a:endParaRPr>
        </a:p>
      </dgm:t>
    </dgm:pt>
    <dgm:pt modelId="{EE945853-2DDA-4165-95CE-B5038564D8F4}" type="parTrans" cxnId="{E5B17BA2-7CCE-4AA0-9219-5C284EE57CF0}">
      <dgm:prSet/>
      <dgm:spPr/>
      <dgm:t>
        <a:bodyPr/>
        <a:lstStyle/>
        <a:p>
          <a:endParaRPr lang="ru-RU"/>
        </a:p>
      </dgm:t>
    </dgm:pt>
    <dgm:pt modelId="{266EC8C2-5B40-4187-8A59-CBED06F8EEE3}" type="sibTrans" cxnId="{E5B17BA2-7CCE-4AA0-9219-5C284EE57CF0}">
      <dgm:prSet/>
      <dgm:spPr/>
      <dgm:t>
        <a:bodyPr/>
        <a:lstStyle/>
        <a:p>
          <a:endParaRPr lang="ru-RU"/>
        </a:p>
      </dgm:t>
    </dgm:pt>
    <dgm:pt modelId="{E90DE637-2249-4A59-97B6-D75CF0B8E70E}">
      <dgm:prSet phldrT="[Текст]" custT="1"/>
      <dgm:spPr>
        <a:solidFill>
          <a:schemeClr val="accent5">
            <a:lumMod val="40000"/>
            <a:lumOff val="6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ru-RU" sz="1400" dirty="0" smtClean="0">
              <a:solidFill>
                <a:srgbClr val="002060"/>
              </a:solidFill>
            </a:rPr>
            <a:t>Развивается внимание, восприятие, фантазия, воображение.</a:t>
          </a:r>
          <a:endParaRPr lang="ru-RU" sz="1400" dirty="0">
            <a:solidFill>
              <a:srgbClr val="002060"/>
            </a:solidFill>
          </a:endParaRPr>
        </a:p>
      </dgm:t>
    </dgm:pt>
    <dgm:pt modelId="{81C7301E-6D51-4018-BD6D-6FDFB8DCF3A5}" type="parTrans" cxnId="{9A4F79AA-90D4-4709-8DDE-D7907773C942}">
      <dgm:prSet/>
      <dgm:spPr/>
      <dgm:t>
        <a:bodyPr/>
        <a:lstStyle/>
        <a:p>
          <a:endParaRPr lang="ru-RU"/>
        </a:p>
      </dgm:t>
    </dgm:pt>
    <dgm:pt modelId="{B6D07CBA-51B8-4AA6-9C64-66EAFC46596B}" type="sibTrans" cxnId="{9A4F79AA-90D4-4709-8DDE-D7907773C942}">
      <dgm:prSet/>
      <dgm:spPr/>
      <dgm:t>
        <a:bodyPr/>
        <a:lstStyle/>
        <a:p>
          <a:endParaRPr lang="ru-RU"/>
        </a:p>
      </dgm:t>
    </dgm:pt>
    <dgm:pt modelId="{1263D5D8-F992-41E2-B59E-02A157C79A03}">
      <dgm:prSet phldrT="[Текст]" custT="1"/>
      <dgm:spPr>
        <a:solidFill>
          <a:schemeClr val="accent5">
            <a:lumMod val="40000"/>
            <a:lumOff val="6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ru-RU" sz="1400" dirty="0" smtClean="0">
              <a:solidFill>
                <a:srgbClr val="002060"/>
              </a:solidFill>
            </a:rPr>
            <a:t>Развивается  интерес к художественной литературе, как образцу речи.</a:t>
          </a:r>
          <a:endParaRPr lang="ru-RU" sz="1400" dirty="0">
            <a:solidFill>
              <a:srgbClr val="002060"/>
            </a:solidFill>
          </a:endParaRPr>
        </a:p>
      </dgm:t>
    </dgm:pt>
    <dgm:pt modelId="{22CDF605-0D40-49FE-B907-E3E4A2EF93C7}" type="parTrans" cxnId="{D24545A0-CA11-4417-B782-1721770FDE4D}">
      <dgm:prSet/>
      <dgm:spPr/>
      <dgm:t>
        <a:bodyPr/>
        <a:lstStyle/>
        <a:p>
          <a:endParaRPr lang="ru-RU"/>
        </a:p>
      </dgm:t>
    </dgm:pt>
    <dgm:pt modelId="{0E1CBADC-2DF8-42A7-8970-05614CCA2C9E}" type="sibTrans" cxnId="{D24545A0-CA11-4417-B782-1721770FDE4D}">
      <dgm:prSet/>
      <dgm:spPr/>
      <dgm:t>
        <a:bodyPr/>
        <a:lstStyle/>
        <a:p>
          <a:endParaRPr lang="ru-RU"/>
        </a:p>
      </dgm:t>
    </dgm:pt>
    <dgm:pt modelId="{E4A93240-7B35-4BAE-93FF-8DF72419DE3D}">
      <dgm:prSet phldrT="[Текст]" custT="1"/>
      <dgm:spPr>
        <a:solidFill>
          <a:schemeClr val="accent5">
            <a:lumMod val="40000"/>
            <a:lumOff val="6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ru-RU" sz="1400" dirty="0" smtClean="0">
              <a:solidFill>
                <a:srgbClr val="002060"/>
              </a:solidFill>
            </a:rPr>
            <a:t>Формируется умение продумывать замысел, следовать ему в сочинении, выбирать тему, интересный сюжет, героев.</a:t>
          </a:r>
          <a:endParaRPr lang="ru-RU" sz="1400" dirty="0">
            <a:solidFill>
              <a:srgbClr val="002060"/>
            </a:solidFill>
          </a:endParaRPr>
        </a:p>
      </dgm:t>
    </dgm:pt>
    <dgm:pt modelId="{DC895CDC-2F38-4D89-A3F1-FE73194C110D}" type="parTrans" cxnId="{96540F26-7B2F-4F17-A3A9-62F77189ED53}">
      <dgm:prSet/>
      <dgm:spPr/>
      <dgm:t>
        <a:bodyPr/>
        <a:lstStyle/>
        <a:p>
          <a:endParaRPr lang="ru-RU"/>
        </a:p>
      </dgm:t>
    </dgm:pt>
    <dgm:pt modelId="{9FF4ADD6-94B1-452A-810B-5E39420AE0F4}" type="sibTrans" cxnId="{96540F26-7B2F-4F17-A3A9-62F77189ED53}">
      <dgm:prSet/>
      <dgm:spPr/>
      <dgm:t>
        <a:bodyPr/>
        <a:lstStyle/>
        <a:p>
          <a:endParaRPr lang="ru-RU"/>
        </a:p>
      </dgm:t>
    </dgm:pt>
    <dgm:pt modelId="{09ACB1E2-558C-4710-9A50-590C30C883D8}">
      <dgm:prSet phldrT="[Текст]" custT="1"/>
      <dgm:spPr>
        <a:solidFill>
          <a:schemeClr val="accent5">
            <a:lumMod val="40000"/>
            <a:lumOff val="6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ru-RU" sz="1400" dirty="0" smtClean="0">
              <a:solidFill>
                <a:srgbClr val="002060"/>
              </a:solidFill>
            </a:rPr>
            <a:t>Развивается </a:t>
          </a:r>
          <a:r>
            <a:rPr lang="ru-RU" sz="1400" smtClean="0">
              <a:solidFill>
                <a:srgbClr val="002060"/>
              </a:solidFill>
            </a:rPr>
            <a:t>активность личности, </a:t>
          </a:r>
          <a:r>
            <a:rPr lang="ru-RU" sz="1400" dirty="0" smtClean="0">
              <a:solidFill>
                <a:srgbClr val="002060"/>
              </a:solidFill>
            </a:rPr>
            <a:t>способность переживать судьбу сказочных героев как свою.</a:t>
          </a:r>
          <a:endParaRPr lang="ru-RU" sz="1400" dirty="0">
            <a:solidFill>
              <a:srgbClr val="002060"/>
            </a:solidFill>
          </a:endParaRPr>
        </a:p>
      </dgm:t>
    </dgm:pt>
    <dgm:pt modelId="{A87CCA0B-558B-4DD3-BC11-0982A022F27D}" type="parTrans" cxnId="{36DE6678-74A8-41E6-9792-05B06F290A4D}">
      <dgm:prSet/>
      <dgm:spPr/>
      <dgm:t>
        <a:bodyPr/>
        <a:lstStyle/>
        <a:p>
          <a:endParaRPr lang="ru-RU"/>
        </a:p>
      </dgm:t>
    </dgm:pt>
    <dgm:pt modelId="{00FBC04C-CFA9-442A-95FC-688508103C4F}" type="sibTrans" cxnId="{36DE6678-74A8-41E6-9792-05B06F290A4D}">
      <dgm:prSet/>
      <dgm:spPr/>
      <dgm:t>
        <a:bodyPr/>
        <a:lstStyle/>
        <a:p>
          <a:endParaRPr lang="ru-RU"/>
        </a:p>
      </dgm:t>
    </dgm:pt>
    <dgm:pt modelId="{CB295D55-EA70-444E-A56B-37031F4491A6}">
      <dgm:prSet phldrT="[Текст]" custT="1"/>
      <dgm:spPr>
        <a:solidFill>
          <a:schemeClr val="accent5">
            <a:lumMod val="40000"/>
            <a:lumOff val="6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ru-RU" sz="1400" dirty="0" smtClean="0">
              <a:solidFill>
                <a:srgbClr val="002060"/>
              </a:solidFill>
            </a:rPr>
            <a:t>Обогащается</a:t>
          </a:r>
          <a:r>
            <a:rPr lang="ru-RU" sz="1400" baseline="0" dirty="0" smtClean="0">
              <a:solidFill>
                <a:srgbClr val="002060"/>
              </a:solidFill>
            </a:rPr>
            <a:t> эмоциональная сфера.</a:t>
          </a:r>
          <a:endParaRPr lang="ru-RU" sz="1400" dirty="0">
            <a:solidFill>
              <a:srgbClr val="002060"/>
            </a:solidFill>
          </a:endParaRPr>
        </a:p>
      </dgm:t>
    </dgm:pt>
    <dgm:pt modelId="{E678E36C-0C1C-414D-BD89-6AB26F43397A}" type="parTrans" cxnId="{87D320B4-EFB5-4DCA-8F0A-C6455DA3B79B}">
      <dgm:prSet/>
      <dgm:spPr/>
      <dgm:t>
        <a:bodyPr/>
        <a:lstStyle/>
        <a:p>
          <a:endParaRPr lang="ru-RU"/>
        </a:p>
      </dgm:t>
    </dgm:pt>
    <dgm:pt modelId="{314956BF-7788-47C7-90DC-C1E7A12BBD82}" type="sibTrans" cxnId="{87D320B4-EFB5-4DCA-8F0A-C6455DA3B79B}">
      <dgm:prSet/>
      <dgm:spPr/>
      <dgm:t>
        <a:bodyPr/>
        <a:lstStyle/>
        <a:p>
          <a:endParaRPr lang="ru-RU"/>
        </a:p>
      </dgm:t>
    </dgm:pt>
    <dgm:pt modelId="{85A3F604-EA14-415A-9B6D-A6BBC23DCC56}" type="pres">
      <dgm:prSet presAssocID="{4B5675D0-8A2B-46C0-AD64-AD2680E2911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7C9E7E7-C740-4AFA-9BF9-342DA48C81EA}" type="pres">
      <dgm:prSet presAssocID="{045C54AD-91B3-48EB-99A5-A801D7A80F7C}" presName="centerShape" presStyleLbl="node0" presStyleIdx="0" presStyleCnt="1" custLinFactNeighborX="-1704" custLinFactNeighborY="503"/>
      <dgm:spPr/>
      <dgm:t>
        <a:bodyPr/>
        <a:lstStyle/>
        <a:p>
          <a:endParaRPr lang="ru-RU"/>
        </a:p>
      </dgm:t>
    </dgm:pt>
    <dgm:pt modelId="{DDC151E6-2DCD-4D85-9868-01A189A8F5A8}" type="pres">
      <dgm:prSet presAssocID="{EE945853-2DDA-4165-95CE-B5038564D8F4}" presName="Name9" presStyleLbl="parChTrans1D2" presStyleIdx="0" presStyleCnt="6"/>
      <dgm:spPr/>
      <dgm:t>
        <a:bodyPr/>
        <a:lstStyle/>
        <a:p>
          <a:endParaRPr lang="ru-RU"/>
        </a:p>
      </dgm:t>
    </dgm:pt>
    <dgm:pt modelId="{1E39DA77-2097-4242-862A-2149BF95A377}" type="pres">
      <dgm:prSet presAssocID="{EE945853-2DDA-4165-95CE-B5038564D8F4}" presName="connTx" presStyleLbl="parChTrans1D2" presStyleIdx="0" presStyleCnt="6"/>
      <dgm:spPr/>
      <dgm:t>
        <a:bodyPr/>
        <a:lstStyle/>
        <a:p>
          <a:endParaRPr lang="ru-RU"/>
        </a:p>
      </dgm:t>
    </dgm:pt>
    <dgm:pt modelId="{2DB35077-47ED-409E-85DD-94337A7DAAAA}" type="pres">
      <dgm:prSet presAssocID="{3CF9A35E-EC03-41B7-ADAC-AAFC498C1A5F}" presName="node" presStyleLbl="node1" presStyleIdx="0" presStyleCnt="6" custScaleX="209742" custRadScaleRad="97800" custRadScaleInc="-104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A7C9A0-9926-44F9-B4C2-968F693F613D}" type="pres">
      <dgm:prSet presAssocID="{81C7301E-6D51-4018-BD6D-6FDFB8DCF3A5}" presName="Name9" presStyleLbl="parChTrans1D2" presStyleIdx="1" presStyleCnt="6"/>
      <dgm:spPr/>
      <dgm:t>
        <a:bodyPr/>
        <a:lstStyle/>
        <a:p>
          <a:endParaRPr lang="ru-RU"/>
        </a:p>
      </dgm:t>
    </dgm:pt>
    <dgm:pt modelId="{E1011776-2AEA-4FFC-A7DB-AA92E96CED1D}" type="pres">
      <dgm:prSet presAssocID="{81C7301E-6D51-4018-BD6D-6FDFB8DCF3A5}" presName="connTx" presStyleLbl="parChTrans1D2" presStyleIdx="1" presStyleCnt="6"/>
      <dgm:spPr/>
      <dgm:t>
        <a:bodyPr/>
        <a:lstStyle/>
        <a:p>
          <a:endParaRPr lang="ru-RU"/>
        </a:p>
      </dgm:t>
    </dgm:pt>
    <dgm:pt modelId="{27C8923E-7E47-4CFE-BA15-E24D1C3A804B}" type="pres">
      <dgm:prSet presAssocID="{E90DE637-2249-4A59-97B6-D75CF0B8E70E}" presName="node" presStyleLbl="node1" presStyleIdx="1" presStyleCnt="6" custScaleX="205971" custRadScaleRad="124192" custRadScaleInc="410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B78A38-0C7C-40DA-B84F-13F03233A5A1}" type="pres">
      <dgm:prSet presAssocID="{22CDF605-0D40-49FE-B907-E3E4A2EF93C7}" presName="Name9" presStyleLbl="parChTrans1D2" presStyleIdx="2" presStyleCnt="6"/>
      <dgm:spPr/>
      <dgm:t>
        <a:bodyPr/>
        <a:lstStyle/>
        <a:p>
          <a:endParaRPr lang="ru-RU"/>
        </a:p>
      </dgm:t>
    </dgm:pt>
    <dgm:pt modelId="{F24FADDB-5D94-445E-803F-895766AADD7C}" type="pres">
      <dgm:prSet presAssocID="{22CDF605-0D40-49FE-B907-E3E4A2EF93C7}" presName="connTx" presStyleLbl="parChTrans1D2" presStyleIdx="2" presStyleCnt="6"/>
      <dgm:spPr/>
      <dgm:t>
        <a:bodyPr/>
        <a:lstStyle/>
        <a:p>
          <a:endParaRPr lang="ru-RU"/>
        </a:p>
      </dgm:t>
    </dgm:pt>
    <dgm:pt modelId="{EE1EBDC5-0DE9-4A5E-AE60-A96E2889D347}" type="pres">
      <dgm:prSet presAssocID="{1263D5D8-F992-41E2-B59E-02A157C79A03}" presName="node" presStyleLbl="node1" presStyleIdx="2" presStyleCnt="6" custScaleX="185586" custRadScaleRad="112135" custRadScaleInc="-243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73D2FB-7A37-4D47-AE80-66E07CC22D2E}" type="pres">
      <dgm:prSet presAssocID="{DC895CDC-2F38-4D89-A3F1-FE73194C110D}" presName="Name9" presStyleLbl="parChTrans1D2" presStyleIdx="3" presStyleCnt="6"/>
      <dgm:spPr/>
      <dgm:t>
        <a:bodyPr/>
        <a:lstStyle/>
        <a:p>
          <a:endParaRPr lang="ru-RU"/>
        </a:p>
      </dgm:t>
    </dgm:pt>
    <dgm:pt modelId="{A658E4C3-EC5B-4CAA-AD83-09F73DDC5BFB}" type="pres">
      <dgm:prSet presAssocID="{DC895CDC-2F38-4D89-A3F1-FE73194C110D}" presName="connTx" presStyleLbl="parChTrans1D2" presStyleIdx="3" presStyleCnt="6"/>
      <dgm:spPr/>
      <dgm:t>
        <a:bodyPr/>
        <a:lstStyle/>
        <a:p>
          <a:endParaRPr lang="ru-RU"/>
        </a:p>
      </dgm:t>
    </dgm:pt>
    <dgm:pt modelId="{C5FD4907-AB26-489A-8BB1-A14E6AE99B7C}" type="pres">
      <dgm:prSet presAssocID="{E4A93240-7B35-4BAE-93FF-8DF72419DE3D}" presName="node" presStyleLbl="node1" presStyleIdx="3" presStyleCnt="6" custScaleX="182570" custRadScaleRad="99779" custRadScaleInc="64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6C675E-5A92-4861-9628-7917DD1569D8}" type="pres">
      <dgm:prSet presAssocID="{A87CCA0B-558B-4DD3-BC11-0982A022F27D}" presName="Name9" presStyleLbl="parChTrans1D2" presStyleIdx="4" presStyleCnt="6"/>
      <dgm:spPr/>
      <dgm:t>
        <a:bodyPr/>
        <a:lstStyle/>
        <a:p>
          <a:endParaRPr lang="ru-RU"/>
        </a:p>
      </dgm:t>
    </dgm:pt>
    <dgm:pt modelId="{AEDAEA88-2615-4462-8DE2-25E5B055264B}" type="pres">
      <dgm:prSet presAssocID="{A87CCA0B-558B-4DD3-BC11-0982A022F27D}" presName="connTx" presStyleLbl="parChTrans1D2" presStyleIdx="4" presStyleCnt="6"/>
      <dgm:spPr/>
      <dgm:t>
        <a:bodyPr/>
        <a:lstStyle/>
        <a:p>
          <a:endParaRPr lang="ru-RU"/>
        </a:p>
      </dgm:t>
    </dgm:pt>
    <dgm:pt modelId="{B3CB10FC-344C-48C7-9209-72E78A40F1A7}" type="pres">
      <dgm:prSet presAssocID="{09ACB1E2-558C-4710-9A50-590C30C883D8}" presName="node" presStyleLbl="node1" presStyleIdx="4" presStyleCnt="6" custScaleX="178736" custRadScaleRad="118770" custRadScaleInc="287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99B185-B185-472E-837E-F0477771CED9}" type="pres">
      <dgm:prSet presAssocID="{E678E36C-0C1C-414D-BD89-6AB26F43397A}" presName="Name9" presStyleLbl="parChTrans1D2" presStyleIdx="5" presStyleCnt="6"/>
      <dgm:spPr/>
      <dgm:t>
        <a:bodyPr/>
        <a:lstStyle/>
        <a:p>
          <a:endParaRPr lang="ru-RU"/>
        </a:p>
      </dgm:t>
    </dgm:pt>
    <dgm:pt modelId="{186CBB83-FBF1-4F26-88AE-BB9DF1E1AF9B}" type="pres">
      <dgm:prSet presAssocID="{E678E36C-0C1C-414D-BD89-6AB26F43397A}" presName="connTx" presStyleLbl="parChTrans1D2" presStyleIdx="5" presStyleCnt="6"/>
      <dgm:spPr/>
      <dgm:t>
        <a:bodyPr/>
        <a:lstStyle/>
        <a:p>
          <a:endParaRPr lang="ru-RU"/>
        </a:p>
      </dgm:t>
    </dgm:pt>
    <dgm:pt modelId="{7297CC3A-EE4B-4C44-82F6-94BF714D60BF}" type="pres">
      <dgm:prSet presAssocID="{CB295D55-EA70-444E-A56B-37031F4491A6}" presName="node" presStyleLbl="node1" presStyleIdx="5" presStyleCnt="6" custScaleX="182067" custRadScaleRad="118994" custRadScaleInc="-383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1D3A18-FD54-4EF6-B362-85753F7CE7D7}" type="presOf" srcId="{EE945853-2DDA-4165-95CE-B5038564D8F4}" destId="{DDC151E6-2DCD-4D85-9868-01A189A8F5A8}" srcOrd="0" destOrd="0" presId="urn:microsoft.com/office/officeart/2005/8/layout/radial1"/>
    <dgm:cxn modelId="{87D320B4-EFB5-4DCA-8F0A-C6455DA3B79B}" srcId="{045C54AD-91B3-48EB-99A5-A801D7A80F7C}" destId="{CB295D55-EA70-444E-A56B-37031F4491A6}" srcOrd="5" destOrd="0" parTransId="{E678E36C-0C1C-414D-BD89-6AB26F43397A}" sibTransId="{314956BF-7788-47C7-90DC-C1E7A12BBD82}"/>
    <dgm:cxn modelId="{6E0D390E-5787-417D-8835-914D1B8E138A}" type="presOf" srcId="{E678E36C-0C1C-414D-BD89-6AB26F43397A}" destId="{C599B185-B185-472E-837E-F0477771CED9}" srcOrd="0" destOrd="0" presId="urn:microsoft.com/office/officeart/2005/8/layout/radial1"/>
    <dgm:cxn modelId="{3FD50C1D-3055-471B-9EA7-5425CD597409}" type="presOf" srcId="{22CDF605-0D40-49FE-B907-E3E4A2EF93C7}" destId="{F24FADDB-5D94-445E-803F-895766AADD7C}" srcOrd="1" destOrd="0" presId="urn:microsoft.com/office/officeart/2005/8/layout/radial1"/>
    <dgm:cxn modelId="{39EC986E-E542-4ECE-851A-D3C5E45D139B}" type="presOf" srcId="{E90DE637-2249-4A59-97B6-D75CF0B8E70E}" destId="{27C8923E-7E47-4CFE-BA15-E24D1C3A804B}" srcOrd="0" destOrd="0" presId="urn:microsoft.com/office/officeart/2005/8/layout/radial1"/>
    <dgm:cxn modelId="{B9389A65-45A2-4ED9-8D1F-CD663D02B8E4}" type="presOf" srcId="{A87CCA0B-558B-4DD3-BC11-0982A022F27D}" destId="{BA6C675E-5A92-4861-9628-7917DD1569D8}" srcOrd="0" destOrd="0" presId="urn:microsoft.com/office/officeart/2005/8/layout/radial1"/>
    <dgm:cxn modelId="{0A1D20F4-372A-43B8-88CF-9A862AE03BCA}" type="presOf" srcId="{CB295D55-EA70-444E-A56B-37031F4491A6}" destId="{7297CC3A-EE4B-4C44-82F6-94BF714D60BF}" srcOrd="0" destOrd="0" presId="urn:microsoft.com/office/officeart/2005/8/layout/radial1"/>
    <dgm:cxn modelId="{9A30D756-C7CD-458D-8FD7-268E82DB994F}" srcId="{4B5675D0-8A2B-46C0-AD64-AD2680E29110}" destId="{045C54AD-91B3-48EB-99A5-A801D7A80F7C}" srcOrd="0" destOrd="0" parTransId="{63036B7B-6BE7-4934-9300-729B3A3AA96A}" sibTransId="{402F2354-9828-4DC5-A479-F1603301DA0A}"/>
    <dgm:cxn modelId="{B8B2D44C-3D23-4908-9944-819FA402C1D2}" type="presOf" srcId="{1263D5D8-F992-41E2-B59E-02A157C79A03}" destId="{EE1EBDC5-0DE9-4A5E-AE60-A96E2889D347}" srcOrd="0" destOrd="0" presId="urn:microsoft.com/office/officeart/2005/8/layout/radial1"/>
    <dgm:cxn modelId="{E5B17BA2-7CCE-4AA0-9219-5C284EE57CF0}" srcId="{045C54AD-91B3-48EB-99A5-A801D7A80F7C}" destId="{3CF9A35E-EC03-41B7-ADAC-AAFC498C1A5F}" srcOrd="0" destOrd="0" parTransId="{EE945853-2DDA-4165-95CE-B5038564D8F4}" sibTransId="{266EC8C2-5B40-4187-8A59-CBED06F8EEE3}"/>
    <dgm:cxn modelId="{434BDE8D-E597-402F-8F6F-8050F0497FDD}" type="presOf" srcId="{DC895CDC-2F38-4D89-A3F1-FE73194C110D}" destId="{A658E4C3-EC5B-4CAA-AD83-09F73DDC5BFB}" srcOrd="1" destOrd="0" presId="urn:microsoft.com/office/officeart/2005/8/layout/radial1"/>
    <dgm:cxn modelId="{1A5FAADF-4177-440F-8A5A-174D1BC0559A}" type="presOf" srcId="{A87CCA0B-558B-4DD3-BC11-0982A022F27D}" destId="{AEDAEA88-2615-4462-8DE2-25E5B055264B}" srcOrd="1" destOrd="0" presId="urn:microsoft.com/office/officeart/2005/8/layout/radial1"/>
    <dgm:cxn modelId="{6DD27953-2E7C-4DE9-B487-67877B68BCB4}" type="presOf" srcId="{09ACB1E2-558C-4710-9A50-590C30C883D8}" destId="{B3CB10FC-344C-48C7-9209-72E78A40F1A7}" srcOrd="0" destOrd="0" presId="urn:microsoft.com/office/officeart/2005/8/layout/radial1"/>
    <dgm:cxn modelId="{25DB59D5-0D31-4637-AECA-0B03CCC64FFA}" type="presOf" srcId="{22CDF605-0D40-49FE-B907-E3E4A2EF93C7}" destId="{A9B78A38-0C7C-40DA-B84F-13F03233A5A1}" srcOrd="0" destOrd="0" presId="urn:microsoft.com/office/officeart/2005/8/layout/radial1"/>
    <dgm:cxn modelId="{D24545A0-CA11-4417-B782-1721770FDE4D}" srcId="{045C54AD-91B3-48EB-99A5-A801D7A80F7C}" destId="{1263D5D8-F992-41E2-B59E-02A157C79A03}" srcOrd="2" destOrd="0" parTransId="{22CDF605-0D40-49FE-B907-E3E4A2EF93C7}" sibTransId="{0E1CBADC-2DF8-42A7-8970-05614CCA2C9E}"/>
    <dgm:cxn modelId="{6BC91DD9-3594-4DC7-B513-DEF9970F7809}" type="presOf" srcId="{81C7301E-6D51-4018-BD6D-6FDFB8DCF3A5}" destId="{E1011776-2AEA-4FFC-A7DB-AA92E96CED1D}" srcOrd="1" destOrd="0" presId="urn:microsoft.com/office/officeart/2005/8/layout/radial1"/>
    <dgm:cxn modelId="{B2135ACB-473A-434D-B881-AEE0FC7F6DFC}" type="presOf" srcId="{81C7301E-6D51-4018-BD6D-6FDFB8DCF3A5}" destId="{42A7C9A0-9926-44F9-B4C2-968F693F613D}" srcOrd="0" destOrd="0" presId="urn:microsoft.com/office/officeart/2005/8/layout/radial1"/>
    <dgm:cxn modelId="{5C066313-C4C2-48F9-A04C-C85C25F41E3B}" type="presOf" srcId="{3CF9A35E-EC03-41B7-ADAC-AAFC498C1A5F}" destId="{2DB35077-47ED-409E-85DD-94337A7DAAAA}" srcOrd="0" destOrd="0" presId="urn:microsoft.com/office/officeart/2005/8/layout/radial1"/>
    <dgm:cxn modelId="{3A30BC61-EC9C-49D6-ACF5-C2846A6A2EC7}" type="presOf" srcId="{045C54AD-91B3-48EB-99A5-A801D7A80F7C}" destId="{57C9E7E7-C740-4AFA-9BF9-342DA48C81EA}" srcOrd="0" destOrd="0" presId="urn:microsoft.com/office/officeart/2005/8/layout/radial1"/>
    <dgm:cxn modelId="{171EACF6-38A5-46A2-915B-0D387E8A5ADD}" type="presOf" srcId="{E4A93240-7B35-4BAE-93FF-8DF72419DE3D}" destId="{C5FD4907-AB26-489A-8BB1-A14E6AE99B7C}" srcOrd="0" destOrd="0" presId="urn:microsoft.com/office/officeart/2005/8/layout/radial1"/>
    <dgm:cxn modelId="{96540F26-7B2F-4F17-A3A9-62F77189ED53}" srcId="{045C54AD-91B3-48EB-99A5-A801D7A80F7C}" destId="{E4A93240-7B35-4BAE-93FF-8DF72419DE3D}" srcOrd="3" destOrd="0" parTransId="{DC895CDC-2F38-4D89-A3F1-FE73194C110D}" sibTransId="{9FF4ADD6-94B1-452A-810B-5E39420AE0F4}"/>
    <dgm:cxn modelId="{AC9A3576-5114-493B-A76E-AC71C561ED62}" type="presOf" srcId="{EE945853-2DDA-4165-95CE-B5038564D8F4}" destId="{1E39DA77-2097-4242-862A-2149BF95A377}" srcOrd="1" destOrd="0" presId="urn:microsoft.com/office/officeart/2005/8/layout/radial1"/>
    <dgm:cxn modelId="{9A4F79AA-90D4-4709-8DDE-D7907773C942}" srcId="{045C54AD-91B3-48EB-99A5-A801D7A80F7C}" destId="{E90DE637-2249-4A59-97B6-D75CF0B8E70E}" srcOrd="1" destOrd="0" parTransId="{81C7301E-6D51-4018-BD6D-6FDFB8DCF3A5}" sibTransId="{B6D07CBA-51B8-4AA6-9C64-66EAFC46596B}"/>
    <dgm:cxn modelId="{EACF0042-356F-4BFD-805A-A2D056F9274D}" type="presOf" srcId="{E678E36C-0C1C-414D-BD89-6AB26F43397A}" destId="{186CBB83-FBF1-4F26-88AE-BB9DF1E1AF9B}" srcOrd="1" destOrd="0" presId="urn:microsoft.com/office/officeart/2005/8/layout/radial1"/>
    <dgm:cxn modelId="{D4741BF2-0236-40BD-9C85-FB22DCB21217}" type="presOf" srcId="{DC895CDC-2F38-4D89-A3F1-FE73194C110D}" destId="{4673D2FB-7A37-4D47-AE80-66E07CC22D2E}" srcOrd="0" destOrd="0" presId="urn:microsoft.com/office/officeart/2005/8/layout/radial1"/>
    <dgm:cxn modelId="{FFCB16BF-E9A3-4572-8A7E-47319F7852C9}" type="presOf" srcId="{4B5675D0-8A2B-46C0-AD64-AD2680E29110}" destId="{85A3F604-EA14-415A-9B6D-A6BBC23DCC56}" srcOrd="0" destOrd="0" presId="urn:microsoft.com/office/officeart/2005/8/layout/radial1"/>
    <dgm:cxn modelId="{36DE6678-74A8-41E6-9792-05B06F290A4D}" srcId="{045C54AD-91B3-48EB-99A5-A801D7A80F7C}" destId="{09ACB1E2-558C-4710-9A50-590C30C883D8}" srcOrd="4" destOrd="0" parTransId="{A87CCA0B-558B-4DD3-BC11-0982A022F27D}" sibTransId="{00FBC04C-CFA9-442A-95FC-688508103C4F}"/>
    <dgm:cxn modelId="{8344BFDA-A9D4-45BB-AE39-A043AA482B3A}" type="presParOf" srcId="{85A3F604-EA14-415A-9B6D-A6BBC23DCC56}" destId="{57C9E7E7-C740-4AFA-9BF9-342DA48C81EA}" srcOrd="0" destOrd="0" presId="urn:microsoft.com/office/officeart/2005/8/layout/radial1"/>
    <dgm:cxn modelId="{C9513393-ECB9-4A11-9B20-B38135777221}" type="presParOf" srcId="{85A3F604-EA14-415A-9B6D-A6BBC23DCC56}" destId="{DDC151E6-2DCD-4D85-9868-01A189A8F5A8}" srcOrd="1" destOrd="0" presId="urn:microsoft.com/office/officeart/2005/8/layout/radial1"/>
    <dgm:cxn modelId="{F3BB25F2-4E3B-4E8F-9146-DB4390DA3858}" type="presParOf" srcId="{DDC151E6-2DCD-4D85-9868-01A189A8F5A8}" destId="{1E39DA77-2097-4242-862A-2149BF95A377}" srcOrd="0" destOrd="0" presId="urn:microsoft.com/office/officeart/2005/8/layout/radial1"/>
    <dgm:cxn modelId="{D6D5FFD3-5593-46CF-957F-910FB41A8A2F}" type="presParOf" srcId="{85A3F604-EA14-415A-9B6D-A6BBC23DCC56}" destId="{2DB35077-47ED-409E-85DD-94337A7DAAAA}" srcOrd="2" destOrd="0" presId="urn:microsoft.com/office/officeart/2005/8/layout/radial1"/>
    <dgm:cxn modelId="{8D24B17C-5697-4B32-A8CC-CE4EE85E9659}" type="presParOf" srcId="{85A3F604-EA14-415A-9B6D-A6BBC23DCC56}" destId="{42A7C9A0-9926-44F9-B4C2-968F693F613D}" srcOrd="3" destOrd="0" presId="urn:microsoft.com/office/officeart/2005/8/layout/radial1"/>
    <dgm:cxn modelId="{4C034B14-DCA6-4A61-93C0-9295BA8D259E}" type="presParOf" srcId="{42A7C9A0-9926-44F9-B4C2-968F693F613D}" destId="{E1011776-2AEA-4FFC-A7DB-AA92E96CED1D}" srcOrd="0" destOrd="0" presId="urn:microsoft.com/office/officeart/2005/8/layout/radial1"/>
    <dgm:cxn modelId="{76E5D274-7DFF-4904-B40A-C57626633CCF}" type="presParOf" srcId="{85A3F604-EA14-415A-9B6D-A6BBC23DCC56}" destId="{27C8923E-7E47-4CFE-BA15-E24D1C3A804B}" srcOrd="4" destOrd="0" presId="urn:microsoft.com/office/officeart/2005/8/layout/radial1"/>
    <dgm:cxn modelId="{B933F7F8-1267-49FE-8A5F-27D400539793}" type="presParOf" srcId="{85A3F604-EA14-415A-9B6D-A6BBC23DCC56}" destId="{A9B78A38-0C7C-40DA-B84F-13F03233A5A1}" srcOrd="5" destOrd="0" presId="urn:microsoft.com/office/officeart/2005/8/layout/radial1"/>
    <dgm:cxn modelId="{47A7CCA4-70D2-4E93-A361-1F05F6FCB4A2}" type="presParOf" srcId="{A9B78A38-0C7C-40DA-B84F-13F03233A5A1}" destId="{F24FADDB-5D94-445E-803F-895766AADD7C}" srcOrd="0" destOrd="0" presId="urn:microsoft.com/office/officeart/2005/8/layout/radial1"/>
    <dgm:cxn modelId="{31FF60D3-4999-4880-A441-76D6F573FF67}" type="presParOf" srcId="{85A3F604-EA14-415A-9B6D-A6BBC23DCC56}" destId="{EE1EBDC5-0DE9-4A5E-AE60-A96E2889D347}" srcOrd="6" destOrd="0" presId="urn:microsoft.com/office/officeart/2005/8/layout/radial1"/>
    <dgm:cxn modelId="{32C8CF80-3DF3-4B8F-B4DA-35C0E944F171}" type="presParOf" srcId="{85A3F604-EA14-415A-9B6D-A6BBC23DCC56}" destId="{4673D2FB-7A37-4D47-AE80-66E07CC22D2E}" srcOrd="7" destOrd="0" presId="urn:microsoft.com/office/officeart/2005/8/layout/radial1"/>
    <dgm:cxn modelId="{37A77DB8-3222-4A72-962F-2CE8CF8E6457}" type="presParOf" srcId="{4673D2FB-7A37-4D47-AE80-66E07CC22D2E}" destId="{A658E4C3-EC5B-4CAA-AD83-09F73DDC5BFB}" srcOrd="0" destOrd="0" presId="urn:microsoft.com/office/officeart/2005/8/layout/radial1"/>
    <dgm:cxn modelId="{98A59C32-F486-4B04-B12B-9E6EA13CD247}" type="presParOf" srcId="{85A3F604-EA14-415A-9B6D-A6BBC23DCC56}" destId="{C5FD4907-AB26-489A-8BB1-A14E6AE99B7C}" srcOrd="8" destOrd="0" presId="urn:microsoft.com/office/officeart/2005/8/layout/radial1"/>
    <dgm:cxn modelId="{7A1A2A24-ED0A-4641-93D3-2F06AE557B49}" type="presParOf" srcId="{85A3F604-EA14-415A-9B6D-A6BBC23DCC56}" destId="{BA6C675E-5A92-4861-9628-7917DD1569D8}" srcOrd="9" destOrd="0" presId="urn:microsoft.com/office/officeart/2005/8/layout/radial1"/>
    <dgm:cxn modelId="{1E5D6CE6-BFBE-432D-BCD0-95017E56DEAA}" type="presParOf" srcId="{BA6C675E-5A92-4861-9628-7917DD1569D8}" destId="{AEDAEA88-2615-4462-8DE2-25E5B055264B}" srcOrd="0" destOrd="0" presId="urn:microsoft.com/office/officeart/2005/8/layout/radial1"/>
    <dgm:cxn modelId="{F1E9D520-0CA8-49E3-92B0-27C6A1141221}" type="presParOf" srcId="{85A3F604-EA14-415A-9B6D-A6BBC23DCC56}" destId="{B3CB10FC-344C-48C7-9209-72E78A40F1A7}" srcOrd="10" destOrd="0" presId="urn:microsoft.com/office/officeart/2005/8/layout/radial1"/>
    <dgm:cxn modelId="{A4939AE3-EB85-4922-BD9D-B45790BA9C40}" type="presParOf" srcId="{85A3F604-EA14-415A-9B6D-A6BBC23DCC56}" destId="{C599B185-B185-472E-837E-F0477771CED9}" srcOrd="11" destOrd="0" presId="urn:microsoft.com/office/officeart/2005/8/layout/radial1"/>
    <dgm:cxn modelId="{C00B4549-9605-4C14-8EAC-A3F185236AF3}" type="presParOf" srcId="{C599B185-B185-472E-837E-F0477771CED9}" destId="{186CBB83-FBF1-4F26-88AE-BB9DF1E1AF9B}" srcOrd="0" destOrd="0" presId="urn:microsoft.com/office/officeart/2005/8/layout/radial1"/>
    <dgm:cxn modelId="{DBD475F0-C29D-456A-AA80-6E52023766E0}" type="presParOf" srcId="{85A3F604-EA14-415A-9B6D-A6BBC23DCC56}" destId="{7297CC3A-EE4B-4C44-82F6-94BF714D60BF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E725A-BEAA-4A50-8615-1BEBA3BFCB05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0696B-A99E-4041-B5A5-C202AF9BC5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90061-3629-47E8-BFAC-E0EA8936BBA8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350A35-AAF6-45C5-9DCC-3FE406721A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A568B-3CA1-47C2-B4AA-C47DF9CA13D5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D9F3A-3BD5-42FB-B433-CCD6979DA4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439D1-A516-4DAA-8128-2B833DF2ECDB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B026D-5399-4AC2-B7F6-4AA56673EF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44FAF-1B71-433A-ABEE-CF6FC0599878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11275-37C4-4EE8-9877-3243D91DA2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023CC-C3D7-4FB3-9ACE-9D9306893A15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725F4-7EAF-4AAA-993F-B74CBAAA7C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024EB-071D-4178-988D-B132EC302C63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25DA9-6DE2-4AD4-AF6C-E8372EC162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A2FDD-5EC1-4586-B2BF-ABFD63E9BB23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A9606-81AA-432E-9332-6D960D0209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62F27-73A6-41BB-943D-80E1B43DAD89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361F3-8488-4976-8713-FC20C71568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F1721-6B6C-4B77-87C6-A3937DBC2347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0C7AA-2E98-44E2-9536-9C38CCBD29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B358C-2305-45E1-8347-2C2FEA1AE9AB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1F14A-5523-42EC-B8FE-6FA413AA02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A07DCC-903A-4B49-9678-D637148FFC5A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BA92EB-CEEA-4561-9371-B7600222AE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6642100"/>
            <a:ext cx="12461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sz="800" dirty="0">
                <a:latin typeface="Arial" pitchFamily="34" charset="0"/>
                <a:ea typeface="Calibri" pitchFamily="34" charset="0"/>
                <a:cs typeface="Times New Roman" pitchFamily="18" charset="0"/>
              </a:rPr>
              <a:t>FokinaLida.75@mail.ru</a:t>
            </a:r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Капля 7"/>
          <p:cNvSpPr/>
          <p:nvPr/>
        </p:nvSpPr>
        <p:spPr>
          <a:xfrm rot="16200000">
            <a:off x="1165312" y="-1057808"/>
            <a:ext cx="6597352" cy="8712968"/>
          </a:xfrm>
          <a:prstGeom prst="teardrop">
            <a:avLst/>
          </a:prstGeom>
          <a:solidFill>
            <a:schemeClr val="accent5">
              <a:lumMod val="20000"/>
              <a:lumOff val="80000"/>
            </a:schemeClr>
          </a:solidFill>
          <a:ln w="215900" cmpd="thickThin">
            <a:gradFill flip="none"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13500000" scaled="1"/>
              <a:tileRect/>
            </a:gradFill>
            <a:prstDash val="solid"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35" name="Рисунок 8" descr="69415968_11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96188" y="4581525"/>
            <a:ext cx="1441450" cy="212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" name="Рисунок 9" descr="69415995_12.pn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7950" y="4581525"/>
            <a:ext cx="1682750" cy="213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" name="Picture 5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02513" y="0"/>
            <a:ext cx="1741487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8.png"/><Relationship Id="rId7" Type="http://schemas.openxmlformats.org/officeDocument/2006/relationships/image" Target="../media/image30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3.png"/><Relationship Id="rId4" Type="http://schemas.openxmlformats.org/officeDocument/2006/relationships/image" Target="../media/image29.png"/><Relationship Id="rId9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11560" y="1556792"/>
            <a:ext cx="735477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МОДЕЛИРОВАНИЕ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С ИСПОЛЬЗОВАНИЕМ КАРТ ПРОППА –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КАК СРЕДСТВО РАЗВИТИЯ СВЯЗНОЙ РЕЧИ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ДЕТЕЙ СТАРШЕГО ДОШКОЛЬНОГО ВОЗРАСТА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60032" y="3933056"/>
            <a:ext cx="378462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Надежда Сергеевна Панова,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воспитатель </a:t>
            </a:r>
            <a:r>
              <a:rPr lang="ru-RU" sz="2000" b="1" dirty="0" smtClean="0">
                <a:solidFill>
                  <a:srgbClr val="002060"/>
                </a:solidFill>
              </a:rPr>
              <a:t>МБ</a:t>
            </a:r>
            <a:r>
              <a:rPr lang="ru-RU" sz="2000" b="1" dirty="0" smtClean="0">
                <a:solidFill>
                  <a:srgbClr val="002060"/>
                </a:solidFill>
              </a:rPr>
              <a:t>ДОУ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«Детский сад</a:t>
            </a:r>
            <a:r>
              <a:rPr lang="ru-RU" sz="2000" b="1" dirty="0" smtClean="0">
                <a:solidFill>
                  <a:srgbClr val="002060"/>
                </a:solidFill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</a:rPr>
              <a:t>№</a:t>
            </a:r>
            <a:r>
              <a:rPr lang="ru-RU" sz="2000" b="1" dirty="0" smtClean="0">
                <a:solidFill>
                  <a:srgbClr val="002060"/>
                </a:solidFill>
              </a:rPr>
              <a:t>33»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39728" y="5805264"/>
            <a:ext cx="27110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г. </a:t>
            </a:r>
            <a:r>
              <a:rPr lang="ru-RU" b="1" dirty="0" smtClean="0">
                <a:solidFill>
                  <a:srgbClr val="002060"/>
                </a:solidFill>
              </a:rPr>
              <a:t>Усолье - Сибирское</a:t>
            </a:r>
            <a:r>
              <a:rPr lang="ru-RU" b="1" dirty="0" smtClean="0">
                <a:solidFill>
                  <a:srgbClr val="002060"/>
                </a:solidFill>
              </a:rPr>
              <a:t>,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2017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опп.jpg"/>
          <p:cNvPicPr>
            <a:picLocks noChangeAspect="1"/>
          </p:cNvPicPr>
          <p:nvPr/>
        </p:nvPicPr>
        <p:blipFill>
          <a:blip r:embed="rId2" cstate="print"/>
          <a:srcRect l="10331" t="2596" r="7017" b="6540"/>
          <a:stretch>
            <a:fillRect/>
          </a:stretch>
        </p:blipFill>
        <p:spPr>
          <a:xfrm>
            <a:off x="1475656" y="260648"/>
            <a:ext cx="1728192" cy="2520280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331640" y="2852936"/>
            <a:ext cx="663341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Российский и советский ученый филолог, фольклорист.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Он получил мировое признание, являлся основоположником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сравнительно – технологического метода в фольклористике,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одним из основоположников современной теории текста.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47864" y="1196752"/>
            <a:ext cx="38996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Владимир  Яковлевич </a:t>
            </a:r>
          </a:p>
          <a:p>
            <a:pPr algn="ctr"/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Пропп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2800" dirty="0"/>
          </a:p>
        </p:txBody>
      </p:sp>
      <p:grpSp>
        <p:nvGrpSpPr>
          <p:cNvPr id="17" name="Группа 16"/>
          <p:cNvGrpSpPr/>
          <p:nvPr/>
        </p:nvGrpSpPr>
        <p:grpSpPr>
          <a:xfrm>
            <a:off x="2915816" y="4365104"/>
            <a:ext cx="3250824" cy="1872208"/>
            <a:chOff x="2843808" y="4509120"/>
            <a:chExt cx="3250824" cy="1872208"/>
          </a:xfrm>
        </p:grpSpPr>
        <p:pic>
          <p:nvPicPr>
            <p:cNvPr id="9" name="Рисунок 8" descr="книга5.jpg"/>
            <p:cNvPicPr>
              <a:picLocks noChangeAspect="1"/>
            </p:cNvPicPr>
            <p:nvPr/>
          </p:nvPicPr>
          <p:blipFill>
            <a:blip r:embed="rId3" cstate="print"/>
            <a:srcRect l="5830" t="48337" r="9638" b="6794"/>
            <a:stretch>
              <a:fillRect/>
            </a:stretch>
          </p:blipFill>
          <p:spPr>
            <a:xfrm>
              <a:off x="2843808" y="4509120"/>
              <a:ext cx="3078493" cy="1872208"/>
            </a:xfrm>
            <a:prstGeom prst="rect">
              <a:avLst/>
            </a:prstGeom>
          </p:spPr>
        </p:pic>
        <p:sp>
          <p:nvSpPr>
            <p:cNvPr id="11" name="Прямоугольник 10"/>
            <p:cNvSpPr/>
            <p:nvPr/>
          </p:nvSpPr>
          <p:spPr>
            <a:xfrm rot="334596">
              <a:off x="3658723" y="5068025"/>
              <a:ext cx="1154482" cy="5260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rgbClr val="002060"/>
                  </a:solidFill>
                </a:rPr>
                <a:t>Владимир </a:t>
              </a:r>
            </a:p>
            <a:p>
              <a:pPr algn="ctr"/>
              <a:r>
                <a:rPr lang="ru-RU" sz="1400" b="1" dirty="0" err="1" smtClean="0">
                  <a:solidFill>
                    <a:srgbClr val="002060"/>
                  </a:solidFill>
                </a:rPr>
                <a:t>Пропп</a:t>
              </a:r>
              <a:endParaRPr lang="ru-RU" sz="1400" b="1" dirty="0" smtClean="0">
                <a:solidFill>
                  <a:srgbClr val="002060"/>
                </a:solidFill>
              </a:endParaRPr>
            </a:p>
          </p:txBody>
        </p:sp>
        <p:sp>
          <p:nvSpPr>
            <p:cNvPr id="13" name="Прямоугольник 12"/>
            <p:cNvSpPr/>
            <p:nvPr/>
          </p:nvSpPr>
          <p:spPr>
            <a:xfrm rot="20883339">
              <a:off x="4660678" y="4764787"/>
              <a:ext cx="1107932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1200" i="1" dirty="0" smtClean="0">
                  <a:solidFill>
                    <a:srgbClr val="002060"/>
                  </a:solidFill>
                </a:rPr>
                <a:t>Морфология</a:t>
              </a:r>
              <a:endParaRPr lang="ru-RU" sz="1200" dirty="0"/>
            </a:p>
          </p:txBody>
        </p:sp>
        <p:sp>
          <p:nvSpPr>
            <p:cNvPr id="15" name="Прямоугольник 14"/>
            <p:cNvSpPr/>
            <p:nvPr/>
          </p:nvSpPr>
          <p:spPr>
            <a:xfrm rot="21062298">
              <a:off x="4390735" y="5214357"/>
              <a:ext cx="1703897" cy="5798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800" b="1" dirty="0" smtClean="0">
                  <a:solidFill>
                    <a:srgbClr val="002060"/>
                  </a:solidFill>
                </a:rPr>
                <a:t>Исторические</a:t>
              </a:r>
            </a:p>
            <a:p>
              <a:pPr algn="ctr"/>
              <a:r>
                <a:rPr lang="ru-RU" sz="800" b="1" dirty="0" smtClean="0">
                  <a:solidFill>
                    <a:srgbClr val="002060"/>
                  </a:solidFill>
                </a:rPr>
                <a:t> корни </a:t>
              </a:r>
            </a:p>
            <a:p>
              <a:pPr algn="ctr"/>
              <a:r>
                <a:rPr lang="ru-RU" sz="800" b="1" dirty="0" smtClean="0">
                  <a:solidFill>
                    <a:srgbClr val="002060"/>
                  </a:solidFill>
                </a:rPr>
                <a:t>ВОЛШЕБНОЙ </a:t>
              </a:r>
            </a:p>
            <a:p>
              <a:pPr algn="ctr"/>
              <a:r>
                <a:rPr lang="ru-RU" sz="800" b="1" dirty="0" smtClean="0">
                  <a:solidFill>
                    <a:srgbClr val="002060"/>
                  </a:solidFill>
                </a:rPr>
                <a:t>СКАЗКИ</a:t>
              </a:r>
              <a:endParaRPr lang="ru-RU" sz="800" b="1" dirty="0">
                <a:solidFill>
                  <a:srgbClr val="00206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0531_141723.jpg"/>
          <p:cNvPicPr>
            <a:picLocks noChangeAspect="1"/>
          </p:cNvPicPr>
          <p:nvPr/>
        </p:nvPicPr>
        <p:blipFill>
          <a:blip r:embed="rId2" cstate="print"/>
          <a:srcRect l="31500" r="10226"/>
          <a:stretch>
            <a:fillRect/>
          </a:stretch>
        </p:blipFill>
        <p:spPr>
          <a:xfrm rot="5400000">
            <a:off x="405353" y="394846"/>
            <a:ext cx="3580765" cy="3456384"/>
          </a:xfrm>
          <a:prstGeom prst="roundRect">
            <a:avLst/>
          </a:prstGeom>
          <a:ln>
            <a:solidFill>
              <a:srgbClr val="002060"/>
            </a:solidFill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771800" y="4869160"/>
            <a:ext cx="35353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КАРТЫ ПРОППА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6" name="Рисунок 5" descr="100_41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1628800"/>
            <a:ext cx="3888432" cy="29163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Группа 19"/>
          <p:cNvGrpSpPr/>
          <p:nvPr/>
        </p:nvGrpSpPr>
        <p:grpSpPr>
          <a:xfrm>
            <a:off x="611560" y="260648"/>
            <a:ext cx="4420206" cy="2089180"/>
            <a:chOff x="611560" y="260648"/>
            <a:chExt cx="4420206" cy="2089180"/>
          </a:xfrm>
        </p:grpSpPr>
        <p:pic>
          <p:nvPicPr>
            <p:cNvPr id="2" name="Рисунок 1" descr="запрет 1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11560" y="260648"/>
              <a:ext cx="1386704" cy="2089180"/>
            </a:xfrm>
            <a:prstGeom prst="rect">
              <a:avLst/>
            </a:prstGeom>
            <a:ln>
              <a:solidFill>
                <a:srgbClr val="002060"/>
              </a:solidFill>
            </a:ln>
          </p:spPr>
        </p:pic>
        <p:sp>
          <p:nvSpPr>
            <p:cNvPr id="10" name="TextBox 9"/>
            <p:cNvSpPr txBox="1"/>
            <p:nvPr/>
          </p:nvSpPr>
          <p:spPr>
            <a:xfrm>
              <a:off x="1979712" y="836712"/>
              <a:ext cx="3052054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rgbClr val="002060"/>
                  </a:solidFill>
                </a:rPr>
                <a:t>«не открывай оконца»</a:t>
              </a:r>
            </a:p>
            <a:p>
              <a:r>
                <a:rPr lang="ru-RU" b="1" dirty="0" smtClean="0">
                  <a:solidFill>
                    <a:srgbClr val="002060"/>
                  </a:solidFill>
                </a:rPr>
                <a:t>«не отлучайся со двора»</a:t>
              </a:r>
            </a:p>
            <a:p>
              <a:r>
                <a:rPr lang="ru-RU" b="1" dirty="0" smtClean="0">
                  <a:solidFill>
                    <a:srgbClr val="002060"/>
                  </a:solidFill>
                </a:rPr>
                <a:t>«не пей водицы»</a:t>
              </a:r>
              <a:endParaRPr lang="ru-RU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4355976" y="1988840"/>
            <a:ext cx="3347926" cy="2180953"/>
            <a:chOff x="4355976" y="1988840"/>
            <a:chExt cx="3347926" cy="2180953"/>
          </a:xfrm>
        </p:grpSpPr>
        <p:pic>
          <p:nvPicPr>
            <p:cNvPr id="17" name="Рисунок 16" descr="появление друга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55976" y="1988840"/>
              <a:ext cx="1457143" cy="2180953"/>
            </a:xfrm>
            <a:prstGeom prst="rect">
              <a:avLst/>
            </a:prstGeom>
            <a:ln>
              <a:solidFill>
                <a:srgbClr val="002060"/>
              </a:solidFill>
            </a:ln>
          </p:spPr>
        </p:pic>
        <p:sp>
          <p:nvSpPr>
            <p:cNvPr id="18" name="TextBox 17"/>
            <p:cNvSpPr txBox="1"/>
            <p:nvPr/>
          </p:nvSpPr>
          <p:spPr>
            <a:xfrm>
              <a:off x="5796136" y="2276872"/>
              <a:ext cx="1907766" cy="17543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rgbClr val="002060"/>
                  </a:solidFill>
                </a:rPr>
                <a:t>Серый волк,</a:t>
              </a:r>
            </a:p>
            <a:p>
              <a:r>
                <a:rPr lang="ru-RU" b="1" dirty="0" smtClean="0">
                  <a:solidFill>
                    <a:srgbClr val="002060"/>
                  </a:solidFill>
                </a:rPr>
                <a:t>Кот в сапогах,</a:t>
              </a:r>
            </a:p>
            <a:p>
              <a:r>
                <a:rPr lang="ru-RU" b="1" dirty="0" smtClean="0">
                  <a:solidFill>
                    <a:srgbClr val="002060"/>
                  </a:solidFill>
                </a:rPr>
                <a:t>Щука,</a:t>
              </a:r>
            </a:p>
            <a:p>
              <a:r>
                <a:rPr lang="ru-RU" b="1" dirty="0" smtClean="0">
                  <a:solidFill>
                    <a:srgbClr val="002060"/>
                  </a:solidFill>
                </a:rPr>
                <a:t>Сивка-бурка,</a:t>
              </a:r>
              <a:br>
                <a:rPr lang="ru-RU" b="1" dirty="0" smtClean="0">
                  <a:solidFill>
                    <a:srgbClr val="002060"/>
                  </a:solidFill>
                </a:rPr>
              </a:br>
              <a:r>
                <a:rPr lang="ru-RU" b="1" dirty="0" smtClean="0">
                  <a:solidFill>
                    <a:srgbClr val="002060"/>
                  </a:solidFill>
                </a:rPr>
                <a:t>Золотая рыбка</a:t>
              </a:r>
            </a:p>
            <a:p>
              <a:endParaRPr lang="ru-RU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2123728" y="3717032"/>
            <a:ext cx="5571163" cy="2180953"/>
            <a:chOff x="2123728" y="3717032"/>
            <a:chExt cx="5571163" cy="2180953"/>
          </a:xfrm>
        </p:grpSpPr>
        <p:pic>
          <p:nvPicPr>
            <p:cNvPr id="15" name="Рисунок 14" descr="ложный герой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23728" y="3717032"/>
              <a:ext cx="1447619" cy="2180953"/>
            </a:xfrm>
            <a:prstGeom prst="rect">
              <a:avLst/>
            </a:prstGeom>
            <a:ln>
              <a:solidFill>
                <a:srgbClr val="002060"/>
              </a:solidFill>
            </a:ln>
          </p:spPr>
        </p:pic>
        <p:sp>
          <p:nvSpPr>
            <p:cNvPr id="19" name="TextBox 18"/>
            <p:cNvSpPr txBox="1"/>
            <p:nvPr/>
          </p:nvSpPr>
          <p:spPr>
            <a:xfrm>
              <a:off x="3563888" y="4653136"/>
              <a:ext cx="413100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rgbClr val="002060"/>
                  </a:solidFill>
                </a:rPr>
                <a:t>Тот, кто выдает себя за героя</a:t>
              </a:r>
            </a:p>
            <a:p>
              <a:r>
                <a:rPr lang="ru-RU" b="1" dirty="0" smtClean="0">
                  <a:solidFill>
                    <a:srgbClr val="002060"/>
                  </a:solidFill>
                </a:rPr>
                <a:t>Или присваивает себе его заслуги</a:t>
              </a:r>
              <a:endParaRPr lang="ru-RU" b="1" dirty="0">
                <a:solidFill>
                  <a:srgbClr val="00206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100_40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1268760"/>
            <a:ext cx="2496278" cy="1872208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2" name="TextBox 1"/>
          <p:cNvSpPr txBox="1"/>
          <p:nvPr/>
        </p:nvSpPr>
        <p:spPr>
          <a:xfrm>
            <a:off x="395536" y="332656"/>
            <a:ext cx="59312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Первый этап</a:t>
            </a:r>
            <a:r>
              <a:rPr lang="ru-RU" sz="2400" dirty="0" smtClean="0">
                <a:solidFill>
                  <a:srgbClr val="002060"/>
                </a:solidFill>
              </a:rPr>
              <a:t> - знакомство со сказками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1" name="Рисунок 10" descr="100_40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882212">
            <a:off x="5346235" y="1196967"/>
            <a:ext cx="2514613" cy="188596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3" name="Рисунок 12" descr="100_40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902069">
            <a:off x="486640" y="1141154"/>
            <a:ext cx="2496277" cy="1872208"/>
          </a:xfrm>
          <a:prstGeom prst="rect">
            <a:avLst/>
          </a:prstGeom>
          <a:ln>
            <a:solidFill>
              <a:srgbClr val="00B050"/>
            </a:solidFill>
          </a:ln>
        </p:spPr>
      </p:pic>
      <p:pic>
        <p:nvPicPr>
          <p:cNvPr id="16" name="Рисунок 15" descr="100_418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47664" y="3212976"/>
            <a:ext cx="2538616" cy="1903962"/>
          </a:xfrm>
          <a:prstGeom prst="rect">
            <a:avLst/>
          </a:prstGeom>
          <a:ln>
            <a:solidFill>
              <a:srgbClr val="92D050"/>
            </a:solidFill>
          </a:ln>
        </p:spPr>
      </p:pic>
      <p:pic>
        <p:nvPicPr>
          <p:cNvPr id="17" name="Рисунок 16" descr="100_418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355976" y="3212976"/>
            <a:ext cx="2496277" cy="1872208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15" name="Рисунок 14" descr="100_4206.JPG"/>
          <p:cNvPicPr>
            <a:picLocks noChangeAspect="1"/>
          </p:cNvPicPr>
          <p:nvPr/>
        </p:nvPicPr>
        <p:blipFill>
          <a:blip r:embed="rId7" cstate="print"/>
          <a:srcRect b="27619"/>
          <a:stretch>
            <a:fillRect/>
          </a:stretch>
        </p:blipFill>
        <p:spPr>
          <a:xfrm>
            <a:off x="2987824" y="4869160"/>
            <a:ext cx="2520280" cy="1368152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DSC_03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3068960"/>
            <a:ext cx="3923928" cy="2615952"/>
          </a:xfrm>
          <a:prstGeom prst="roundRect">
            <a:avLst/>
          </a:prstGeom>
          <a:ln>
            <a:solidFill>
              <a:srgbClr val="0070C0"/>
            </a:solidFill>
          </a:ln>
        </p:spPr>
      </p:pic>
      <p:sp>
        <p:nvSpPr>
          <p:cNvPr id="2" name="TextBox 1"/>
          <p:cNvSpPr txBox="1"/>
          <p:nvPr/>
        </p:nvSpPr>
        <p:spPr>
          <a:xfrm>
            <a:off x="323528" y="332656"/>
            <a:ext cx="62041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Второй этап -  </a:t>
            </a:r>
            <a:r>
              <a:rPr lang="ru-RU" sz="2400" dirty="0" smtClean="0">
                <a:solidFill>
                  <a:srgbClr val="002060"/>
                </a:solidFill>
              </a:rPr>
              <a:t>«Подготовительные игры»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35896" y="980728"/>
            <a:ext cx="2879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«Волшебный мешочек»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4211960" y="1556792"/>
            <a:ext cx="17800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«Куб эмоций»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44008" y="2132856"/>
            <a:ext cx="3363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«Примени символ к сказке</a:t>
            </a:r>
            <a:r>
              <a:rPr lang="ru-RU" sz="1600" dirty="0" smtClean="0">
                <a:solidFill>
                  <a:srgbClr val="002060"/>
                </a:solidFill>
              </a:rPr>
              <a:t>»</a:t>
            </a:r>
            <a:endParaRPr lang="ru-RU" sz="1600" dirty="0">
              <a:solidFill>
                <a:srgbClr val="002060"/>
              </a:solidFill>
            </a:endParaRPr>
          </a:p>
        </p:txBody>
      </p:sp>
      <p:pic>
        <p:nvPicPr>
          <p:cNvPr id="8" name="Рисунок 7" descr="DSC_03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467544" y="1340768"/>
            <a:ext cx="3488264" cy="2405202"/>
          </a:xfrm>
          <a:prstGeom prst="roundRect">
            <a:avLst>
              <a:gd name="adj" fmla="val 21655"/>
            </a:avLst>
          </a:prstGeom>
          <a:ln>
            <a:solidFill>
              <a:srgbClr val="0070C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387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61926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Третий этап</a:t>
            </a:r>
            <a:r>
              <a:rPr lang="ru-RU" sz="2400" dirty="0" smtClean="0">
                <a:solidFill>
                  <a:srgbClr val="002060"/>
                </a:solidFill>
              </a:rPr>
              <a:t> – чтение и «выкладывание» сказок с помощью карт </a:t>
            </a:r>
            <a:r>
              <a:rPr lang="ru-RU" sz="2400" dirty="0" err="1" smtClean="0">
                <a:solidFill>
                  <a:srgbClr val="002060"/>
                </a:solidFill>
              </a:rPr>
              <a:t>Проппа</a:t>
            </a:r>
            <a:r>
              <a:rPr lang="ru-RU" sz="2400" dirty="0" smtClean="0">
                <a:solidFill>
                  <a:srgbClr val="002060"/>
                </a:solidFill>
              </a:rPr>
              <a:t>. </a:t>
            </a:r>
            <a:endParaRPr lang="ru-RU" sz="2400" dirty="0">
              <a:solidFill>
                <a:srgbClr val="002060"/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755576" y="1628800"/>
            <a:ext cx="1705277" cy="2560350"/>
            <a:chOff x="5580112" y="980728"/>
            <a:chExt cx="1705277" cy="2560350"/>
          </a:xfrm>
        </p:grpSpPr>
        <p:pic>
          <p:nvPicPr>
            <p:cNvPr id="3" name="Рисунок 2" descr="морозко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580112" y="980728"/>
              <a:ext cx="1705174" cy="2135917"/>
            </a:xfrm>
            <a:prstGeom prst="rect">
              <a:avLst/>
            </a:prstGeom>
            <a:ln>
              <a:solidFill>
                <a:srgbClr val="002060"/>
              </a:solidFill>
            </a:ln>
          </p:spPr>
        </p:pic>
        <p:sp>
          <p:nvSpPr>
            <p:cNvPr id="4" name="TextBox 3"/>
            <p:cNvSpPr txBox="1"/>
            <p:nvPr/>
          </p:nvSpPr>
          <p:spPr>
            <a:xfrm>
              <a:off x="5724128" y="3140968"/>
              <a:ext cx="15612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 smtClean="0">
                  <a:solidFill>
                    <a:srgbClr val="002060"/>
                  </a:solidFill>
                </a:rPr>
                <a:t>«</a:t>
              </a:r>
              <a:r>
                <a:rPr lang="ru-RU" sz="2000" b="1" dirty="0" err="1" smtClean="0">
                  <a:solidFill>
                    <a:srgbClr val="002060"/>
                  </a:solidFill>
                </a:rPr>
                <a:t>Морозко</a:t>
              </a:r>
              <a:r>
                <a:rPr lang="ru-RU" sz="2000" b="1" dirty="0" smtClean="0">
                  <a:solidFill>
                    <a:srgbClr val="002060"/>
                  </a:solidFill>
                </a:rPr>
                <a:t>»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pic>
        <p:nvPicPr>
          <p:cNvPr id="6" name="Рисунок 5" descr="жили были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1628800"/>
            <a:ext cx="1152128" cy="1735772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7" name="Рисунок 6" descr="обстоятельство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67944" y="1628800"/>
            <a:ext cx="1147096" cy="1728191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1" name="Рисунок 10" descr="герой победа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47864" y="3501008"/>
            <a:ext cx="1152128" cy="1735772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2" name="Рисунок 11" descr="домой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4008" y="3501008"/>
            <a:ext cx="1152128" cy="1735772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4" name="Рисунок 13" descr="испытание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660232" y="1628800"/>
            <a:ext cx="1154643" cy="1728191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5" name="Рисунок 14" descr="герой покидает дом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364088" y="1628800"/>
            <a:ext cx="1154642" cy="1728191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9" name="Рисунок 18" descr="счастье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012160" y="3501008"/>
            <a:ext cx="1147097" cy="1728192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DSC_0340.JPG"/>
          <p:cNvPicPr>
            <a:picLocks noChangeAspect="1"/>
          </p:cNvPicPr>
          <p:nvPr/>
        </p:nvPicPr>
        <p:blipFill>
          <a:blip r:embed="rId2" cstate="print"/>
          <a:srcRect l="27957" r="16129"/>
          <a:stretch>
            <a:fillRect/>
          </a:stretch>
        </p:blipFill>
        <p:spPr>
          <a:xfrm>
            <a:off x="6660232" y="3861048"/>
            <a:ext cx="2304256" cy="2808312"/>
          </a:xfrm>
          <a:prstGeom prst="roundRect">
            <a:avLst/>
          </a:prstGeom>
          <a:ln w="38100">
            <a:solidFill>
              <a:srgbClr val="00B050"/>
            </a:solidFill>
          </a:ln>
        </p:spPr>
      </p:pic>
      <p:pic>
        <p:nvPicPr>
          <p:cNvPr id="4" name="Рисунок 3" descr="враг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1916832"/>
            <a:ext cx="1152128" cy="1735773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2" name="TextBox 1"/>
          <p:cNvSpPr txBox="1"/>
          <p:nvPr/>
        </p:nvSpPr>
        <p:spPr>
          <a:xfrm>
            <a:off x="683568" y="188640"/>
            <a:ext cx="540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Четвертый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</a:rPr>
              <a:t>этап</a:t>
            </a:r>
            <a:r>
              <a:rPr lang="ru-RU" sz="2400" dirty="0" smtClean="0">
                <a:solidFill>
                  <a:srgbClr val="002060"/>
                </a:solidFill>
              </a:rPr>
              <a:t> - пересказ сказки, опираясь на карты </a:t>
            </a:r>
            <a:r>
              <a:rPr lang="ru-RU" sz="2400" dirty="0" err="1" smtClean="0">
                <a:solidFill>
                  <a:srgbClr val="002060"/>
                </a:solidFill>
              </a:rPr>
              <a:t>Проппа</a:t>
            </a:r>
            <a:r>
              <a:rPr lang="ru-RU" sz="2400" dirty="0" smtClean="0">
                <a:solidFill>
                  <a:srgbClr val="002060"/>
                </a:solidFill>
              </a:rPr>
              <a:t>. 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3" name="Рисунок 2" descr="запрет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1484784"/>
            <a:ext cx="1154644" cy="1728192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Рисунок 4" descr="домой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39952" y="2348880"/>
            <a:ext cx="1152127" cy="1735772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6" name="Рисунок 5" descr="счастье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64088" y="2852936"/>
            <a:ext cx="1147096" cy="1728192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7" name="Группа 6"/>
          <p:cNvGrpSpPr/>
          <p:nvPr/>
        </p:nvGrpSpPr>
        <p:grpSpPr>
          <a:xfrm>
            <a:off x="5436096" y="764704"/>
            <a:ext cx="2232248" cy="1872208"/>
            <a:chOff x="5148064" y="908720"/>
            <a:chExt cx="2358146" cy="2169532"/>
          </a:xfrm>
        </p:grpSpPr>
        <p:pic>
          <p:nvPicPr>
            <p:cNvPr id="8" name="Рисунок 7" descr="маша и медведь.jpg"/>
            <p:cNvPicPr>
              <a:picLocks noChangeAspect="1"/>
            </p:cNvPicPr>
            <p:nvPr/>
          </p:nvPicPr>
          <p:blipFill>
            <a:blip r:embed="rId7" cstate="print"/>
            <a:srcRect l="10120" t="3663" r="8917" b="4754"/>
            <a:stretch>
              <a:fillRect/>
            </a:stretch>
          </p:blipFill>
          <p:spPr>
            <a:xfrm>
              <a:off x="5652120" y="908720"/>
              <a:ext cx="1152128" cy="180020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5148064" y="2708920"/>
              <a:ext cx="2358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rgbClr val="002060"/>
                  </a:solidFill>
                </a:rPr>
                <a:t>«Маша и медведь»</a:t>
              </a:r>
              <a:endParaRPr lang="ru-RU" b="1" dirty="0">
                <a:solidFill>
                  <a:srgbClr val="002060"/>
                </a:solidFill>
              </a:endParaRPr>
            </a:p>
          </p:txBody>
        </p:sp>
      </p:grpSp>
      <p:pic>
        <p:nvPicPr>
          <p:cNvPr id="10" name="Рисунок 9" descr="запрет 1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7544" y="1124744"/>
            <a:ext cx="1152128" cy="1735773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2" name="Рисунок 11" descr="DSC_0347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79512" y="4005064"/>
            <a:ext cx="3923928" cy="2615952"/>
          </a:xfrm>
          <a:prstGeom prst="roundRect">
            <a:avLst/>
          </a:prstGeom>
          <a:ln w="57150">
            <a:solidFill>
              <a:srgbClr val="0070C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60531_142000.jpg"/>
          <p:cNvPicPr>
            <a:picLocks noChangeAspect="1"/>
          </p:cNvPicPr>
          <p:nvPr/>
        </p:nvPicPr>
        <p:blipFill>
          <a:blip r:embed="rId2" cstate="print"/>
          <a:srcRect l="3538" t="3801" b="9401"/>
          <a:stretch>
            <a:fillRect/>
          </a:stretch>
        </p:blipFill>
        <p:spPr>
          <a:xfrm>
            <a:off x="2411760" y="3861048"/>
            <a:ext cx="4125705" cy="2088232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1043608" y="188640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РАБОТА С РОДИТЕЛЯМИ:</a:t>
            </a: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95536" y="620688"/>
            <a:ext cx="7524328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Анкетирование родителей «Сказка в вашем доме»;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Наглядно-информационные стенды с консультациями: «Речевое развитие детей 5-6 лет»,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«Какие сказки читать детям»,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«Сказка на ночь»,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«Каждому возрасту своя сказка»;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Создание буклета для родителей «Сказка в вашем доме», «Функции сказок»;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Мастер-класс для родителей «Сочиняем сказку»;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Привлечение родителей к изготовлению бумажного настольного театра к русским народным сказкам.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20160525_090800.jpg"/>
          <p:cNvPicPr>
            <a:picLocks noChangeAspect="1"/>
          </p:cNvPicPr>
          <p:nvPr/>
        </p:nvPicPr>
        <p:blipFill>
          <a:blip r:embed="rId2" cstate="print"/>
          <a:srcRect t="17450" r="14534" b="13251"/>
          <a:stretch>
            <a:fillRect/>
          </a:stretch>
        </p:blipFill>
        <p:spPr>
          <a:xfrm>
            <a:off x="6228184" y="1772816"/>
            <a:ext cx="1872207" cy="2698760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251520" y="404664"/>
            <a:ext cx="639784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Пятый этап</a:t>
            </a:r>
            <a:r>
              <a:rPr lang="ru-RU" sz="2400" dirty="0" smtClean="0">
                <a:solidFill>
                  <a:srgbClr val="002060"/>
                </a:solidFill>
              </a:rPr>
              <a:t> - использование карт </a:t>
            </a:r>
            <a:r>
              <a:rPr lang="ru-RU" sz="2400" dirty="0" err="1" smtClean="0">
                <a:solidFill>
                  <a:srgbClr val="002060"/>
                </a:solidFill>
              </a:rPr>
              <a:t>Проппа</a:t>
            </a:r>
            <a:r>
              <a:rPr lang="ru-RU" sz="2400" dirty="0" smtClean="0">
                <a:solidFill>
                  <a:srgbClr val="002060"/>
                </a:solidFill>
              </a:rPr>
              <a:t>, 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придумывание собственных сказок.</a:t>
            </a:r>
          </a:p>
          <a:p>
            <a:endParaRPr lang="ru-RU" dirty="0"/>
          </a:p>
        </p:txBody>
      </p:sp>
      <p:pic>
        <p:nvPicPr>
          <p:cNvPr id="4" name="Рисунок 3" descr="20160525_090917.jpg"/>
          <p:cNvPicPr>
            <a:picLocks noChangeAspect="1"/>
          </p:cNvPicPr>
          <p:nvPr/>
        </p:nvPicPr>
        <p:blipFill>
          <a:blip r:embed="rId3" cstate="print"/>
          <a:srcRect t="39500" b="16401"/>
          <a:stretch>
            <a:fillRect/>
          </a:stretch>
        </p:blipFill>
        <p:spPr>
          <a:xfrm>
            <a:off x="251520" y="1340768"/>
            <a:ext cx="2204356" cy="1728192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5" name="Рисунок 4" descr="20160525_091200.jpg"/>
          <p:cNvPicPr>
            <a:picLocks noChangeAspect="1"/>
          </p:cNvPicPr>
          <p:nvPr/>
        </p:nvPicPr>
        <p:blipFill>
          <a:blip r:embed="rId4" cstate="print"/>
          <a:srcRect t="21650" r="8534" b="14301"/>
          <a:stretch>
            <a:fillRect/>
          </a:stretch>
        </p:blipFill>
        <p:spPr>
          <a:xfrm>
            <a:off x="2555776" y="1340768"/>
            <a:ext cx="1793116" cy="2232248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6" name="Рисунок 5" descr="20160525_091235.jpg"/>
          <p:cNvPicPr>
            <a:picLocks noChangeAspect="1"/>
          </p:cNvPicPr>
          <p:nvPr/>
        </p:nvPicPr>
        <p:blipFill>
          <a:blip r:embed="rId5" cstate="print"/>
          <a:srcRect l="46297" t="42650" r="5201" b="20600"/>
          <a:stretch>
            <a:fillRect/>
          </a:stretch>
        </p:blipFill>
        <p:spPr>
          <a:xfrm>
            <a:off x="1547664" y="3356992"/>
            <a:ext cx="1584176" cy="2133892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7" name="Рисунок 6" descr="20160525_090927.jpg"/>
          <p:cNvPicPr>
            <a:picLocks noChangeAspect="1"/>
          </p:cNvPicPr>
          <p:nvPr/>
        </p:nvPicPr>
        <p:blipFill>
          <a:blip r:embed="rId6" cstate="print"/>
          <a:srcRect l="12667" t="22700" r="10801" b="18501"/>
          <a:stretch>
            <a:fillRect/>
          </a:stretch>
        </p:blipFill>
        <p:spPr>
          <a:xfrm>
            <a:off x="4427984" y="1340768"/>
            <a:ext cx="1728192" cy="2360457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8" name="Рисунок 7" descr="20160525_090752.jpg"/>
          <p:cNvPicPr>
            <a:picLocks noChangeAspect="1"/>
          </p:cNvPicPr>
          <p:nvPr/>
        </p:nvPicPr>
        <p:blipFill>
          <a:blip r:embed="rId7" cstate="print"/>
          <a:srcRect t="13251" r="7067" b="13250"/>
          <a:stretch>
            <a:fillRect/>
          </a:stretch>
        </p:blipFill>
        <p:spPr>
          <a:xfrm>
            <a:off x="5076056" y="3645024"/>
            <a:ext cx="1656184" cy="2328620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0" name="Рисунок 9" descr="20160525_090837.jpg"/>
          <p:cNvPicPr>
            <a:picLocks noChangeAspect="1"/>
          </p:cNvPicPr>
          <p:nvPr/>
        </p:nvPicPr>
        <p:blipFill>
          <a:blip r:embed="rId8" cstate="print"/>
          <a:srcRect l="5201" t="18500" r="8934" b="19551"/>
          <a:stretch>
            <a:fillRect/>
          </a:stretch>
        </p:blipFill>
        <p:spPr>
          <a:xfrm>
            <a:off x="3347864" y="3789040"/>
            <a:ext cx="1512168" cy="1939520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658918328"/>
              </p:ext>
            </p:extLst>
          </p:nvPr>
        </p:nvGraphicFramePr>
        <p:xfrm>
          <a:off x="683568" y="260648"/>
          <a:ext cx="7656512" cy="5704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1720" y="1916832"/>
            <a:ext cx="48245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2060"/>
                </a:solidFill>
              </a:rPr>
              <a:t>СПАСИБО ЗА ВНИМАНИЕ! </a:t>
            </a:r>
            <a:endParaRPr lang="ru-RU" sz="5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Фокина Л. П. Шаблон 6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Фокина Л. П. Шаблон 6</Template>
  <TotalTime>344</TotalTime>
  <Words>325</Words>
  <Application>Microsoft Office PowerPoint</Application>
  <PresentationFormat>Экран (4:3)</PresentationFormat>
  <Paragraphs>60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Фокина Л. П. Шаблон 6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</dc:creator>
  <cp:lastModifiedBy>777</cp:lastModifiedBy>
  <cp:revision>35</cp:revision>
  <dcterms:created xsi:type="dcterms:W3CDTF">2017-02-12T03:11:30Z</dcterms:created>
  <dcterms:modified xsi:type="dcterms:W3CDTF">2017-03-12T11:43:33Z</dcterms:modified>
</cp:coreProperties>
</file>