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6" r:id="rId2"/>
    <p:sldId id="257" r:id="rId3"/>
    <p:sldId id="279" r:id="rId4"/>
    <p:sldId id="280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1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290" r:id="rId23"/>
    <p:sldId id="300" r:id="rId24"/>
    <p:sldId id="301" r:id="rId25"/>
    <p:sldId id="302" r:id="rId26"/>
    <p:sldId id="303" r:id="rId27"/>
    <p:sldId id="304" r:id="rId28"/>
    <p:sldId id="306" r:id="rId29"/>
    <p:sldId id="307" r:id="rId30"/>
    <p:sldId id="309" r:id="rId31"/>
    <p:sldId id="310" r:id="rId32"/>
    <p:sldId id="319" r:id="rId33"/>
    <p:sldId id="320" r:id="rId34"/>
    <p:sldId id="321" r:id="rId35"/>
    <p:sldId id="322" r:id="rId36"/>
    <p:sldId id="323" r:id="rId37"/>
    <p:sldId id="324" r:id="rId38"/>
    <p:sldId id="325" r:id="rId39"/>
    <p:sldId id="326" r:id="rId40"/>
    <p:sldId id="327" r:id="rId41"/>
    <p:sldId id="308" r:id="rId4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0E08"/>
    <a:srgbClr val="B92D14"/>
    <a:srgbClr val="35759D"/>
    <a:srgbClr val="35B19D"/>
    <a:srgbClr val="000000"/>
    <a:srgbClr val="FFFF00"/>
    <a:srgbClr val="491403"/>
    <a:srgbClr val="3A10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01" autoAdjust="0"/>
    <p:restoredTop sz="95596" autoAdjust="0"/>
  </p:normalViewPr>
  <p:slideViewPr>
    <p:cSldViewPr>
      <p:cViewPr>
        <p:scale>
          <a:sx n="100" d="100"/>
          <a:sy n="100" d="100"/>
        </p:scale>
        <p:origin x="-60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9904F25-370F-40E3-A92E-3B9EF116C6B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4879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/>
              <a:pPr/>
              <a:t>1</a:t>
            </a:fld>
            <a:endParaRPr lang="en-US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/>
              <a:pPr/>
              <a:t>2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/>
              <a:pPr/>
              <a:t>3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/>
              <a:pPr/>
              <a:t>4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5410200"/>
            <a:ext cx="7772400" cy="704850"/>
          </a:xfrm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6096000"/>
            <a:ext cx="7772400" cy="685800"/>
          </a:xfrm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en-US" noProof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3154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30689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49363"/>
            <a:ext cx="33528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962400" y="1249363"/>
            <a:ext cx="33528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2815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7054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727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6553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436252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491564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4506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038850" y="304800"/>
            <a:ext cx="1885950" cy="5973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81000" y="304800"/>
            <a:ext cx="5505450" cy="5973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60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04800"/>
            <a:ext cx="7543800" cy="71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49363"/>
            <a:ext cx="68580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ru-RU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Деловая игра</a:t>
            </a:r>
            <a:endParaRPr lang="ru-RU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ru-RU" dirty="0" smtClean="0"/>
              <a:t>Провела Горбунова Т.Ю.</a:t>
            </a:r>
            <a:endParaRPr lang="en-US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782763"/>
            <a:ext cx="6858000" cy="4114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6000" dirty="0">
                <a:solidFill>
                  <a:schemeClr val="bg1"/>
                </a:solidFill>
              </a:rPr>
              <a:t>1. Назовите принципы закаливания – три П</a:t>
            </a:r>
            <a:endParaRPr lang="ru-RU" sz="60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Блиц – опрос</a:t>
            </a: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831975"/>
            <a:ext cx="6934200" cy="40814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Постоянно, последовательно, постепенно.) </a:t>
            </a:r>
          </a:p>
          <a:p>
            <a:pPr>
              <a:lnSpc>
                <a:spcPct val="80000"/>
              </a:lnSpc>
            </a:pPr>
            <a:r>
              <a:rPr lang="ru-RU" sz="5400" dirty="0" smtClean="0">
                <a:solidFill>
                  <a:srgbClr val="040E08"/>
                </a:solidFill>
                <a:latin typeface="18"/>
              </a:rPr>
              <a:t> Постоянно</a:t>
            </a:r>
          </a:p>
          <a:p>
            <a:pPr>
              <a:lnSpc>
                <a:spcPct val="80000"/>
              </a:lnSpc>
            </a:pPr>
            <a:r>
              <a:rPr lang="ru-RU" sz="5400" dirty="0" smtClean="0">
                <a:solidFill>
                  <a:srgbClr val="040E08"/>
                </a:solidFill>
                <a:latin typeface="18"/>
              </a:rPr>
              <a:t> Последовательно</a:t>
            </a:r>
          </a:p>
          <a:p>
            <a:pPr>
              <a:lnSpc>
                <a:spcPct val="80000"/>
              </a:lnSpc>
            </a:pPr>
            <a:r>
              <a:rPr lang="ru-RU" sz="5400" dirty="0" smtClean="0">
                <a:solidFill>
                  <a:srgbClr val="040E08"/>
                </a:solidFill>
                <a:latin typeface="18"/>
              </a:rPr>
              <a:t> Постепенно</a:t>
            </a:r>
            <a:endParaRPr lang="en-US" sz="5400" dirty="0">
              <a:solidFill>
                <a:srgbClr val="040E08"/>
              </a:solidFill>
              <a:latin typeface="1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782763"/>
            <a:ext cx="68580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60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2.Назовите </a:t>
            </a:r>
            <a:r>
              <a:rPr lang="ru-RU" sz="60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насекомых – индикаторов отсутствия у человека навыков гигиены</a:t>
            </a:r>
            <a:endParaRPr lang="ru-RU" sz="60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Блиц – опрос</a:t>
            </a: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6900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831975"/>
            <a:ext cx="6934200" cy="40814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Постоянно, последовательно, постепенно.)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9600" dirty="0" smtClean="0">
                <a:solidFill>
                  <a:srgbClr val="040E08"/>
                </a:solidFill>
                <a:latin typeface="18"/>
              </a:rPr>
              <a:t>Блохи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9600" dirty="0" smtClean="0">
                <a:solidFill>
                  <a:srgbClr val="040E08"/>
                </a:solidFill>
                <a:latin typeface="18"/>
              </a:rPr>
              <a:t> Вши </a:t>
            </a:r>
            <a:endParaRPr lang="en-US" sz="96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val="195258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782763"/>
            <a:ext cx="68580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7200" dirty="0" smtClean="0">
                <a:effectLst/>
                <a:latin typeface="Times New Roman"/>
                <a:ea typeface="Times New Roman"/>
              </a:rPr>
              <a:t>3. Какая поговорка учит нас правильному режиму питания</a:t>
            </a:r>
            <a:endParaRPr lang="ru-RU" sz="72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Блиц – опрос</a:t>
            </a: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48215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7624" y="836712"/>
            <a:ext cx="6934200" cy="408146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7200" dirty="0" smtClean="0">
                <a:solidFill>
                  <a:srgbClr val="040E08"/>
                </a:solidFill>
                <a:latin typeface="18"/>
              </a:rPr>
              <a:t>«Завтрак съешь сам, обед раздели с другом, а ужин отдай врагу»</a:t>
            </a:r>
            <a:endParaRPr lang="en-US" sz="72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val="9442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23528" y="1124744"/>
            <a:ext cx="8424936" cy="4772819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9600" dirty="0" smtClean="0">
                <a:effectLst/>
                <a:latin typeface="Times New Roman"/>
                <a:ea typeface="Times New Roman"/>
              </a:rPr>
              <a:t>4. Кто такие «совы» и «жаворонки»? </a:t>
            </a:r>
            <a:endParaRPr lang="ru-RU" sz="96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Блиц – опрос</a:t>
            </a: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3909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584" y="1196752"/>
            <a:ext cx="8064896" cy="5112568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8000" dirty="0" smtClean="0">
                <a:solidFill>
                  <a:srgbClr val="040E08"/>
                </a:solidFill>
                <a:latin typeface="18"/>
              </a:rPr>
              <a:t>Это люди с разными биологическими ритмами</a:t>
            </a:r>
            <a:endParaRPr lang="en-US" sz="80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val="337813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95536" y="1124744"/>
            <a:ext cx="8147248" cy="467057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8800" dirty="0" smtClean="0"/>
              <a:t>5.Сколько часов в сутки должен спать человек? </a:t>
            </a:r>
            <a:endParaRPr lang="ru-RU" sz="88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Блиц – опрос</a:t>
            </a: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8853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980728"/>
            <a:ext cx="8496944" cy="5256584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endParaRPr lang="ru-RU" sz="20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sz="7200" dirty="0" smtClean="0">
                <a:solidFill>
                  <a:srgbClr val="040E08"/>
                </a:solidFill>
                <a:latin typeface="18"/>
              </a:rPr>
              <a:t>Взрослый  8 часов </a:t>
            </a:r>
            <a:r>
              <a:rPr lang="ru-RU" sz="7200" dirty="0">
                <a:solidFill>
                  <a:srgbClr val="040E08"/>
                </a:solidFill>
                <a:latin typeface="18"/>
              </a:rPr>
              <a:t>П</a:t>
            </a:r>
            <a:r>
              <a:rPr lang="ru-RU" sz="7200" dirty="0" smtClean="0">
                <a:solidFill>
                  <a:srgbClr val="040E08"/>
                </a:solidFill>
                <a:latin typeface="18"/>
              </a:rPr>
              <a:t>одросток – 9-10 Ребёнок – 10-12 часов</a:t>
            </a:r>
            <a:endParaRPr lang="en-US" sz="72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val="180183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23528" y="908720"/>
            <a:ext cx="68580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1. Какие задачи предполагают формирование двигательных умений и навыков, развитие психофизических качеств, развитие двигательных способностей.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1-воспитательные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2-оздоровительные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3-образовательные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4-коррекционно-развивающие</a:t>
            </a:r>
            <a:endParaRPr lang="ru-RU" sz="36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Тест для самооценки </a:t>
            </a:r>
            <a:r>
              <a:rPr lang="ru-RU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201170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/>
          </a:p>
        </p:txBody>
      </p:sp>
      <p:pic>
        <p:nvPicPr>
          <p:cNvPr id="1648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203" y="1556792"/>
            <a:ext cx="8618028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2">
                        <a:gamma/>
                        <a:tint val="26667"/>
                        <a:invGamma/>
                      </a:schemeClr>
                    </a:gs>
                    <a:gs pos="100000">
                      <a:schemeClr val="bg2">
                        <a:alpha val="14999"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2499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23528" y="908720"/>
            <a:ext cx="68580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2.Какое положение выражает готовность к действию и создает наиболее выгодные условия для правильного выполнения упражнений?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1-рациональное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2-исходное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3-обычное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4-простое</a:t>
            </a:r>
          </a:p>
          <a:p>
            <a:pPr marL="0" indent="0">
              <a:lnSpc>
                <a:spcPct val="80000"/>
              </a:lnSpc>
              <a:buNone/>
            </a:pPr>
            <a:endParaRPr lang="ru-RU" sz="36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Тест для самооценки </a:t>
            </a:r>
            <a:r>
              <a:rPr lang="ru-RU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716773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763688" y="1556792"/>
            <a:ext cx="6768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600" dirty="0">
                <a:solidFill>
                  <a:schemeClr val="bg1"/>
                </a:solidFill>
              </a:rPr>
              <a:t>И</a:t>
            </a:r>
            <a:r>
              <a:rPr lang="ru-RU" sz="9600" dirty="0" smtClean="0">
                <a:solidFill>
                  <a:schemeClr val="bg1"/>
                </a:solidFill>
              </a:rPr>
              <a:t>сходное</a:t>
            </a:r>
            <a:endParaRPr lang="ru-RU" sz="9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897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23528" y="908720"/>
            <a:ext cx="68580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3. К какой группе методов относятся перечисленные приемы: показ, подражание, зрительные ориентиры, фотографии, рисунки, схемы.</a:t>
            </a:r>
          </a:p>
          <a:p>
            <a:pPr marL="0" indent="0">
              <a:lnSpc>
                <a:spcPct val="80000"/>
              </a:lnSpc>
              <a:buNone/>
            </a:pPr>
            <a:endParaRPr lang="ru-RU" sz="3600" dirty="0" smtClean="0"/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1-физические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2-наглядные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3-дидактические</a:t>
            </a:r>
          </a:p>
          <a:p>
            <a:pPr marL="0" indent="0">
              <a:lnSpc>
                <a:spcPct val="80000"/>
              </a:lnSpc>
              <a:buNone/>
            </a:pPr>
            <a:endParaRPr lang="ru-RU" sz="36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Тест для самооценки </a:t>
            </a:r>
            <a:r>
              <a:rPr lang="ru-RU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188110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2420888"/>
            <a:ext cx="6480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600" dirty="0">
                <a:solidFill>
                  <a:schemeClr val="bg1"/>
                </a:solidFill>
              </a:rPr>
              <a:t>Н</a:t>
            </a:r>
            <a:r>
              <a:rPr lang="ru-RU" sz="9600" dirty="0" smtClean="0">
                <a:solidFill>
                  <a:schemeClr val="bg1"/>
                </a:solidFill>
              </a:rPr>
              <a:t>аглядные</a:t>
            </a:r>
            <a:endParaRPr lang="ru-RU" sz="9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53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23528" y="908720"/>
            <a:ext cx="68580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4. Сознательная, активная деятельность ребенка, характеризующаяся точным и своевременным выполнением заданий, связанных с обязательным для всех играющих правилом,-это..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1-двигательный режим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2-основные движения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3-подвижная игра</a:t>
            </a:r>
          </a:p>
          <a:p>
            <a:pPr marL="0" indent="0">
              <a:lnSpc>
                <a:spcPct val="80000"/>
              </a:lnSpc>
              <a:buNone/>
            </a:pPr>
            <a:endParaRPr lang="ru-RU" sz="36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Тест для самооценки </a:t>
            </a:r>
            <a:r>
              <a:rPr lang="ru-RU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37124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67545" y="2348880"/>
            <a:ext cx="83529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0" dirty="0">
                <a:solidFill>
                  <a:schemeClr val="bg1"/>
                </a:solidFill>
              </a:rPr>
              <a:t>П</a:t>
            </a:r>
            <a:r>
              <a:rPr lang="ru-RU" sz="8000" dirty="0" smtClean="0">
                <a:solidFill>
                  <a:schemeClr val="bg1"/>
                </a:solidFill>
              </a:rPr>
              <a:t>одвижная игра</a:t>
            </a:r>
            <a:endParaRPr lang="ru-RU" sz="8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14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23528" y="908720"/>
            <a:ext cx="68580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5. Основной формой организованного систематического обучения физическим упражнениям является…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1-подвижная игра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2-утренняя гимнастика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3-физкультурное занятие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 4-физкультминутка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5-утренняя прогулка</a:t>
            </a:r>
          </a:p>
          <a:p>
            <a:pPr marL="0" indent="0">
              <a:lnSpc>
                <a:spcPct val="80000"/>
              </a:lnSpc>
              <a:buNone/>
            </a:pPr>
            <a:endParaRPr lang="ru-RU" sz="36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Тест </a:t>
            </a:r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для </a:t>
            </a:r>
            <a:r>
              <a:rPr lang="ru-RU" sz="4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самооценки </a:t>
            </a:r>
            <a:r>
              <a:rPr lang="ru-RU" sz="4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4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76987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772816"/>
            <a:ext cx="770485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Ф</a:t>
            </a:r>
            <a:r>
              <a:rPr lang="ru-RU" sz="6600" dirty="0" smtClean="0">
                <a:solidFill>
                  <a:schemeClr val="bg1"/>
                </a:solidFill>
              </a:rPr>
              <a:t>изкультурное занятие</a:t>
            </a:r>
            <a:endParaRPr lang="ru-RU" sz="6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95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</a:rPr>
              <a:t>Закончить пословицы о здоровье! 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628800"/>
            <a:ext cx="6934200" cy="408146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8800" dirty="0" smtClean="0">
                <a:solidFill>
                  <a:srgbClr val="040E08"/>
                </a:solidFill>
                <a:latin typeface="18"/>
              </a:rPr>
              <a:t>Чистота 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8800" dirty="0" smtClean="0">
                <a:solidFill>
                  <a:srgbClr val="040E08"/>
                </a:solidFill>
                <a:latin typeface="18"/>
              </a:rPr>
              <a:t>– залог здоровья   </a:t>
            </a:r>
          </a:p>
          <a:p>
            <a:pPr marL="0" indent="0">
              <a:lnSpc>
                <a:spcPct val="80000"/>
              </a:lnSpc>
              <a:buNone/>
            </a:pPr>
            <a:endParaRPr lang="en-US" sz="54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val="3978284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</a:rPr>
              <a:t>Закончить пословицы о здоровье! 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628800"/>
            <a:ext cx="6934200" cy="408146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8000" dirty="0" smtClean="0">
                <a:solidFill>
                  <a:srgbClr val="040E08"/>
                </a:solidFill>
                <a:latin typeface="18"/>
              </a:rPr>
              <a:t>Здоровье дороже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8000" dirty="0" smtClean="0">
                <a:solidFill>
                  <a:srgbClr val="040E08"/>
                </a:solidFill>
                <a:latin typeface="18"/>
              </a:rPr>
              <a:t>золота</a:t>
            </a:r>
            <a:endParaRPr lang="en-US" sz="80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val="3161758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</a:rPr>
              <a:t>Закончить пословицы о здоровье! 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628800"/>
            <a:ext cx="6934200" cy="408146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5400" dirty="0" smtClean="0">
                <a:solidFill>
                  <a:srgbClr val="040E08"/>
                </a:solidFill>
                <a:latin typeface="18"/>
              </a:rPr>
              <a:t> </a:t>
            </a:r>
            <a:r>
              <a:rPr lang="ru-RU" sz="7200" dirty="0" smtClean="0">
                <a:solidFill>
                  <a:srgbClr val="040E08"/>
                </a:solidFill>
                <a:latin typeface="18"/>
              </a:rPr>
              <a:t>Здоровье в порядке </a:t>
            </a:r>
            <a:endParaRPr lang="ru-RU" sz="7200" dirty="0">
              <a:solidFill>
                <a:srgbClr val="040E08"/>
              </a:solidFill>
              <a:latin typeface="18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sz="7200" dirty="0" smtClean="0">
                <a:solidFill>
                  <a:srgbClr val="040E08"/>
                </a:solidFill>
                <a:latin typeface="18"/>
              </a:rPr>
              <a:t>спасибо зарядке !</a:t>
            </a:r>
            <a:endParaRPr lang="en-US" sz="72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val="4092568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</a:rPr>
              <a:t>Закончить пословицы о здоровье! 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628800"/>
            <a:ext cx="6934200" cy="408146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8000" dirty="0" smtClean="0">
                <a:solidFill>
                  <a:srgbClr val="040E08"/>
                </a:solidFill>
                <a:latin typeface="18"/>
              </a:rPr>
              <a:t>Если хочешь быть здоров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8000" dirty="0">
                <a:solidFill>
                  <a:srgbClr val="040E08"/>
                </a:solidFill>
                <a:latin typeface="18"/>
              </a:rPr>
              <a:t>З</a:t>
            </a:r>
            <a:r>
              <a:rPr lang="ru-RU" sz="8000" dirty="0" smtClean="0">
                <a:solidFill>
                  <a:srgbClr val="040E08"/>
                </a:solidFill>
                <a:latin typeface="18"/>
              </a:rPr>
              <a:t>акаляйся</a:t>
            </a:r>
            <a:endParaRPr lang="en-US" sz="80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val="4092568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</a:rPr>
              <a:t>Закончить пословицы о здоровье! 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1916832"/>
            <a:ext cx="7438256" cy="4225479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7200" dirty="0" smtClean="0">
                <a:solidFill>
                  <a:srgbClr val="040E08"/>
                </a:solidFill>
                <a:latin typeface="18"/>
              </a:rPr>
              <a:t>В здоровом теле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7200" dirty="0">
                <a:solidFill>
                  <a:srgbClr val="040E08"/>
                </a:solidFill>
                <a:latin typeface="18"/>
              </a:rPr>
              <a:t>З</a:t>
            </a:r>
            <a:r>
              <a:rPr lang="ru-RU" sz="7200" dirty="0" smtClean="0">
                <a:solidFill>
                  <a:srgbClr val="040E08"/>
                </a:solidFill>
                <a:latin typeface="18"/>
              </a:rPr>
              <a:t>доровый дух</a:t>
            </a:r>
            <a:endParaRPr lang="en-US" sz="72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val="4092568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</a:rPr>
              <a:t>Закончить пословицы о здоровье! 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628800"/>
            <a:ext cx="6934200" cy="408146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8000" dirty="0" smtClean="0">
                <a:solidFill>
                  <a:srgbClr val="040E08"/>
                </a:solidFill>
                <a:latin typeface="18"/>
              </a:rPr>
              <a:t>Будет здоровье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8000" dirty="0" smtClean="0">
                <a:solidFill>
                  <a:srgbClr val="040E08"/>
                </a:solidFill>
                <a:latin typeface="18"/>
              </a:rPr>
              <a:t>Будет все!</a:t>
            </a:r>
            <a:endParaRPr lang="en-US" sz="80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val="86860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79512" y="1340768"/>
            <a:ext cx="7992888" cy="3528392"/>
          </a:xfrm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sz="8000" dirty="0" err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Физ.минутка</a:t>
            </a:r>
            <a:endParaRPr lang="ru-RU" sz="8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271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79512" y="1340768"/>
            <a:ext cx="7992888" cy="3528392"/>
          </a:xfrm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sz="8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10 правил здоровья</a:t>
            </a:r>
            <a:endParaRPr lang="ru-RU" sz="8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958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143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"/>
          <p:cNvSpPr txBox="1">
            <a:spLocks noChangeArrowheads="1"/>
          </p:cNvSpPr>
          <p:nvPr/>
        </p:nvSpPr>
        <p:spPr bwMode="auto">
          <a:xfrm>
            <a:off x="500063" y="214313"/>
            <a:ext cx="77866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1. Соблюдайте режим дня</a:t>
            </a:r>
          </a:p>
        </p:txBody>
      </p:sp>
      <p:pic>
        <p:nvPicPr>
          <p:cNvPr id="27651" name="Picture 35" descr="http://img0.liveinternet.ru/images/attach/c/2/69/103/69103937_18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1000125"/>
            <a:ext cx="4929188" cy="557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677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1"/>
          <p:cNvSpPr txBox="1">
            <a:spLocks noChangeArrowheads="1"/>
          </p:cNvSpPr>
          <p:nvPr/>
        </p:nvSpPr>
        <p:spPr bwMode="auto">
          <a:xfrm>
            <a:off x="0" y="214313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2. Обращайте больше внимания </a:t>
            </a:r>
          </a:p>
          <a:p>
            <a:pPr algn="ctr" eaLnBrk="1" hangingPunct="1"/>
            <a:r>
              <a:rPr lang="ru-RU" sz="3600" b="1" i="1">
                <a:latin typeface="Georgia" pitchFamily="18" charset="0"/>
              </a:rPr>
              <a:t>на питание</a:t>
            </a:r>
          </a:p>
        </p:txBody>
      </p:sp>
      <p:pic>
        <p:nvPicPr>
          <p:cNvPr id="28675" name="Picture 7" descr="http://www.reiki-planet.de/vitaminb/bilder/vitalakademie6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4" b="8775"/>
          <a:stretch>
            <a:fillRect/>
          </a:stretch>
        </p:blipFill>
        <p:spPr bwMode="auto">
          <a:xfrm>
            <a:off x="928688" y="1500188"/>
            <a:ext cx="7143750" cy="506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799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1"/>
          <p:cNvSpPr txBox="1">
            <a:spLocks noChangeArrowheads="1"/>
          </p:cNvSpPr>
          <p:nvPr/>
        </p:nvSpPr>
        <p:spPr bwMode="auto">
          <a:xfrm>
            <a:off x="0" y="428625"/>
            <a:ext cx="9144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3. Больше двигайтесь!</a:t>
            </a:r>
          </a:p>
        </p:txBody>
      </p:sp>
      <p:pic>
        <p:nvPicPr>
          <p:cNvPr id="29699" name="Picture 9" descr="http://www.bestinpskov.ru/images/12988857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143000"/>
            <a:ext cx="8723312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295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4. Спите в прохладной комнате </a:t>
            </a:r>
          </a:p>
        </p:txBody>
      </p:sp>
      <p:pic>
        <p:nvPicPr>
          <p:cNvPr id="30723" name="Picture 11" descr="http://viptoria.ru/pic/pitanie/mikroklim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785813"/>
            <a:ext cx="7380288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3643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5. Не гасите в себе гнев, </a:t>
            </a:r>
          </a:p>
          <a:p>
            <a:pPr algn="ctr" eaLnBrk="1" hangingPunct="1"/>
            <a:r>
              <a:rPr lang="ru-RU" sz="3600" b="1" i="1">
                <a:latin typeface="Georgia" pitchFamily="18" charset="0"/>
              </a:rPr>
              <a:t>дайте ему вырваться наружу</a:t>
            </a:r>
          </a:p>
        </p:txBody>
      </p:sp>
      <p:pic>
        <p:nvPicPr>
          <p:cNvPr id="31747" name="Picture 37" descr="http://ufa.pro-otdyh.ru/upload/06930380012798922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285875"/>
            <a:ext cx="7294563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380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6. Постоянно занимайтесь интеллектуальной деятельностью </a:t>
            </a:r>
          </a:p>
        </p:txBody>
      </p:sp>
      <p:pic>
        <p:nvPicPr>
          <p:cNvPr id="32771" name="Picture 15" descr="http://great.az/uploads/posts/2012-02/1330119101_112811lunchworkfam_512x2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4" b="16356"/>
          <a:stretch>
            <a:fillRect/>
          </a:stretch>
        </p:blipFill>
        <p:spPr bwMode="auto">
          <a:xfrm>
            <a:off x="428625" y="1928813"/>
            <a:ext cx="8396288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503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7. Гоните прочь уныние и хандру!</a:t>
            </a:r>
          </a:p>
        </p:txBody>
      </p:sp>
      <p:pic>
        <p:nvPicPr>
          <p:cNvPr id="33795" name="Picture 25" descr="http://www.stihi.ru/pics/2012/07/30/31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714375"/>
            <a:ext cx="7929562" cy="595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531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1"/>
          <p:cNvSpPr txBox="1">
            <a:spLocks noChangeArrowheads="1"/>
          </p:cNvSpPr>
          <p:nvPr/>
        </p:nvSpPr>
        <p:spPr bwMode="auto">
          <a:xfrm>
            <a:off x="428625" y="0"/>
            <a:ext cx="8358188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8. Адекватно реагируйте </a:t>
            </a:r>
          </a:p>
          <a:p>
            <a:pPr algn="ctr" eaLnBrk="1" hangingPunct="1"/>
            <a:r>
              <a:rPr lang="ru-RU" sz="3600" b="1" i="1">
                <a:latin typeface="Georgia" pitchFamily="18" charset="0"/>
              </a:rPr>
              <a:t>на все проявления </a:t>
            </a:r>
          </a:p>
          <a:p>
            <a:pPr algn="ctr" eaLnBrk="1" hangingPunct="1"/>
            <a:r>
              <a:rPr lang="ru-RU" sz="3600" b="1" i="1">
                <a:latin typeface="Georgia" pitchFamily="18" charset="0"/>
              </a:rPr>
              <a:t>своего организма</a:t>
            </a:r>
          </a:p>
        </p:txBody>
      </p:sp>
      <p:pic>
        <p:nvPicPr>
          <p:cNvPr id="34819" name="Picture 21" descr="http://i1.i.ua/prikol/pic/2/1/7374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1785938"/>
            <a:ext cx="4929188" cy="492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407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1"/>
          <p:cNvSpPr txBox="1">
            <a:spLocks noChangeArrowheads="1"/>
          </p:cNvSpPr>
          <p:nvPr/>
        </p:nvSpPr>
        <p:spPr bwMode="auto">
          <a:xfrm>
            <a:off x="214313" y="0"/>
            <a:ext cx="871537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9. Старайтесь получать </a:t>
            </a:r>
          </a:p>
          <a:p>
            <a:pPr algn="ctr" eaLnBrk="1" hangingPunct="1"/>
            <a:r>
              <a:rPr lang="ru-RU" sz="3600" b="1" i="1">
                <a:latin typeface="Georgia" pitchFamily="18" charset="0"/>
              </a:rPr>
              <a:t>как можно больше </a:t>
            </a:r>
          </a:p>
          <a:p>
            <a:pPr algn="ctr" eaLnBrk="1" hangingPunct="1"/>
            <a:r>
              <a:rPr lang="ru-RU" sz="3600" b="1" i="1">
                <a:latin typeface="Georgia" pitchFamily="18" charset="0"/>
              </a:rPr>
              <a:t>положительных эмоций</a:t>
            </a:r>
          </a:p>
        </p:txBody>
      </p:sp>
      <p:pic>
        <p:nvPicPr>
          <p:cNvPr id="35843" name="Picture 23" descr="http://mosclinic.ru/img/content/news/3243/positi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57375"/>
            <a:ext cx="7072312" cy="471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919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1"/>
          <p:cNvSpPr txBox="1">
            <a:spLocks noChangeArrowheads="1"/>
          </p:cNvSpPr>
          <p:nvPr/>
        </p:nvSpPr>
        <p:spPr bwMode="auto">
          <a:xfrm>
            <a:off x="0" y="142875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 dirty="0">
                <a:latin typeface="Georgia" pitchFamily="18" charset="0"/>
              </a:rPr>
              <a:t>10. Желайте себе и окружающим только добра</a:t>
            </a:r>
          </a:p>
        </p:txBody>
      </p:sp>
      <p:pic>
        <p:nvPicPr>
          <p:cNvPr id="36867" name="Picture 27" descr="http://images.myshared.ru/272954/slide_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35" t="42339" r="31360" b="10063"/>
          <a:stretch>
            <a:fillRect/>
          </a:stretch>
        </p:blipFill>
        <p:spPr bwMode="auto">
          <a:xfrm>
            <a:off x="1285875" y="1428750"/>
            <a:ext cx="6072188" cy="522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141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79512" y="1340768"/>
            <a:ext cx="7992888" cy="3528392"/>
          </a:xfrm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sz="8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Спасибо за участие!</a:t>
            </a:r>
            <a:endParaRPr lang="ru-RU" sz="8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958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-template">
  <a:themeElements>
    <a:clrScheme name="powerpoint-template-24 8">
      <a:dk1>
        <a:srgbClr val="4D4D4D"/>
      </a:dk1>
      <a:lt1>
        <a:srgbClr val="FFFFFF"/>
      </a:lt1>
      <a:dk2>
        <a:srgbClr val="4D4D4D"/>
      </a:dk2>
      <a:lt2>
        <a:srgbClr val="FE3902"/>
      </a:lt2>
      <a:accent1>
        <a:srgbClr val="FF6B03"/>
      </a:accent1>
      <a:accent2>
        <a:srgbClr val="FF8308"/>
      </a:accent2>
      <a:accent3>
        <a:srgbClr val="FFFFFF"/>
      </a:accent3>
      <a:accent4>
        <a:srgbClr val="404040"/>
      </a:accent4>
      <a:accent5>
        <a:srgbClr val="FFBAAA"/>
      </a:accent5>
      <a:accent6>
        <a:srgbClr val="E77606"/>
      </a:accent6>
      <a:hlink>
        <a:srgbClr val="FFA90B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C75F06"/>
        </a:lt2>
        <a:accent1>
          <a:srgbClr val="E07D06"/>
        </a:accent1>
        <a:accent2>
          <a:srgbClr val="F2A016"/>
        </a:accent2>
        <a:accent3>
          <a:srgbClr val="FFFFFF"/>
        </a:accent3>
        <a:accent4>
          <a:srgbClr val="404040"/>
        </a:accent4>
        <a:accent5>
          <a:srgbClr val="EDBFAA"/>
        </a:accent5>
        <a:accent6>
          <a:srgbClr val="DB9113"/>
        </a:accent6>
        <a:hlink>
          <a:srgbClr val="F7C9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CE5C16"/>
        </a:lt2>
        <a:accent1>
          <a:srgbClr val="E3852B"/>
        </a:accent1>
        <a:accent2>
          <a:srgbClr val="E79235"/>
        </a:accent2>
        <a:accent3>
          <a:srgbClr val="FFFFFF"/>
        </a:accent3>
        <a:accent4>
          <a:srgbClr val="404040"/>
        </a:accent4>
        <a:accent5>
          <a:srgbClr val="EFC2AC"/>
        </a:accent5>
        <a:accent6>
          <a:srgbClr val="D1842F"/>
        </a:accent6>
        <a:hlink>
          <a:srgbClr val="F09E3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D5D16"/>
        </a:lt2>
        <a:accent1>
          <a:srgbClr val="ED5B10"/>
        </a:accent1>
        <a:accent2>
          <a:srgbClr val="F5A526"/>
        </a:accent2>
        <a:accent3>
          <a:srgbClr val="FFFFFF"/>
        </a:accent3>
        <a:accent4>
          <a:srgbClr val="404040"/>
        </a:accent4>
        <a:accent5>
          <a:srgbClr val="F4B5AA"/>
        </a:accent5>
        <a:accent6>
          <a:srgbClr val="DE9521"/>
        </a:accent6>
        <a:hlink>
          <a:srgbClr val="FABD4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B33617"/>
        </a:lt2>
        <a:accent1>
          <a:srgbClr val="DC6900"/>
        </a:accent1>
        <a:accent2>
          <a:srgbClr val="ED9500"/>
        </a:accent2>
        <a:accent3>
          <a:srgbClr val="FFFFFF"/>
        </a:accent3>
        <a:accent4>
          <a:srgbClr val="404040"/>
        </a:accent4>
        <a:accent5>
          <a:srgbClr val="EBB9AA"/>
        </a:accent5>
        <a:accent6>
          <a:srgbClr val="D78700"/>
        </a:accent6>
        <a:hlink>
          <a:srgbClr val="F8BE1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FE3902"/>
        </a:lt2>
        <a:accent1>
          <a:srgbClr val="FF6B03"/>
        </a:accent1>
        <a:accent2>
          <a:srgbClr val="FF8308"/>
        </a:accent2>
        <a:accent3>
          <a:srgbClr val="FFFFFF"/>
        </a:accent3>
        <a:accent4>
          <a:srgbClr val="404040"/>
        </a:accent4>
        <a:accent5>
          <a:srgbClr val="FFBAAA"/>
        </a:accent5>
        <a:accent6>
          <a:srgbClr val="E77606"/>
        </a:accent6>
        <a:hlink>
          <a:srgbClr val="FFA90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BF1D18"/>
        </a:lt2>
        <a:accent1>
          <a:srgbClr val="CF0E09"/>
        </a:accent1>
        <a:accent2>
          <a:srgbClr val="E92147"/>
        </a:accent2>
        <a:accent3>
          <a:srgbClr val="FFFFFF"/>
        </a:accent3>
        <a:accent4>
          <a:srgbClr val="404040"/>
        </a:accent4>
        <a:accent5>
          <a:srgbClr val="E4AAAA"/>
        </a:accent5>
        <a:accent6>
          <a:srgbClr val="D31D3F"/>
        </a:accent6>
        <a:hlink>
          <a:srgbClr val="F4842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C7271E"/>
        </a:lt2>
        <a:accent1>
          <a:srgbClr val="CF0E09"/>
        </a:accent1>
        <a:accent2>
          <a:srgbClr val="E92147"/>
        </a:accent2>
        <a:accent3>
          <a:srgbClr val="FFFFFF"/>
        </a:accent3>
        <a:accent4>
          <a:srgbClr val="404040"/>
        </a:accent4>
        <a:accent5>
          <a:srgbClr val="E4AAAA"/>
        </a:accent5>
        <a:accent6>
          <a:srgbClr val="D31D3F"/>
        </a:accent6>
        <a:hlink>
          <a:srgbClr val="F4842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360001"/>
        </a:lt2>
        <a:accent1>
          <a:srgbClr val="5E0203"/>
        </a:accent1>
        <a:accent2>
          <a:srgbClr val="B40406"/>
        </a:accent2>
        <a:accent3>
          <a:srgbClr val="FFFFFF"/>
        </a:accent3>
        <a:accent4>
          <a:srgbClr val="404040"/>
        </a:accent4>
        <a:accent5>
          <a:srgbClr val="B6AAAA"/>
        </a:accent5>
        <a:accent6>
          <a:srgbClr val="A30305"/>
        </a:accent6>
        <a:hlink>
          <a:srgbClr val="FF01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920709"/>
        </a:lt2>
        <a:accent1>
          <a:srgbClr val="AC0A0C"/>
        </a:accent1>
        <a:accent2>
          <a:srgbClr val="D10505"/>
        </a:accent2>
        <a:accent3>
          <a:srgbClr val="FFFFFF"/>
        </a:accent3>
        <a:accent4>
          <a:srgbClr val="404040"/>
        </a:accent4>
        <a:accent5>
          <a:srgbClr val="D2AAAA"/>
        </a:accent5>
        <a:accent6>
          <a:srgbClr val="BD0404"/>
        </a:accent6>
        <a:hlink>
          <a:srgbClr val="FF01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800609"/>
        </a:lt2>
        <a:accent1>
          <a:srgbClr val="AC0A0C"/>
        </a:accent1>
        <a:accent2>
          <a:srgbClr val="D10505"/>
        </a:accent2>
        <a:accent3>
          <a:srgbClr val="FFFFFF"/>
        </a:accent3>
        <a:accent4>
          <a:srgbClr val="404040"/>
        </a:accent4>
        <a:accent5>
          <a:srgbClr val="D2AAAA"/>
        </a:accent5>
        <a:accent6>
          <a:srgbClr val="BD0404"/>
        </a:accent6>
        <a:hlink>
          <a:srgbClr val="FF01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4D4D4D"/>
        </a:dk1>
        <a:lt1>
          <a:srgbClr val="FFFFFF"/>
        </a:lt1>
        <a:dk2>
          <a:srgbClr val="4D4D4D"/>
        </a:dk2>
        <a:lt2>
          <a:srgbClr val="782008"/>
        </a:lt2>
        <a:accent1>
          <a:srgbClr val="98290B"/>
        </a:accent1>
        <a:accent2>
          <a:srgbClr val="B9330E"/>
        </a:accent2>
        <a:accent3>
          <a:srgbClr val="FFFFFF"/>
        </a:accent3>
        <a:accent4>
          <a:srgbClr val="404040"/>
        </a:accent4>
        <a:accent5>
          <a:srgbClr val="CAACAA"/>
        </a:accent5>
        <a:accent6>
          <a:srgbClr val="A72D0C"/>
        </a:accent6>
        <a:hlink>
          <a:srgbClr val="D43B1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4D4D4D"/>
        </a:dk1>
        <a:lt1>
          <a:srgbClr val="FFFFFF"/>
        </a:lt1>
        <a:dk2>
          <a:srgbClr val="4D4D4D"/>
        </a:dk2>
        <a:lt2>
          <a:srgbClr val="782008"/>
        </a:lt2>
        <a:accent1>
          <a:srgbClr val="98290B"/>
        </a:accent1>
        <a:accent2>
          <a:srgbClr val="B9330E"/>
        </a:accent2>
        <a:accent3>
          <a:srgbClr val="FFFFFF"/>
        </a:accent3>
        <a:accent4>
          <a:srgbClr val="404040"/>
        </a:accent4>
        <a:accent5>
          <a:srgbClr val="CAACAA"/>
        </a:accent5>
        <a:accent6>
          <a:srgbClr val="A72D0C"/>
        </a:accent6>
        <a:hlink>
          <a:srgbClr val="EC421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6">
        <a:dk1>
          <a:srgbClr val="4D4D4D"/>
        </a:dk1>
        <a:lt1>
          <a:srgbClr val="FFFFFF"/>
        </a:lt1>
        <a:dk2>
          <a:srgbClr val="4D4D4D"/>
        </a:dk2>
        <a:lt2>
          <a:srgbClr val="782008"/>
        </a:lt2>
        <a:accent1>
          <a:srgbClr val="98290B"/>
        </a:accent1>
        <a:accent2>
          <a:srgbClr val="180702"/>
        </a:accent2>
        <a:accent3>
          <a:srgbClr val="FFFFFF"/>
        </a:accent3>
        <a:accent4>
          <a:srgbClr val="404040"/>
        </a:accent4>
        <a:accent5>
          <a:srgbClr val="CAACAA"/>
        </a:accent5>
        <a:accent6>
          <a:srgbClr val="150602"/>
        </a:accent6>
        <a:hlink>
          <a:srgbClr val="EC421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</Template>
  <TotalTime>48</TotalTime>
  <Words>432</Words>
  <Application>Microsoft Office PowerPoint</Application>
  <PresentationFormat>Экран (4:3)</PresentationFormat>
  <Paragraphs>124</Paragraphs>
  <Slides>41</Slides>
  <Notes>30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powerpoint-template</vt:lpstr>
      <vt:lpstr>Деловая игра</vt:lpstr>
      <vt:lpstr>Блиц – опрос</vt:lpstr>
      <vt:lpstr>Презентация PowerPoint</vt:lpstr>
      <vt:lpstr>Блиц – опрос</vt:lpstr>
      <vt:lpstr>Презентация PowerPoint</vt:lpstr>
      <vt:lpstr>Блиц – опрос</vt:lpstr>
      <vt:lpstr>Презентация PowerPoint</vt:lpstr>
      <vt:lpstr>Блиц – опрос</vt:lpstr>
      <vt:lpstr>Презентация PowerPoint</vt:lpstr>
      <vt:lpstr>Блиц – опрос</vt:lpstr>
      <vt:lpstr>Презентация PowerPoint</vt:lpstr>
      <vt:lpstr>Тест для самооценки  </vt:lpstr>
      <vt:lpstr>Презентация PowerPoint</vt:lpstr>
      <vt:lpstr>Тест для самооценки  </vt:lpstr>
      <vt:lpstr>Презентация PowerPoint</vt:lpstr>
      <vt:lpstr>Тест для самооценки  </vt:lpstr>
      <vt:lpstr>Презентация PowerPoint</vt:lpstr>
      <vt:lpstr>Тест для самооценки  </vt:lpstr>
      <vt:lpstr>Презентация PowerPoint</vt:lpstr>
      <vt:lpstr>Тест для самооценки  </vt:lpstr>
      <vt:lpstr>Презентация PowerPoint</vt:lpstr>
      <vt:lpstr>Закончить пословицы о здоровье! </vt:lpstr>
      <vt:lpstr>Закончить пословицы о здоровье! </vt:lpstr>
      <vt:lpstr>Закончить пословицы о здоровье! </vt:lpstr>
      <vt:lpstr>Закончить пословицы о здоровье! </vt:lpstr>
      <vt:lpstr>Закончить пословицы о здоровье! </vt:lpstr>
      <vt:lpstr>Закончить пословицы о здоровье! </vt:lpstr>
      <vt:lpstr>Физ.минутка</vt:lpstr>
      <vt:lpstr>10 правил здоровья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участие!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Windows User</dc:creator>
  <cp:lastModifiedBy>Татьяна</cp:lastModifiedBy>
  <cp:revision>8</cp:revision>
  <dcterms:created xsi:type="dcterms:W3CDTF">2017-03-30T06:18:42Z</dcterms:created>
  <dcterms:modified xsi:type="dcterms:W3CDTF">2017-11-30T02:12:49Z</dcterms:modified>
</cp:coreProperties>
</file>