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8" r:id="rId13"/>
    <p:sldId id="275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3717032"/>
            <a:ext cx="4136504" cy="1944216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Сидоренкова Юлия </a:t>
            </a:r>
            <a:r>
              <a:rPr lang="ru-RU" sz="18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васильевна</a:t>
            </a:r>
            <a:endParaRPr lang="ru-RU" sz="1800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Учитель биологии, тифлопедагог</a:t>
            </a:r>
          </a:p>
          <a:p>
            <a:r>
              <a:rPr lang="ru-RU" sz="180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ГБОУ РК «ССШИ №1» </a:t>
            </a:r>
            <a:endParaRPr lang="ru-RU" sz="180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216024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3200" b="1" dirty="0">
                <a:latin typeface="Arial" pitchFamily="34" charset="0"/>
                <a:cs typeface="Arial" pitchFamily="34" charset="0"/>
              </a:rPr>
            </a:br>
            <a:r>
              <a:rPr lang="ru-RU" sz="2800" b="1" dirty="0">
                <a:latin typeface="Arial" pitchFamily="34" charset="0"/>
                <a:cs typeface="Arial" pitchFamily="34" charset="0"/>
              </a:rPr>
              <a:t>Рекомендации по проведению уроков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биологии </a:t>
            </a:r>
            <a:br>
              <a:rPr lang="ru-RU" sz="2800" b="1" dirty="0" smtClean="0"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в 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школе-интернате для слепых и слабовидящих</a:t>
            </a:r>
            <a:r>
              <a:rPr lang="ru-RU" sz="32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endParaRPr lang="ru-RU" sz="32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51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1008112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8503920" cy="4686272"/>
          </a:xfrm>
        </p:spPr>
        <p:txBody>
          <a:bodyPr/>
          <a:lstStyle/>
          <a:p>
            <a:pPr lvl="0"/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Создание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эмоционально - положительного фона на уроке.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показ видеофрагмента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музыкальная галерея 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ребус 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загадка 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метод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«Улыбнёмся друг другу»</a:t>
            </a:r>
          </a:p>
        </p:txBody>
      </p:sp>
    </p:spTree>
    <p:extLst>
      <p:ext uri="{BB962C8B-B14F-4D97-AF65-F5344CB8AC3E}">
        <p14:creationId xmlns:p14="http://schemas.microsoft.com/office/powerpoint/2010/main" val="336295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/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Выполнение офтальмологических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рекомендаций: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знать офтальмологические диагнозы 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знать сопутствующие заболевание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детей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учитывать освещенность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учитывать режим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зрительных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нагрузок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учитывать график аппаратного ( и других видов) лечения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05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>
            <a:normAutofit/>
          </a:bodyPr>
          <a:lstStyle/>
          <a:p>
            <a:pPr lvl="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Использование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оптических способов коррекции в соответствии со зрительным диагнозом.</a:t>
            </a:r>
          </a:p>
          <a:p>
            <a:pPr lvl="0"/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Home\Documents\Юлины документы\ФОТО химия\уроки химии 10.2011\мои уроки 2011\IMG_74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24085"/>
            <a:ext cx="359963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ome\Documents\Юлины документы\ФОТО БИОЛОГИЯ 2012\ДЛЯ ПРЕЗЕНТАЦИИ\IMG_77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24086"/>
            <a:ext cx="3413239" cy="228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71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/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Проведение коррекционно-динамических пауз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физкультминутка 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пальчиковая гимнастика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зрительная гимнастика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релаксационная пауза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предметно-коррекционная пауза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/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Индивидуально-дифференцированный подход к дозированию учебного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материала - на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различных этапах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урока: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При изучении нового материала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Индивидуализация и дифференциация домашних заданий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При закреплении</a:t>
            </a:r>
          </a:p>
        </p:txBody>
      </p:sp>
      <p:pic>
        <p:nvPicPr>
          <p:cNvPr id="4" name="Picture 2" descr="C:\Users\Home\Documents\Юлины документы\ФОТО БИОЛОГИЯ 2012\ДЛЯ ПРЕЗЕНТАЦИИ\IMG_77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835" y="3963729"/>
            <a:ext cx="2195479" cy="2182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5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>
            <a:normAutofit lnSpcReduction="10000"/>
          </a:bodyPr>
          <a:lstStyle/>
          <a:p>
            <a:pPr lvl="0"/>
            <a:r>
              <a:rPr lang="ru-RU" sz="2800" b="1" dirty="0">
                <a:latin typeface="Arial" pitchFamily="34" charset="0"/>
                <a:cs typeface="Arial" pitchFamily="34" charset="0"/>
              </a:rPr>
              <a:t>Особенности структурного построения урока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Предметная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пропедевтика в коррекционной работе на уроке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Чередование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зрительной и тактильной работы учащихся со слуховым восприятием учебного материала;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Включение в структуру урока зрительной гимнастики;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Учет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темпа учебной работы в зависимости от уровня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сформированности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коррекционных умений и навыков учащихся.</a:t>
            </a:r>
          </a:p>
          <a:p>
            <a:endParaRPr lang="ru-RU" sz="2400" dirty="0"/>
          </a:p>
          <a:p>
            <a:pPr lvl="0"/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79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/>
          <a:lstStyle/>
          <a:p>
            <a:pPr lvl="0"/>
            <a:r>
              <a:rPr lang="ru-RU" sz="2800" b="1" dirty="0">
                <a:latin typeface="Arial" pitchFamily="34" charset="0"/>
                <a:cs typeface="Arial" pitchFamily="34" charset="0"/>
              </a:rPr>
              <a:t>Специальные требования к наглядному материалу и пособиям: 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    А) Использование контрастных фоновых экранов при демонстрации объектов, явлений. 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    Б) Использование карточек, демонстрационного материала на контрастной основе.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    В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) Соблюдение оптимальных условий экспонирования наглядности (не должно быть мелких рисунков). </a:t>
            </a:r>
          </a:p>
          <a:p>
            <a:pPr lvl="0"/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15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>
            <a:normAutofit/>
          </a:bodyPr>
          <a:lstStyle/>
          <a:p>
            <a:pPr lvl="0"/>
            <a:r>
              <a:rPr lang="ru-RU" sz="2800" b="1" dirty="0">
                <a:latin typeface="Arial" pitchFamily="34" charset="0"/>
                <a:cs typeface="Arial" pitchFamily="34" charset="0"/>
              </a:rPr>
              <a:t>Помнить, что ведущий вид деятельности в школах для слабовидящих –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успех</a:t>
            </a:r>
          </a:p>
          <a:p>
            <a:pPr lvl="0"/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800" b="1" dirty="0" smtClean="0">
                <a:effectLst/>
                <a:latin typeface="Arial" pitchFamily="34" charset="0"/>
                <a:cs typeface="Arial" pitchFamily="34" charset="0"/>
              </a:rPr>
              <a:t>Создаем ситуацию успеха</a:t>
            </a:r>
          </a:p>
          <a:p>
            <a:pPr lvl="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Поощряем достижения, даже самые малые!</a:t>
            </a:r>
          </a:p>
          <a:p>
            <a:pPr lvl="0"/>
            <a:endParaRPr lang="ru-RU" sz="28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92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/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Подача учебного материала:</a:t>
            </a:r>
          </a:p>
          <a:p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Лучше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и легче запоминается материал, изложенный живо, интересно, эмоционально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Голос учителя громкий, но не резкий. 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Недопустима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монотонная подача информации.</a:t>
            </a:r>
          </a:p>
          <a:p>
            <a:pPr lvl="0"/>
            <a:endParaRPr lang="ru-RU" sz="28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19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/>
          <a:lstStyle/>
          <a:p>
            <a:pPr lvl="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Занятие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не должно быть перегружено видами деятельности (4- 6). 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Обязательно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чередование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различных видов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деятельности.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Home\Documents\Юлины документы\ФОТО БИОЛОГИЯ 2012\ДЛЯ ПРЕЗЕНТАЦИИ\IMG_77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17032"/>
            <a:ext cx="3480387" cy="229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ome\Documents\Юлины документы\ФОТО БИОЛОГИЯ 2012\ДЛЯ ПРЕЗЕНТАЦИИ\IMG_77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23" y="3746458"/>
            <a:ext cx="3273453" cy="228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58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686272"/>
          </a:xfrm>
        </p:spPr>
        <p:txBody>
          <a:bodyPr>
            <a:normAutofit/>
          </a:bodyPr>
          <a:lstStyle/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800" b="1" dirty="0">
                <a:latin typeface="Arial" pitchFamily="34" charset="0"/>
                <a:cs typeface="Arial" pitchFamily="34" charset="0"/>
              </a:rPr>
              <a:t>Упражнения для активизации зрительных функций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Развитие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микро- и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макроориентирования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глазодвигательной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мускулатуры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Формирование умений по цветоразличению и фиксации взгляда.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Тренировка аккомодации: определение изучаемого объекта на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различном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удалении.</a:t>
            </a:r>
          </a:p>
          <a:p>
            <a:pPr lvl="0"/>
            <a:endParaRPr lang="ru-RU" sz="2400" dirty="0">
              <a:latin typeface="Arial" pitchFamily="34" charset="0"/>
              <a:cs typeface="Arial" pitchFamily="34" charset="0"/>
            </a:endParaRPr>
          </a:p>
          <a:p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88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16632"/>
            <a:ext cx="8534400" cy="100811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 smtClean="0">
                <a:latin typeface="Arial" pitchFamily="34" charset="0"/>
                <a:cs typeface="Arial" pitchFamily="34" charset="0"/>
              </a:rPr>
            </a:br>
            <a:r>
              <a:rPr lang="ru-RU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800" b="1" dirty="0"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Упражнения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для активизации зрительных функций</a:t>
            </a:r>
            <a:endParaRPr lang="ru-RU" sz="2800" dirty="0"/>
          </a:p>
        </p:txBody>
      </p:sp>
      <p:pic>
        <p:nvPicPr>
          <p:cNvPr id="4" name="Picture 2" descr="C:\Users\Home\Documents\Юлины документы\ФОТО БИОЛОГИЯ 2012\ДЛЯ ПРЕЗЕНТАЦИИ\IMG_769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95" y="4031959"/>
            <a:ext cx="3308465" cy="223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ome\Documents\Юлины документы\ФОТО БИОЛОГИЯ 2012\ДЛЯ ПРЕЗЕНТАЦИИ\IMG_77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91806"/>
            <a:ext cx="3172119" cy="218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Home\Documents\Юлины документы\ФОТО БИОЛОГИЯ 2012\ДЛЯ ПРЕЗЕНТАЦИИ\IMG_77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8698"/>
            <a:ext cx="31318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Home\Documents\Юлины документы\ФОТО БИОЛОГИЯ 2012\ДЛЯ ПРЕЗЕНТАЦИИ\IMG_78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99818"/>
            <a:ext cx="3131840" cy="208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53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503920" cy="4686272"/>
          </a:xfrm>
        </p:spPr>
        <p:txBody>
          <a:bodyPr>
            <a:normAutofit lnSpcReduction="10000"/>
          </a:bodyPr>
          <a:lstStyle/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Использование   различных  видов  работ,   включающих  в   действие  сохранные анализаторы (осязание, слух, обоняние):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Использование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рельефных наглядных пособий, натуральных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объектов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объемных моделей, моделей-конструкторов.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Развитие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мелкой моторики - использование мелких операций с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объектами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: работа с моделями-конструкторами, лепка,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использование карточек-паззлов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Звуковое сопровождение: аудио-материал.</a:t>
            </a:r>
          </a:p>
          <a:p>
            <a:pPr lvl="0"/>
            <a:endParaRPr lang="ru-RU" sz="2400" dirty="0">
              <a:latin typeface="Arial" pitchFamily="34" charset="0"/>
              <a:cs typeface="Arial" pitchFamily="34" charset="0"/>
            </a:endParaRPr>
          </a:p>
          <a:p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15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503920" cy="4686272"/>
          </a:xfrm>
        </p:spPr>
        <p:txBody>
          <a:bodyPr>
            <a:normAutofit/>
          </a:bodyPr>
          <a:lstStyle/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400" b="1" dirty="0">
                <a:latin typeface="Arial" pitchFamily="34" charset="0"/>
                <a:cs typeface="Arial" pitchFamily="34" charset="0"/>
              </a:rPr>
              <a:t>Предметно - практическая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деятельность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включение большого количества практических заданий и упражнений,  в результате которых  расширяется   и  обогащается   чувствительный   опыт: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Работа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с карточками -   путеводителями;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Применение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алгоритма при выполнении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самостоятельных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лабораторных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практических работ.</a:t>
            </a:r>
          </a:p>
          <a:p>
            <a:pPr lvl="0"/>
            <a:endParaRPr lang="ru-RU" sz="2400" dirty="0">
              <a:latin typeface="Arial" pitchFamily="34" charset="0"/>
              <a:cs typeface="Arial" pitchFamily="34" charset="0"/>
            </a:endParaRPr>
          </a:p>
          <a:p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13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503920" cy="4686272"/>
          </a:xfrm>
        </p:spPr>
        <p:txBody>
          <a:bodyPr>
            <a:normAutofit/>
          </a:bodyPr>
          <a:lstStyle/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800" b="1" dirty="0">
                <a:latin typeface="Arial" pitchFamily="34" charset="0"/>
                <a:cs typeface="Arial" pitchFamily="34" charset="0"/>
              </a:rPr>
              <a:t>Обучение по системе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Брайля </a:t>
            </a:r>
          </a:p>
          <a:p>
            <a:pPr lvl="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введение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элементов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Брайля</a:t>
            </a:r>
          </a:p>
          <a:p>
            <a:pPr lvl="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использование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сигнальных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карточек по Брайлю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42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503920" cy="4824536"/>
          </a:xfrm>
        </p:spPr>
        <p:txBody>
          <a:bodyPr>
            <a:normAutofit lnSpcReduction="10000"/>
          </a:bodyPr>
          <a:lstStyle/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400" b="1" dirty="0">
                <a:latin typeface="Arial" pitchFamily="34" charset="0"/>
                <a:cs typeface="Arial" pitchFamily="34" charset="0"/>
              </a:rPr>
              <a:t>Формирование навыков последовательного, поэтапного обследования предметов, объектов: 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от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натурального объекта – к модели, рисунку, схеме (таблице, карточке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Например, схема работы на уроке по теме «Строение клетки»: 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а) исследование объемной модели клетки;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б) рассмотрение рисунка с обозначениями или обобщенной схемы, отражающей строение клетки;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в) выполнение  практического задания по теме «Строение клетки».</a:t>
            </a:r>
          </a:p>
          <a:p>
            <a:pPr lvl="0"/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92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936104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Рекомендации </a:t>
            </a:r>
            <a:r>
              <a:rPr lang="ru-RU" sz="2700" b="1" dirty="0">
                <a:latin typeface="Arial" pitchFamily="34" charset="0"/>
                <a:cs typeface="Arial" pitchFamily="34" charset="0"/>
              </a:rPr>
              <a:t>по проведению уроков в  школе-интернате для слепых и слабовидящих</a:t>
            </a:r>
            <a:endParaRPr lang="ru-RU" sz="27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503920" cy="4824536"/>
          </a:xfrm>
        </p:spPr>
        <p:txBody>
          <a:bodyPr>
            <a:normAutofit/>
          </a:bodyPr>
          <a:lstStyle/>
          <a:p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400" b="1" dirty="0">
                <a:latin typeface="Arial" pitchFamily="34" charset="0"/>
                <a:cs typeface="Arial" pitchFamily="34" charset="0"/>
              </a:rPr>
              <a:t>Активизация самостоятельной и творческой деятельности: 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работа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в парах, малых группах.</a:t>
            </a:r>
          </a:p>
          <a:p>
            <a:pPr lvl="0"/>
            <a:r>
              <a:rPr lang="ru-RU" sz="2400" b="1" dirty="0">
                <a:latin typeface="Arial" pitchFamily="34" charset="0"/>
                <a:cs typeface="Arial" pitchFamily="34" charset="0"/>
              </a:rPr>
              <a:t>Приемы ассоциативного запоминания: 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методика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«запоминаем на пальцах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»,</a:t>
            </a: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мнемотехника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ролевые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игры. </a:t>
            </a:r>
          </a:p>
          <a:p>
            <a:pPr lvl="0"/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43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ВЫВОДЫ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Рекомендуемые приемы коррекции могут преодолеть недостаток зрения обучающихся при условии, что они будут использоваться не фрагментарно, а комплексно и систематически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sz="2400" b="1" dirty="0"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Главная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задача учителя – помочь слабовидящему ребенку через свои уроки активно познавать окружающую действительность и создать условия для его наиболее полной самореализации в обществе.</a:t>
            </a: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8127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52</TotalTime>
  <Words>724</Words>
  <Application>Microsoft Office PowerPoint</Application>
  <PresentationFormat>Экран (4:3)</PresentationFormat>
  <Paragraphs>112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Georgia</vt:lpstr>
      <vt:lpstr>Wingdings</vt:lpstr>
      <vt:lpstr>Wingdings 2</vt:lpstr>
      <vt:lpstr>Официальная</vt:lpstr>
      <vt:lpstr>               Рекомендации по проведению уроков биологии  в  школе-интернате для слепых и слабовидящих 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  Упражнения для активизации зрительных функций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Рекомендации по проведению уроков в  школе-интернате для слепых и слабовидящих</vt:lpstr>
      <vt:lpstr>ВЫВОДЫ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Acer</cp:lastModifiedBy>
  <cp:revision>13</cp:revision>
  <dcterms:created xsi:type="dcterms:W3CDTF">2016-10-30T16:16:18Z</dcterms:created>
  <dcterms:modified xsi:type="dcterms:W3CDTF">2023-11-22T13:34:01Z</dcterms:modified>
</cp:coreProperties>
</file>