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7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8.xml" ContentType="application/vnd.openxmlformats-officedocument.theme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theme/theme9.xml" ContentType="application/vnd.openxmlformats-officedocument.theme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5" r:id="rId2"/>
    <p:sldMasterId id="2147483687" r:id="rId3"/>
    <p:sldMasterId id="2147483699" r:id="rId4"/>
    <p:sldMasterId id="2147483711" r:id="rId5"/>
    <p:sldMasterId id="2147483723" r:id="rId6"/>
    <p:sldMasterId id="2147483735" r:id="rId7"/>
    <p:sldMasterId id="2147483747" r:id="rId8"/>
    <p:sldMasterId id="2147483759" r:id="rId9"/>
    <p:sldMasterId id="2147483771" r:id="rId10"/>
  </p:sldMasterIdLst>
  <p:sldIdLst>
    <p:sldId id="258" r:id="rId11"/>
    <p:sldId id="257" r:id="rId12"/>
    <p:sldId id="260" r:id="rId13"/>
    <p:sldId id="262" r:id="rId14"/>
    <p:sldId id="261" r:id="rId15"/>
    <p:sldId id="263" r:id="rId16"/>
    <p:sldId id="264" r:id="rId17"/>
    <p:sldId id="265" r:id="rId18"/>
    <p:sldId id="266" r:id="rId19"/>
    <p:sldId id="268" r:id="rId20"/>
    <p:sldId id="267" r:id="rId21"/>
    <p:sldId id="269" r:id="rId22"/>
    <p:sldId id="270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72" r:id="rId32"/>
    <p:sldId id="273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248" y="-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A779D-E207-460D-8C48-ED8312C217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216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21EF1-F4E4-4DB4-BD5D-5F6E149E0B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7598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F9451-692F-4347-8AB3-DB7D328F65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2225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69828-BE0D-4B67-A735-E4CF3AE7E6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52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2B9DA-3D38-4815-9F0A-62538715EA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7403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3D0321-2AF5-4114-AB90-7B1B7776D6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0628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F79DC-8E3A-4C42-B1F6-E6DBCFB25C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745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22CA7-CAE1-48E7-90B8-C66D86FA87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905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41EEF5-2EEE-4A28-AF25-546B10F58B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495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6A16C-239B-4845-BB4E-97FE58315B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0314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31551-D2E3-4478-8844-37BF7D0A00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2214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1066800" y="1981200"/>
            <a:ext cx="3695700" cy="4114800"/>
          </a:xfrm>
        </p:spPr>
        <p:txBody>
          <a:bodyPr rtlCol="0">
            <a:normAutofit/>
          </a:bodyPr>
          <a:lstStyle/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BCCFEB-D0E0-4FA1-9252-950C08D134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33470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066800" y="1981200"/>
            <a:ext cx="36957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1066800" y="4114800"/>
            <a:ext cx="36957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914900" y="1981200"/>
            <a:ext cx="36957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18F25-FD01-4A3C-AE0F-9107747E71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0252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13D4181E-0F4A-46E2-8755-E2849DD0BE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62051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9F04B-9A41-44DE-8612-B8980FA32E45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E18CD-8A76-4047-BB87-5BD304602DE9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25052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9F04B-9A41-44DE-8612-B8980FA32E45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E18CD-8A76-4047-BB87-5BD304602DE9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44487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9F04B-9A41-44DE-8612-B8980FA32E45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E18CD-8A76-4047-BB87-5BD304602DE9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6953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9F04B-9A41-44DE-8612-B8980FA32E45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E18CD-8A76-4047-BB87-5BD304602DE9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8935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9F04B-9A41-44DE-8612-B8980FA32E45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E18CD-8A76-4047-BB87-5BD304602DE9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59260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9F04B-9A41-44DE-8612-B8980FA32E45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E18CD-8A76-4047-BB87-5BD304602DE9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9785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9F04B-9A41-44DE-8612-B8980FA32E45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E18CD-8A76-4047-BB87-5BD304602DE9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4362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9F04B-9A41-44DE-8612-B8980FA32E45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E18CD-8A76-4047-BB87-5BD304602DE9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15725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9F04B-9A41-44DE-8612-B8980FA32E45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E18CD-8A76-4047-BB87-5BD304602DE9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66206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9F04B-9A41-44DE-8612-B8980FA32E45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E18CD-8A76-4047-BB87-5BD304602DE9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4362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9F04B-9A41-44DE-8612-B8980FA32E45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E18CD-8A76-4047-BB87-5BD304602DE9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2399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4784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7959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2637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62190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6254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628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61232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350937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27968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48192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54550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48309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627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93791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37838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90862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5643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30809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35193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45741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66212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75256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09930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19018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78477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0392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54474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65284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770986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86759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31642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3950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28532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96038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68869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33138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91440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6533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79568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77286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12755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28085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56252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97242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53751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76994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462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43150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600476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5320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55456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70910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31988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51717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22563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51456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13884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77715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81737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58130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26382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24796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311291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872846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84970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891375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54427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85851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56238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44548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84067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3198291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297213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542460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042989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06221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14095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2382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818648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127018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681753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034454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208489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3377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2667684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390558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69123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967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 cstate="print">
            <a:lum/>
          </a:blip>
          <a:srcRect/>
          <a:stretch>
            <a:fillRect l="-3000" t="-5000" r="-3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latin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latin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C1F8F1-BEC3-4F89-B26F-8907C8A3ACC4}" type="slidenum">
              <a:rPr lang="ru-RU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96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F89F04B-9A41-44DE-8612-B8980FA32E45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B8E18CD-8A76-4047-BB87-5BD304602DE9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731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403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127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199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268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936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813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1C4CC-DB1C-4F58-A04A-DA1C1FD8EEF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30.03.2014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C58A3-6A9A-4E35-B506-9FDD1D902BE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690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wmf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81.xml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9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03.xml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7675"/>
            <a:ext cx="9144000" cy="596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0"/>
            <a:ext cx="1622425" cy="164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0806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3960440" cy="3221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484784"/>
            <a:ext cx="3381375" cy="461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6146" y="3346954"/>
            <a:ext cx="3268588" cy="3268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C:\Users\n.popov\AppData\Local\Microsoft\Windows\Temporary Internet Files\Content.IE5\94RQ2NU7\MC900434411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8" y="4293096"/>
            <a:ext cx="1625600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1691481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03" y="1052736"/>
            <a:ext cx="7620000" cy="534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" descr="C:\Users\n.popov\AppData\Local\Microsoft\Windows\Temporary Internet Files\Content.IE5\94RQ2NU7\MC90043441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13678"/>
            <a:ext cx="1625600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77274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1284146422_rrrrr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6941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44668"/>
            <a:ext cx="5992179" cy="6480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129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1284146428_rrrrr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847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7" descr="09010601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428750"/>
            <a:ext cx="8248650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9" y="188640"/>
            <a:ext cx="8205787" cy="1066800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3363465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459504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Строение бактериальной клетки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6" name="Picture 4" descr="1284146505_rrrrr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6141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1284146524_rrrrr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4146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1284146513_rrrrr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0639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63" y="1340768"/>
            <a:ext cx="8127123" cy="4755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20" y="188640"/>
            <a:ext cx="6912768" cy="107721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tx1"/>
                </a:solidFill>
              </a:rPr>
              <a:t>Назовите основные органоиды бактериальной клетки</a:t>
            </a:r>
            <a:endParaRPr lang="ru-RU" sz="3200" dirty="0"/>
          </a:p>
        </p:txBody>
      </p:sp>
      <p:pic>
        <p:nvPicPr>
          <p:cNvPr id="5" name="Picture 6" descr="C:\Users\n.popov\AppData\Local\Microsoft\Windows\Temporary Internet Files\Content.IE5\YQCAS3VS\MC90043440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520" y="5085184"/>
            <a:ext cx="1362075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1949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438400"/>
            <a:ext cx="76200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57200" y="260648"/>
            <a:ext cx="6131024" cy="181588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tx1"/>
                </a:solidFill>
              </a:rPr>
              <a:t>1- Клеточная оболочка;</a:t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>2- Цитоплазма;</a:t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>3- Наследственный     материал;</a:t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>4- Жгутики.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26824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75" y="2819400"/>
            <a:ext cx="288925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31640" y="404664"/>
            <a:ext cx="22949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latin typeface="Times New Roman" pitchFamily="18" charset="0"/>
              </a:rPr>
              <a:t>Выводы</a:t>
            </a:r>
            <a:endParaRPr lang="ru-RU" sz="4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1170311"/>
            <a:ext cx="8208912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</a:rPr>
              <a:t>прокариоты не содержат ядра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</a:rPr>
              <a:t>наследственная информация представлена  ДНК ( кольцевой хромосомой)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</a:rPr>
              <a:t>особенности строения, разнообразные типы питания позволили прокариотам завоевать все среды обитания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</a:rPr>
              <a:t>Существуют аэробные и анаэробные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</a:rPr>
              <a:t>Встречаются как автотрофные, так и гетеротрофные организмы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</a:rPr>
              <a:t>Размножаются делением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</a:rPr>
              <a:t>При неблагоприятных условиях образуют споры </a:t>
            </a:r>
          </a:p>
          <a:p>
            <a:pPr marL="457200" indent="-457200">
              <a:buFont typeface="Arial" pitchFamily="34" charset="0"/>
              <a:buChar char="•"/>
            </a:pPr>
            <a:endParaRPr lang="ru-RU" sz="3200" dirty="0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0639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23528" y="332656"/>
            <a:ext cx="2547942" cy="251851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572264" y="4363753"/>
            <a:ext cx="2214578" cy="227389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Волна 5"/>
          <p:cNvSpPr/>
          <p:nvPr/>
        </p:nvSpPr>
        <p:spPr>
          <a:xfrm>
            <a:off x="827584" y="2880864"/>
            <a:ext cx="5429288" cy="2628912"/>
          </a:xfrm>
          <a:prstGeom prst="wave">
            <a:avLst>
              <a:gd name="adj1" fmla="val 12500"/>
              <a:gd name="adj2" fmla="val 529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prstClr val="black"/>
                </a:solidFill>
              </a:rPr>
              <a:t> интересные факты </a:t>
            </a:r>
            <a:r>
              <a:rPr lang="ru-RU" sz="3600" b="1" dirty="0">
                <a:solidFill>
                  <a:prstClr val="black"/>
                </a:solidFill>
              </a:rPr>
              <a:t>из жизни бактерий</a:t>
            </a:r>
            <a:endParaRPr lang="ru-RU" sz="3600" b="1" dirty="0">
              <a:solidFill>
                <a:prstClr val="black"/>
              </a:solidFill>
            </a:endParaRPr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Picture 3" descr="C:\Users\n.popov\AppData\Local\Microsoft\Windows\Temporary Internet Files\Content.IE5\JSILXYV7\MC90044142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0"/>
            <a:ext cx="2828703" cy="22768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66830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214290"/>
            <a:ext cx="2286016" cy="85725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800" b="1" dirty="0" smtClean="0"/>
              <a:t>1 место</a:t>
            </a:r>
            <a:endParaRPr lang="ru-RU" sz="4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1505" y="4437112"/>
            <a:ext cx="7500990" cy="17526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sz="3000" b="1" dirty="0" smtClean="0">
                <a:solidFill>
                  <a:schemeClr val="tx1"/>
                </a:solidFill>
              </a:rPr>
              <a:t> </a:t>
            </a:r>
            <a:r>
              <a:rPr lang="ru-RU" sz="3000" b="1" dirty="0">
                <a:solidFill>
                  <a:schemeClr val="tx1"/>
                </a:solidFill>
              </a:rPr>
              <a:t>Дворянские дети, которых приписывали к полкам, уходили в армию с серебряной посудой, что заключало в себе отнюдь не блажь богачей, а вполне прикладное значение: серебро уничтожало бактерии, что спасало юношей от различных массовых инфекционных заболеваний, например, холеры.</a:t>
            </a:r>
          </a:p>
          <a:p>
            <a:endParaRPr lang="ru-RU" dirty="0"/>
          </a:p>
        </p:txBody>
      </p:sp>
      <p:pic>
        <p:nvPicPr>
          <p:cNvPr id="4" name="Рисунок 3" descr="hoesthygienenieuw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1500174"/>
            <a:ext cx="2857500" cy="2662241"/>
          </a:xfrm>
          <a:prstGeom prst="rect">
            <a:avLst/>
          </a:prstGeom>
        </p:spPr>
      </p:pic>
      <p:pic>
        <p:nvPicPr>
          <p:cNvPr id="5" name="Рисунок 4" descr="Серебряная посуда из серебра 925 проб.jpg"/>
          <p:cNvPicPr>
            <a:picLocks noChangeAspect="1"/>
          </p:cNvPicPr>
          <p:nvPr/>
        </p:nvPicPr>
        <p:blipFill>
          <a:blip r:embed="rId3"/>
          <a:srcRect t="12500" b="15625"/>
          <a:stretch>
            <a:fillRect/>
          </a:stretch>
        </p:blipFill>
        <p:spPr>
          <a:xfrm>
            <a:off x="4572000" y="142852"/>
            <a:ext cx="4099891" cy="392909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68377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large_bacte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714356"/>
            <a:ext cx="4233872" cy="31310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2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500042"/>
            <a:ext cx="2571768" cy="94138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/>
              <a:t>2 место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428596" y="4500570"/>
            <a:ext cx="8001056" cy="170973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r>
              <a:rPr lang="ru-RU" dirty="0"/>
              <a:t> </a:t>
            </a:r>
          </a:p>
          <a:p>
            <a:r>
              <a:rPr lang="ru-RU" sz="3300" b="1" dirty="0" smtClean="0">
                <a:solidFill>
                  <a:schemeClr val="tx1"/>
                </a:solidFill>
              </a:rPr>
              <a:t> </a:t>
            </a:r>
            <a:r>
              <a:rPr lang="ru-RU" sz="3300" b="1" dirty="0">
                <a:solidFill>
                  <a:schemeClr val="tx1"/>
                </a:solidFill>
              </a:rPr>
              <a:t>На минных полях Мозамбика живет бактерия, которая питается тринитротолуолом. Открытие может решить проблему разминирования</a:t>
            </a:r>
            <a:r>
              <a:rPr lang="ru-RU" b="1" dirty="0">
                <a:solidFill>
                  <a:schemeClr val="tx1"/>
                </a:solidFill>
              </a:rPr>
              <a:t>.</a:t>
            </a:r>
          </a:p>
          <a:p>
            <a:endParaRPr lang="ru-RU" dirty="0"/>
          </a:p>
        </p:txBody>
      </p:sp>
      <p:pic>
        <p:nvPicPr>
          <p:cNvPr id="1026" name="Picture 2" descr="C:\Documents and Settings\u\Рабочий стол\ожирение\poziti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1500174"/>
            <a:ext cx="438150" cy="523875"/>
          </a:xfrm>
          <a:prstGeom prst="rect">
            <a:avLst/>
          </a:prstGeom>
          <a:noFill/>
        </p:spPr>
      </p:pic>
      <p:pic>
        <p:nvPicPr>
          <p:cNvPr id="1027" name="Picture 3" descr="C:\Documents and Settings\u\Рабочий стол\ожирение\poziti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1142984"/>
            <a:ext cx="438150" cy="523875"/>
          </a:xfrm>
          <a:prstGeom prst="rect">
            <a:avLst/>
          </a:prstGeom>
          <a:noFill/>
        </p:spPr>
      </p:pic>
      <p:pic>
        <p:nvPicPr>
          <p:cNvPr id="1028" name="Picture 4" descr="C:\Documents and Settings\u\Рабочий стол\ожирение\poziti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1785926"/>
            <a:ext cx="438150" cy="523875"/>
          </a:xfrm>
          <a:prstGeom prst="rect">
            <a:avLst/>
          </a:prstGeom>
          <a:noFill/>
        </p:spPr>
      </p:pic>
      <p:pic>
        <p:nvPicPr>
          <p:cNvPr id="1029" name="Picture 5" descr="C:\Documents and Settings\u\Рабочий стол\ожирение\poziti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1857364"/>
            <a:ext cx="438150" cy="5238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31627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3571900" cy="1155699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/>
              <a:t>3</a:t>
            </a:r>
            <a:r>
              <a:rPr lang="ru-RU" b="1" dirty="0" smtClean="0"/>
              <a:t> </a:t>
            </a:r>
            <a:r>
              <a:rPr lang="ru-RU" b="1" dirty="0" smtClean="0"/>
              <a:t>место:</a:t>
            </a:r>
            <a:endParaRPr lang="ru-RU" b="1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429124" y="714356"/>
            <a:ext cx="4357718" cy="575312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Во </a:t>
            </a:r>
            <a:r>
              <a:rPr lang="ru-RU" b="1" dirty="0">
                <a:solidFill>
                  <a:schemeClr val="tx1"/>
                </a:solidFill>
              </a:rPr>
              <a:t>рту человека около 40 000 бактерий. Во время поцелуя от одного человека другому передается 278 различных культур бактерий. К счастью, 95 процентов из них не представляют опасности.</a:t>
            </a:r>
          </a:p>
          <a:p>
            <a:endParaRPr lang="ru-RU" dirty="0"/>
          </a:p>
        </p:txBody>
      </p:sp>
      <p:pic>
        <p:nvPicPr>
          <p:cNvPr id="6" name="Рисунок 5" descr="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501" y="4071942"/>
            <a:ext cx="3437560" cy="24945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Documents and Settings\u\Рабочий стол\Анимации\нов анимации\анимации медецина\7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500174"/>
            <a:ext cx="3214710" cy="25717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09434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285728"/>
            <a:ext cx="7772400" cy="94138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/>
              <a:t>4</a:t>
            </a:r>
            <a:r>
              <a:rPr lang="ru-RU" b="1" dirty="0" smtClean="0"/>
              <a:t> </a:t>
            </a:r>
            <a:r>
              <a:rPr lang="ru-RU" b="1" dirty="0" smtClean="0"/>
              <a:t>место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00364" y="1714488"/>
            <a:ext cx="2428892" cy="313849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l"/>
            <a:r>
              <a:rPr lang="ru-RU" b="1" dirty="0" smtClean="0">
                <a:solidFill>
                  <a:schemeClr val="tx1"/>
                </a:solidFill>
              </a:rPr>
              <a:t>Общий </a:t>
            </a:r>
            <a:r>
              <a:rPr lang="ru-RU" b="1" dirty="0">
                <a:solidFill>
                  <a:schemeClr val="tx1"/>
                </a:solidFill>
              </a:rPr>
              <a:t>вес бактерий, живущих в организме человека, составляет 2 килограмма.</a:t>
            </a:r>
          </a:p>
          <a:p>
            <a:endParaRPr lang="ru-RU" dirty="0"/>
          </a:p>
        </p:txBody>
      </p:sp>
      <p:pic>
        <p:nvPicPr>
          <p:cNvPr id="2050" name="Picture 2" descr="C:\Documents and Settings\u\Рабочий стол\Анимации\нов анимации\анимация школа\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857364"/>
            <a:ext cx="2428892" cy="27860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b4-.jpg"/>
          <p:cNvPicPr>
            <a:picLocks noChangeAspect="1"/>
          </p:cNvPicPr>
          <p:nvPr/>
        </p:nvPicPr>
        <p:blipFill>
          <a:blip r:embed="rId3"/>
          <a:srcRect l="14739" t="26562" r="11880"/>
          <a:stretch>
            <a:fillRect/>
          </a:stretch>
        </p:blipFill>
        <p:spPr>
          <a:xfrm>
            <a:off x="5643570" y="1571612"/>
            <a:ext cx="3357554" cy="40290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13950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00034" y="214290"/>
            <a:ext cx="3571900" cy="1084261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/>
              <a:t>5</a:t>
            </a:r>
            <a:r>
              <a:rPr lang="ru-RU" b="1" dirty="0" smtClean="0"/>
              <a:t> </a:t>
            </a:r>
            <a:r>
              <a:rPr lang="ru-RU" b="1" dirty="0" smtClean="0"/>
              <a:t>место</a:t>
            </a:r>
            <a:endParaRPr lang="ru-RU" b="1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42910" y="1643050"/>
            <a:ext cx="8286808" cy="18573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ru-RU" sz="3400" b="1" dirty="0" smtClean="0">
                <a:solidFill>
                  <a:schemeClr val="tx1"/>
                </a:solidFill>
              </a:rPr>
              <a:t>Существуют </a:t>
            </a:r>
            <a:r>
              <a:rPr lang="ru-RU" sz="3400" b="1" dirty="0">
                <a:solidFill>
                  <a:schemeClr val="tx1"/>
                </a:solidFill>
              </a:rPr>
              <a:t>бактерии, которые помогают чистить зубы. Ученые из шведского </a:t>
            </a:r>
            <a:r>
              <a:rPr lang="ru-RU" sz="3400" b="1" dirty="0" err="1">
                <a:solidFill>
                  <a:schemeClr val="tx1"/>
                </a:solidFill>
              </a:rPr>
              <a:t>Каролинского</a:t>
            </a:r>
            <a:r>
              <a:rPr lang="ru-RU" sz="3400" b="1" dirty="0">
                <a:solidFill>
                  <a:schemeClr val="tx1"/>
                </a:solidFill>
              </a:rPr>
              <a:t> института скрестили эти бактерии с обычными </a:t>
            </a:r>
            <a:r>
              <a:rPr lang="ru-RU" sz="3400" b="1" dirty="0" err="1">
                <a:solidFill>
                  <a:schemeClr val="tx1"/>
                </a:solidFill>
              </a:rPr>
              <a:t>йогуртовыми</a:t>
            </a:r>
            <a:r>
              <a:rPr lang="ru-RU" sz="3400" b="1" dirty="0">
                <a:solidFill>
                  <a:schemeClr val="tx1"/>
                </a:solidFill>
              </a:rPr>
              <a:t> и теперь пытаются сделать </a:t>
            </a:r>
            <a:r>
              <a:rPr lang="ru-RU" sz="3400" b="1" dirty="0" err="1">
                <a:solidFill>
                  <a:schemeClr val="tx1"/>
                </a:solidFill>
              </a:rPr>
              <a:t>трансгенный</a:t>
            </a:r>
            <a:r>
              <a:rPr lang="ru-RU" sz="3400" b="1" dirty="0">
                <a:solidFill>
                  <a:schemeClr val="tx1"/>
                </a:solidFill>
              </a:rPr>
              <a:t> йогурт, который позволит нам не чистить </a:t>
            </a:r>
            <a:r>
              <a:rPr lang="ru-RU" b="1" dirty="0">
                <a:solidFill>
                  <a:schemeClr val="tx1"/>
                </a:solidFill>
              </a:rPr>
              <a:t>зубы.</a:t>
            </a:r>
          </a:p>
          <a:p>
            <a:endParaRPr lang="ru-RU" dirty="0"/>
          </a:p>
        </p:txBody>
      </p:sp>
      <p:pic>
        <p:nvPicPr>
          <p:cNvPr id="3074" name="Picture 2" descr="C:\Documents and Settings\u\Рабочий стол\Анимации\нов анимации\анимации медецина\6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4000504"/>
            <a:ext cx="2143127" cy="19002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Documents and Settings\u\Рабочий стол\Анимации\нов анимации\анимации медецина\27.gif"/>
          <p:cNvPicPr>
            <a:picLocks noChangeAspect="1" noChangeArrowheads="1" noCrop="1"/>
          </p:cNvPicPr>
          <p:nvPr/>
        </p:nvPicPr>
        <p:blipFill>
          <a:blip r:embed="rId3">
            <a:lum bright="-10000" contrast="30000"/>
          </a:blip>
          <a:srcRect/>
          <a:stretch>
            <a:fillRect/>
          </a:stretch>
        </p:blipFill>
        <p:spPr bwMode="auto">
          <a:xfrm>
            <a:off x="357158" y="3500438"/>
            <a:ext cx="2143140" cy="2588966"/>
          </a:xfrm>
          <a:prstGeom prst="rect">
            <a:avLst/>
          </a:prstGeom>
          <a:noFill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3648399" y="3929066"/>
            <a:ext cx="245679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768" y="214290"/>
            <a:ext cx="1643074" cy="12144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82410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09" y="260648"/>
            <a:ext cx="4071966" cy="71438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/>
              <a:t>6</a:t>
            </a:r>
            <a:r>
              <a:rPr lang="ru-RU" b="1" dirty="0" smtClean="0"/>
              <a:t> </a:t>
            </a:r>
            <a:r>
              <a:rPr lang="ru-RU" b="1" dirty="0" smtClean="0"/>
              <a:t>место: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6248" y="214290"/>
            <a:ext cx="3929090" cy="407196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dirty="0"/>
              <a:t> </a:t>
            </a:r>
          </a:p>
          <a:p>
            <a:pPr algn="l"/>
            <a:r>
              <a:rPr lang="ru-RU" sz="2000" b="1" dirty="0" smtClean="0">
                <a:solidFill>
                  <a:schemeClr val="tx1"/>
                </a:solidFill>
              </a:rPr>
              <a:t>Внешний </a:t>
            </a:r>
            <a:r>
              <a:rPr lang="ru-RU" sz="2000" b="1" dirty="0">
                <a:solidFill>
                  <a:schemeClr val="tx1"/>
                </a:solidFill>
              </a:rPr>
              <a:t>вид бактерий настолько удачен, что не менялся в течение миллиарда лет. Эволюция бактерий была исключительно внутренней. Этот феномен называется «синдромом Фольксвагена»: внешний вид знаменитого «Фольксвагена-жука» был таким удачным, что его сохраняли почти сорок лет.</a:t>
            </a:r>
          </a:p>
          <a:p>
            <a:endParaRPr lang="ru-RU" sz="2000" dirty="0"/>
          </a:p>
        </p:txBody>
      </p:sp>
      <p:pic>
        <p:nvPicPr>
          <p:cNvPr id="4" name="Рисунок 3" descr="00020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336" y="1285860"/>
            <a:ext cx="3912327" cy="3857652"/>
          </a:xfrm>
          <a:prstGeom prst="rect">
            <a:avLst/>
          </a:prstGeom>
        </p:spPr>
      </p:pic>
      <p:pic>
        <p:nvPicPr>
          <p:cNvPr id="5" name="Рисунок 4" descr="1_3155_0.JPG"/>
          <p:cNvPicPr>
            <a:picLocks noChangeAspect="1"/>
          </p:cNvPicPr>
          <p:nvPr/>
        </p:nvPicPr>
        <p:blipFill>
          <a:blip r:embed="rId3"/>
          <a:srcRect t="7157" b="18511"/>
          <a:stretch>
            <a:fillRect/>
          </a:stretch>
        </p:blipFill>
        <p:spPr>
          <a:xfrm>
            <a:off x="4286248" y="4071942"/>
            <a:ext cx="4621909" cy="2571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309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285984" y="214290"/>
            <a:ext cx="4529142" cy="86994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/>
              <a:t>7</a:t>
            </a:r>
            <a:r>
              <a:rPr lang="ru-RU" b="1" dirty="0" smtClean="0"/>
              <a:t> </a:t>
            </a:r>
            <a:r>
              <a:rPr lang="ru-RU" b="1" dirty="0" smtClean="0"/>
              <a:t>место</a:t>
            </a:r>
            <a:endParaRPr lang="ru-RU" b="1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214942" y="1428736"/>
            <a:ext cx="3643338" cy="17526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Микробиологи </a:t>
            </a:r>
            <a:r>
              <a:rPr lang="ru-RU" b="1" dirty="0">
                <a:solidFill>
                  <a:schemeClr val="tx1"/>
                </a:solidFill>
              </a:rPr>
              <a:t>считают, что на Земле всего 5 *10 в тридцатой степени (5 нониллионов) бактерий</a:t>
            </a:r>
            <a:r>
              <a:rPr lang="ru-RU" dirty="0"/>
              <a:t>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6" name="Рисунок 5" descr="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4942" y="3214686"/>
            <a:ext cx="3667154" cy="32242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098" name="Picture 2" descr="C:\Documents and Settings\u\Рабочий стол\Анимации\нов анимации\анимации география\2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14290"/>
            <a:ext cx="1714512" cy="1285884"/>
          </a:xfrm>
          <a:prstGeom prst="rect">
            <a:avLst/>
          </a:prstGeom>
          <a:noFill/>
        </p:spPr>
      </p:pic>
      <p:pic>
        <p:nvPicPr>
          <p:cNvPr id="7" name="Рисунок 6" descr="Прикольные картинки (169 фото) 52.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1857364"/>
            <a:ext cx="4962347" cy="45577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34767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827584" y="1772816"/>
            <a:ext cx="7632847" cy="486287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marL="914400" indent="-914400">
              <a:buAutoNum type="arabicPeriod"/>
            </a:pPr>
            <a:r>
              <a:rPr lang="ru-RU" sz="32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 этом уроке я узнал(а), что …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Мне было скучно, потому что…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Мне нравится изучать биологию с помощью компьютера, потому </a:t>
            </a:r>
          </a:p>
          <a:p>
            <a:r>
              <a:rPr lang="ru-RU" sz="32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32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</a:t>
            </a:r>
            <a:r>
              <a:rPr lang="ru-RU" sz="32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что …</a:t>
            </a:r>
          </a:p>
          <a:p>
            <a:pPr marL="914400" indent="-914400" algn="ctr">
              <a:buFont typeface="+mj-lt"/>
              <a:buAutoNum type="arabicPeriod"/>
            </a:pP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168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44824"/>
            <a:ext cx="8640960" cy="34163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Домашнее задание:</a:t>
            </a:r>
          </a:p>
          <a:p>
            <a:pPr algn="ctr"/>
            <a:r>
              <a:rPr lang="ru-RU" sz="36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Параграф 49,  50</a:t>
            </a:r>
          </a:p>
          <a:p>
            <a:pPr algn="ctr"/>
            <a:endParaRPr lang="ru-RU" sz="360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3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Творческое задание:</a:t>
            </a:r>
          </a:p>
          <a:p>
            <a:pPr algn="ctr"/>
            <a:r>
              <a:rPr lang="ru-RU" sz="3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сочинить небылицу о бактериях</a:t>
            </a:r>
            <a:endParaRPr lang="ru-RU" sz="3600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533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4-20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265</Words>
  <Application>Microsoft Office PowerPoint</Application>
  <PresentationFormat>Экран (4:3)</PresentationFormat>
  <Paragraphs>37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10</vt:i4>
      </vt:variant>
      <vt:variant>
        <vt:lpstr>Заголовки слайдов</vt:lpstr>
      </vt:variant>
      <vt:variant>
        <vt:i4>23</vt:i4>
      </vt:variant>
    </vt:vector>
  </HeadingPairs>
  <TitlesOfParts>
    <vt:vector size="33" baseType="lpstr">
      <vt:lpstr>5_4-20</vt:lpstr>
      <vt:lpstr>Воздушный поток</vt:lpstr>
      <vt:lpstr>1_Тема Office</vt:lpstr>
      <vt:lpstr>2_Тема Office</vt:lpstr>
      <vt:lpstr>3_Тема Office</vt:lpstr>
      <vt:lpstr>4_Тема Office</vt:lpstr>
      <vt:lpstr>5_Тема Office</vt:lpstr>
      <vt:lpstr>6_Тема Office</vt:lpstr>
      <vt:lpstr>7_Тема Office</vt:lpstr>
      <vt:lpstr>8_Тема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1 место</vt:lpstr>
      <vt:lpstr>2 место</vt:lpstr>
      <vt:lpstr>3 место:</vt:lpstr>
      <vt:lpstr>4 место</vt:lpstr>
      <vt:lpstr>5 место</vt:lpstr>
      <vt:lpstr>6 место:</vt:lpstr>
      <vt:lpstr>7 место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Хозяин</dc:creator>
  <cp:lastModifiedBy>Хозяин</cp:lastModifiedBy>
  <cp:revision>7</cp:revision>
  <dcterms:created xsi:type="dcterms:W3CDTF">2014-03-30T06:18:47Z</dcterms:created>
  <dcterms:modified xsi:type="dcterms:W3CDTF">2014-03-30T07:24:02Z</dcterms:modified>
</cp:coreProperties>
</file>