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slides/slide130.xml" ContentType="application/vnd.openxmlformats-officedocument.presentationml.slide+xml"/>
  <Override PartName="/ppt/slides/slide131.xml" ContentType="application/vnd.openxmlformats-officedocument.presentationml.slide+xml"/>
  <Override PartName="/ppt/slides/slide132.xml" ContentType="application/vnd.openxmlformats-officedocument.presentationml.slide+xml"/>
  <Override PartName="/ppt/slides/slide133.xml" ContentType="application/vnd.openxmlformats-officedocument.presentationml.slide+xml"/>
  <Override PartName="/ppt/slides/slide134.xml" ContentType="application/vnd.openxmlformats-officedocument.presentationml.slide+xml"/>
  <Override PartName="/ppt/slides/slide135.xml" ContentType="application/vnd.openxmlformats-officedocument.presentationml.slide+xml"/>
  <Override PartName="/ppt/slides/slide136.xml" ContentType="application/vnd.openxmlformats-officedocument.presentationml.slide+xml"/>
  <Override PartName="/ppt/slides/slide137.xml" ContentType="application/vnd.openxmlformats-officedocument.presentationml.slide+xml"/>
  <Override PartName="/ppt/slides/slide138.xml" ContentType="application/vnd.openxmlformats-officedocument.presentationml.slide+xml"/>
  <Override PartName="/ppt/slides/slide139.xml" ContentType="application/vnd.openxmlformats-officedocument.presentationml.slide+xml"/>
  <Override PartName="/ppt/slides/slide140.xml" ContentType="application/vnd.openxmlformats-officedocument.presentationml.slide+xml"/>
  <Override PartName="/ppt/slides/slide141.xml" ContentType="application/vnd.openxmlformats-officedocument.presentationml.slide+xml"/>
  <Override PartName="/ppt/slides/slide142.xml" ContentType="application/vnd.openxmlformats-officedocument.presentationml.slide+xml"/>
  <Override PartName="/ppt/slides/slide143.xml" ContentType="application/vnd.openxmlformats-officedocument.presentationml.slide+xml"/>
  <Override PartName="/ppt/slides/slide144.xml" ContentType="application/vnd.openxmlformats-officedocument.presentationml.slide+xml"/>
  <Override PartName="/ppt/slides/slide145.xml" ContentType="application/vnd.openxmlformats-officedocument.presentationml.slide+xml"/>
  <Override PartName="/ppt/slides/slide146.xml" ContentType="application/vnd.openxmlformats-officedocument.presentationml.slide+xml"/>
  <Override PartName="/ppt/slides/slide147.xml" ContentType="application/vnd.openxmlformats-officedocument.presentationml.slide+xml"/>
  <Override PartName="/ppt/slides/slide148.xml" ContentType="application/vnd.openxmlformats-officedocument.presentationml.slide+xml"/>
  <Override PartName="/ppt/slides/slide149.xml" ContentType="application/vnd.openxmlformats-officedocument.presentationml.slide+xml"/>
  <Override PartName="/ppt/slides/slide150.xml" ContentType="application/vnd.openxmlformats-officedocument.presentationml.slide+xml"/>
  <Override PartName="/ppt/slides/slide151.xml" ContentType="application/vnd.openxmlformats-officedocument.presentationml.slide+xml"/>
  <Override PartName="/ppt/slides/slide152.xml" ContentType="application/vnd.openxmlformats-officedocument.presentationml.slide+xml"/>
  <Override PartName="/ppt/slides/slide153.xml" ContentType="application/vnd.openxmlformats-officedocument.presentationml.slide+xml"/>
  <Override PartName="/ppt/slides/slide154.xml" ContentType="application/vnd.openxmlformats-officedocument.presentationml.slide+xml"/>
  <Override PartName="/ppt/slides/slide155.xml" ContentType="application/vnd.openxmlformats-officedocument.presentationml.slide+xml"/>
  <Override PartName="/ppt/slides/slide156.xml" ContentType="application/vnd.openxmlformats-officedocument.presentationml.slide+xml"/>
  <Override PartName="/ppt/slides/slide157.xml" ContentType="application/vnd.openxmlformats-officedocument.presentationml.slide+xml"/>
  <Override PartName="/ppt/slides/slide158.xml" ContentType="application/vnd.openxmlformats-officedocument.presentationml.slide+xml"/>
  <Override PartName="/ppt/slides/slide159.xml" ContentType="application/vnd.openxmlformats-officedocument.presentationml.slide+xml"/>
  <Override PartName="/ppt/slides/slide160.xml" ContentType="application/vnd.openxmlformats-officedocument.presentationml.slide+xml"/>
  <Override PartName="/ppt/slides/slide161.xml" ContentType="application/vnd.openxmlformats-officedocument.presentationml.slide+xml"/>
  <Override PartName="/ppt/slides/slide162.xml" ContentType="application/vnd.openxmlformats-officedocument.presentationml.slide+xml"/>
  <Override PartName="/ppt/slides/slide163.xml" ContentType="application/vnd.openxmlformats-officedocument.presentationml.slide+xml"/>
  <Override PartName="/ppt/slides/slide164.xml" ContentType="application/vnd.openxmlformats-officedocument.presentationml.slide+xml"/>
  <Override PartName="/ppt/slides/slide165.xml" ContentType="application/vnd.openxmlformats-officedocument.presentationml.slide+xml"/>
  <Override PartName="/ppt/slides/slide166.xml" ContentType="application/vnd.openxmlformats-officedocument.presentationml.slide+xml"/>
  <Override PartName="/ppt/slides/slide167.xml" ContentType="application/vnd.openxmlformats-officedocument.presentationml.slide+xml"/>
  <Override PartName="/ppt/slides/slide168.xml" ContentType="application/vnd.openxmlformats-officedocument.presentationml.slide+xml"/>
  <Override PartName="/ppt/slides/slide169.xml" ContentType="application/vnd.openxmlformats-officedocument.presentationml.slide+xml"/>
  <Override PartName="/ppt/slides/slide170.xml" ContentType="application/vnd.openxmlformats-officedocument.presentationml.slide+xml"/>
  <Override PartName="/ppt/slides/slide171.xml" ContentType="application/vnd.openxmlformats-officedocument.presentationml.slide+xml"/>
  <Override PartName="/ppt/slides/slide172.xml" ContentType="application/vnd.openxmlformats-officedocument.presentationml.slide+xml"/>
  <Override PartName="/ppt/slides/slide173.xml" ContentType="application/vnd.openxmlformats-officedocument.presentationml.slide+xml"/>
  <Override PartName="/ppt/slides/slide174.xml" ContentType="application/vnd.openxmlformats-officedocument.presentationml.slide+xml"/>
  <Override PartName="/ppt/slides/slide175.xml" ContentType="application/vnd.openxmlformats-officedocument.presentationml.slide+xml"/>
  <Override PartName="/ppt/slides/slide176.xml" ContentType="application/vnd.openxmlformats-officedocument.presentationml.slide+xml"/>
  <Override PartName="/ppt/slides/slide177.xml" ContentType="application/vnd.openxmlformats-officedocument.presentationml.slide+xml"/>
  <Override PartName="/ppt/slides/slide178.xml" ContentType="application/vnd.openxmlformats-officedocument.presentationml.slide+xml"/>
  <Override PartName="/ppt/slides/slide179.xml" ContentType="application/vnd.openxmlformats-officedocument.presentationml.slide+xml"/>
  <Override PartName="/ppt/slides/slide180.xml" ContentType="application/vnd.openxmlformats-officedocument.presentationml.slide+xml"/>
  <Override PartName="/ppt/slides/slide181.xml" ContentType="application/vnd.openxmlformats-officedocument.presentationml.slide+xml"/>
  <Override PartName="/ppt/slides/slide182.xml" ContentType="application/vnd.openxmlformats-officedocument.presentationml.slide+xml"/>
  <Override PartName="/ppt/slides/slide183.xml" ContentType="application/vnd.openxmlformats-officedocument.presentationml.slide+xml"/>
  <Override PartName="/ppt/slides/slide184.xml" ContentType="application/vnd.openxmlformats-officedocument.presentationml.slide+xml"/>
  <Override PartName="/ppt/slides/slide185.xml" ContentType="application/vnd.openxmlformats-officedocument.presentationml.slide+xml"/>
  <Override PartName="/ppt/slides/slide186.xml" ContentType="application/vnd.openxmlformats-officedocument.presentationml.slide+xml"/>
  <Override PartName="/ppt/slides/slide187.xml" ContentType="application/vnd.openxmlformats-officedocument.presentationml.slide+xml"/>
  <Override PartName="/ppt/slides/slide188.xml" ContentType="application/vnd.openxmlformats-officedocument.presentationml.slide+xml"/>
  <Override PartName="/ppt/slides/slide189.xml" ContentType="application/vnd.openxmlformats-officedocument.presentationml.slide+xml"/>
  <Override PartName="/ppt/slides/slide190.xml" ContentType="application/vnd.openxmlformats-officedocument.presentationml.slide+xml"/>
  <Override PartName="/ppt/slides/slide191.xml" ContentType="application/vnd.openxmlformats-officedocument.presentationml.slide+xml"/>
  <Override PartName="/ppt/slides/slide192.xml" ContentType="application/vnd.openxmlformats-officedocument.presentationml.slide+xml"/>
  <Override PartName="/ppt/slides/slide193.xml" ContentType="application/vnd.openxmlformats-officedocument.presentationml.slide+xml"/>
  <Override PartName="/ppt/slides/slide19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96"/>
  </p:notesMasterIdLst>
  <p:sldIdLst>
    <p:sldId id="312" r:id="rId2"/>
    <p:sldId id="313" r:id="rId3"/>
    <p:sldId id="314" r:id="rId4"/>
    <p:sldId id="315" r:id="rId5"/>
    <p:sldId id="317" r:id="rId6"/>
    <p:sldId id="318" r:id="rId7"/>
    <p:sldId id="319" r:id="rId8"/>
    <p:sldId id="320" r:id="rId9"/>
    <p:sldId id="321" r:id="rId10"/>
    <p:sldId id="322" r:id="rId11"/>
    <p:sldId id="323" r:id="rId12"/>
    <p:sldId id="324" r:id="rId13"/>
    <p:sldId id="325" r:id="rId14"/>
    <p:sldId id="326" r:id="rId15"/>
    <p:sldId id="327" r:id="rId16"/>
    <p:sldId id="328" r:id="rId17"/>
    <p:sldId id="329" r:id="rId18"/>
    <p:sldId id="330" r:id="rId19"/>
    <p:sldId id="331" r:id="rId20"/>
    <p:sldId id="332" r:id="rId21"/>
    <p:sldId id="333" r:id="rId22"/>
    <p:sldId id="334" r:id="rId23"/>
    <p:sldId id="335" r:id="rId24"/>
    <p:sldId id="336" r:id="rId25"/>
    <p:sldId id="337" r:id="rId26"/>
    <p:sldId id="338" r:id="rId27"/>
    <p:sldId id="339" r:id="rId28"/>
    <p:sldId id="340" r:id="rId29"/>
    <p:sldId id="341" r:id="rId30"/>
    <p:sldId id="342" r:id="rId31"/>
    <p:sldId id="343" r:id="rId32"/>
    <p:sldId id="344" r:id="rId33"/>
    <p:sldId id="345" r:id="rId34"/>
    <p:sldId id="346" r:id="rId35"/>
    <p:sldId id="347" r:id="rId36"/>
    <p:sldId id="348" r:id="rId37"/>
    <p:sldId id="349" r:id="rId38"/>
    <p:sldId id="350" r:id="rId39"/>
    <p:sldId id="351" r:id="rId40"/>
    <p:sldId id="352" r:id="rId41"/>
    <p:sldId id="353" r:id="rId42"/>
    <p:sldId id="355" r:id="rId43"/>
    <p:sldId id="449" r:id="rId44"/>
    <p:sldId id="356" r:id="rId45"/>
    <p:sldId id="450" r:id="rId46"/>
    <p:sldId id="357" r:id="rId47"/>
    <p:sldId id="358" r:id="rId48"/>
    <p:sldId id="359" r:id="rId49"/>
    <p:sldId id="360" r:id="rId50"/>
    <p:sldId id="361" r:id="rId51"/>
    <p:sldId id="362" r:id="rId52"/>
    <p:sldId id="363" r:id="rId53"/>
    <p:sldId id="364" r:id="rId54"/>
    <p:sldId id="365" r:id="rId55"/>
    <p:sldId id="366" r:id="rId56"/>
    <p:sldId id="367" r:id="rId57"/>
    <p:sldId id="368" r:id="rId58"/>
    <p:sldId id="369" r:id="rId59"/>
    <p:sldId id="370" r:id="rId60"/>
    <p:sldId id="371" r:id="rId61"/>
    <p:sldId id="372" r:id="rId62"/>
    <p:sldId id="373" r:id="rId63"/>
    <p:sldId id="374" r:id="rId64"/>
    <p:sldId id="375" r:id="rId65"/>
    <p:sldId id="376" r:id="rId66"/>
    <p:sldId id="377" r:id="rId67"/>
    <p:sldId id="378" r:id="rId68"/>
    <p:sldId id="379" r:id="rId69"/>
    <p:sldId id="380" r:id="rId70"/>
    <p:sldId id="381" r:id="rId71"/>
    <p:sldId id="382" r:id="rId72"/>
    <p:sldId id="383" r:id="rId73"/>
    <p:sldId id="413" r:id="rId74"/>
    <p:sldId id="384" r:id="rId75"/>
    <p:sldId id="385" r:id="rId76"/>
    <p:sldId id="386" r:id="rId77"/>
    <p:sldId id="387" r:id="rId78"/>
    <p:sldId id="388" r:id="rId79"/>
    <p:sldId id="389" r:id="rId80"/>
    <p:sldId id="390" r:id="rId81"/>
    <p:sldId id="391" r:id="rId82"/>
    <p:sldId id="392" r:id="rId83"/>
    <p:sldId id="393" r:id="rId84"/>
    <p:sldId id="394" r:id="rId85"/>
    <p:sldId id="395" r:id="rId86"/>
    <p:sldId id="396" r:id="rId87"/>
    <p:sldId id="397" r:id="rId88"/>
    <p:sldId id="398" r:id="rId89"/>
    <p:sldId id="399" r:id="rId90"/>
    <p:sldId id="400" r:id="rId91"/>
    <p:sldId id="401" r:id="rId92"/>
    <p:sldId id="402" r:id="rId93"/>
    <p:sldId id="403" r:id="rId94"/>
    <p:sldId id="404" r:id="rId95"/>
    <p:sldId id="405" r:id="rId96"/>
    <p:sldId id="406" r:id="rId97"/>
    <p:sldId id="407" r:id="rId98"/>
    <p:sldId id="408" r:id="rId99"/>
    <p:sldId id="409" r:id="rId100"/>
    <p:sldId id="410" r:id="rId101"/>
    <p:sldId id="411" r:id="rId102"/>
    <p:sldId id="412" r:id="rId103"/>
    <p:sldId id="415" r:id="rId104"/>
    <p:sldId id="435" r:id="rId105"/>
    <p:sldId id="436" r:id="rId106"/>
    <p:sldId id="416" r:id="rId107"/>
    <p:sldId id="437" r:id="rId108"/>
    <p:sldId id="438" r:id="rId109"/>
    <p:sldId id="448" r:id="rId110"/>
    <p:sldId id="439" r:id="rId111"/>
    <p:sldId id="440" r:id="rId112"/>
    <p:sldId id="441" r:id="rId113"/>
    <p:sldId id="442" r:id="rId114"/>
    <p:sldId id="443" r:id="rId115"/>
    <p:sldId id="444" r:id="rId116"/>
    <p:sldId id="445" r:id="rId117"/>
    <p:sldId id="446" r:id="rId118"/>
    <p:sldId id="447" r:id="rId119"/>
    <p:sldId id="417" r:id="rId120"/>
    <p:sldId id="476" r:id="rId121"/>
    <p:sldId id="477" r:id="rId122"/>
    <p:sldId id="478" r:id="rId123"/>
    <p:sldId id="479" r:id="rId124"/>
    <p:sldId id="480" r:id="rId125"/>
    <p:sldId id="481" r:id="rId126"/>
    <p:sldId id="482" r:id="rId127"/>
    <p:sldId id="483" r:id="rId128"/>
    <p:sldId id="484" r:id="rId129"/>
    <p:sldId id="485" r:id="rId130"/>
    <p:sldId id="486" r:id="rId131"/>
    <p:sldId id="487" r:id="rId132"/>
    <p:sldId id="488" r:id="rId133"/>
    <p:sldId id="489" r:id="rId134"/>
    <p:sldId id="490" r:id="rId135"/>
    <p:sldId id="491" r:id="rId136"/>
    <p:sldId id="492" r:id="rId137"/>
    <p:sldId id="493" r:id="rId138"/>
    <p:sldId id="494" r:id="rId139"/>
    <p:sldId id="418" r:id="rId140"/>
    <p:sldId id="420" r:id="rId141"/>
    <p:sldId id="432" r:id="rId142"/>
    <p:sldId id="451" r:id="rId143"/>
    <p:sldId id="452" r:id="rId144"/>
    <p:sldId id="453" r:id="rId145"/>
    <p:sldId id="454" r:id="rId146"/>
    <p:sldId id="455" r:id="rId147"/>
    <p:sldId id="456" r:id="rId148"/>
    <p:sldId id="457" r:id="rId149"/>
    <p:sldId id="458" r:id="rId150"/>
    <p:sldId id="459" r:id="rId151"/>
    <p:sldId id="460" r:id="rId152"/>
    <p:sldId id="461" r:id="rId153"/>
    <p:sldId id="462" r:id="rId154"/>
    <p:sldId id="463" r:id="rId155"/>
    <p:sldId id="464" r:id="rId156"/>
    <p:sldId id="474" r:id="rId157"/>
    <p:sldId id="465" r:id="rId158"/>
    <p:sldId id="475" r:id="rId159"/>
    <p:sldId id="466" r:id="rId160"/>
    <p:sldId id="467" r:id="rId161"/>
    <p:sldId id="468" r:id="rId162"/>
    <p:sldId id="469" r:id="rId163"/>
    <p:sldId id="470" r:id="rId164"/>
    <p:sldId id="471" r:id="rId165"/>
    <p:sldId id="472" r:id="rId166"/>
    <p:sldId id="473" r:id="rId167"/>
    <p:sldId id="422" r:id="rId168"/>
    <p:sldId id="258" r:id="rId169"/>
    <p:sldId id="259" r:id="rId170"/>
    <p:sldId id="260" r:id="rId171"/>
    <p:sldId id="261" r:id="rId172"/>
    <p:sldId id="262" r:id="rId173"/>
    <p:sldId id="263" r:id="rId174"/>
    <p:sldId id="264" r:id="rId175"/>
    <p:sldId id="265" r:id="rId176"/>
    <p:sldId id="266" r:id="rId177"/>
    <p:sldId id="267" r:id="rId178"/>
    <p:sldId id="268" r:id="rId179"/>
    <p:sldId id="269" r:id="rId180"/>
    <p:sldId id="270" r:id="rId181"/>
    <p:sldId id="271" r:id="rId182"/>
    <p:sldId id="272" r:id="rId183"/>
    <p:sldId id="273" r:id="rId184"/>
    <p:sldId id="274" r:id="rId185"/>
    <p:sldId id="275" r:id="rId186"/>
    <p:sldId id="276" r:id="rId187"/>
    <p:sldId id="277" r:id="rId188"/>
    <p:sldId id="310" r:id="rId189"/>
    <p:sldId id="311" r:id="rId190"/>
    <p:sldId id="278" r:id="rId191"/>
    <p:sldId id="279" r:id="rId192"/>
    <p:sldId id="308" r:id="rId193"/>
    <p:sldId id="309" r:id="rId194"/>
    <p:sldId id="306" r:id="rId195"/>
  </p:sldIdLst>
  <p:sldSz cx="12192000" cy="6858000"/>
  <p:notesSz cx="6858000" cy="9144000"/>
  <p:defaultTextStyle>
    <a:defPPr>
      <a:defRPr lang="en-US"/>
    </a:defPPr>
    <a:lvl1pPr algn="l" defTabSz="457200" rtl="0" fontAlgn="base">
      <a:spcBef>
        <a:spcPct val="0"/>
      </a:spcBef>
      <a:spcAft>
        <a:spcPct val="0"/>
      </a:spcAft>
      <a:defRPr kern="1200">
        <a:solidFill>
          <a:schemeClr val="tx1"/>
        </a:solidFill>
        <a:latin typeface="Arial" charset="0"/>
        <a:ea typeface="+mn-ea"/>
        <a:cs typeface="Arial" charset="0"/>
      </a:defRPr>
    </a:lvl1pPr>
    <a:lvl2pPr marL="457200" algn="l" defTabSz="457200" rtl="0" fontAlgn="base">
      <a:spcBef>
        <a:spcPct val="0"/>
      </a:spcBef>
      <a:spcAft>
        <a:spcPct val="0"/>
      </a:spcAft>
      <a:defRPr kern="1200">
        <a:solidFill>
          <a:schemeClr val="tx1"/>
        </a:solidFill>
        <a:latin typeface="Arial" charset="0"/>
        <a:ea typeface="+mn-ea"/>
        <a:cs typeface="Arial" charset="0"/>
      </a:defRPr>
    </a:lvl2pPr>
    <a:lvl3pPr marL="914400" algn="l" defTabSz="457200" rtl="0" fontAlgn="base">
      <a:spcBef>
        <a:spcPct val="0"/>
      </a:spcBef>
      <a:spcAft>
        <a:spcPct val="0"/>
      </a:spcAft>
      <a:defRPr kern="1200">
        <a:solidFill>
          <a:schemeClr val="tx1"/>
        </a:solidFill>
        <a:latin typeface="Arial" charset="0"/>
        <a:ea typeface="+mn-ea"/>
        <a:cs typeface="Arial" charset="0"/>
      </a:defRPr>
    </a:lvl3pPr>
    <a:lvl4pPr marL="1371600" algn="l" defTabSz="457200" rtl="0" fontAlgn="base">
      <a:spcBef>
        <a:spcPct val="0"/>
      </a:spcBef>
      <a:spcAft>
        <a:spcPct val="0"/>
      </a:spcAft>
      <a:defRPr kern="1200">
        <a:solidFill>
          <a:schemeClr val="tx1"/>
        </a:solidFill>
        <a:latin typeface="Arial" charset="0"/>
        <a:ea typeface="+mn-ea"/>
        <a:cs typeface="Arial" charset="0"/>
      </a:defRPr>
    </a:lvl4pPr>
    <a:lvl5pPr marL="1828800" algn="l" defTabSz="457200"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99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8732" autoAdjust="0"/>
    <p:restoredTop sz="94660"/>
  </p:normalViewPr>
  <p:slideViewPr>
    <p:cSldViewPr snapToGrid="0">
      <p:cViewPr varScale="1">
        <p:scale>
          <a:sx n="69" d="100"/>
          <a:sy n="69" d="100"/>
        </p:scale>
        <p:origin x="624" y="6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17" Type="http://schemas.openxmlformats.org/officeDocument/2006/relationships/slide" Target="slides/slide116.xml"/><Relationship Id="rId21" Type="http://schemas.openxmlformats.org/officeDocument/2006/relationships/slide" Target="slides/slide20.xml"/><Relationship Id="rId42" Type="http://schemas.openxmlformats.org/officeDocument/2006/relationships/slide" Target="slides/slide41.xml"/><Relationship Id="rId63" Type="http://schemas.openxmlformats.org/officeDocument/2006/relationships/slide" Target="slides/slide62.xml"/><Relationship Id="rId84" Type="http://schemas.openxmlformats.org/officeDocument/2006/relationships/slide" Target="slides/slide83.xml"/><Relationship Id="rId138" Type="http://schemas.openxmlformats.org/officeDocument/2006/relationships/slide" Target="slides/slide137.xml"/><Relationship Id="rId159" Type="http://schemas.openxmlformats.org/officeDocument/2006/relationships/slide" Target="slides/slide158.xml"/><Relationship Id="rId170" Type="http://schemas.openxmlformats.org/officeDocument/2006/relationships/slide" Target="slides/slide169.xml"/><Relationship Id="rId191" Type="http://schemas.openxmlformats.org/officeDocument/2006/relationships/slide" Target="slides/slide190.xml"/><Relationship Id="rId107" Type="http://schemas.openxmlformats.org/officeDocument/2006/relationships/slide" Target="slides/slide106.xml"/><Relationship Id="rId11" Type="http://schemas.openxmlformats.org/officeDocument/2006/relationships/slide" Target="slides/slide10.xml"/><Relationship Id="rId32" Type="http://schemas.openxmlformats.org/officeDocument/2006/relationships/slide" Target="slides/slide31.xml"/><Relationship Id="rId53" Type="http://schemas.openxmlformats.org/officeDocument/2006/relationships/slide" Target="slides/slide52.xml"/><Relationship Id="rId74" Type="http://schemas.openxmlformats.org/officeDocument/2006/relationships/slide" Target="slides/slide73.xml"/><Relationship Id="rId128" Type="http://schemas.openxmlformats.org/officeDocument/2006/relationships/slide" Target="slides/slide127.xml"/><Relationship Id="rId149" Type="http://schemas.openxmlformats.org/officeDocument/2006/relationships/slide" Target="slides/slide148.xml"/><Relationship Id="rId5" Type="http://schemas.openxmlformats.org/officeDocument/2006/relationships/slide" Target="slides/slide4.xml"/><Relationship Id="rId95" Type="http://schemas.openxmlformats.org/officeDocument/2006/relationships/slide" Target="slides/slide94.xml"/><Relationship Id="rId160" Type="http://schemas.openxmlformats.org/officeDocument/2006/relationships/slide" Target="slides/slide159.xml"/><Relationship Id="rId181" Type="http://schemas.openxmlformats.org/officeDocument/2006/relationships/slide" Target="slides/slide180.xml"/><Relationship Id="rId22" Type="http://schemas.openxmlformats.org/officeDocument/2006/relationships/slide" Target="slides/slide21.xml"/><Relationship Id="rId43" Type="http://schemas.openxmlformats.org/officeDocument/2006/relationships/slide" Target="slides/slide42.xml"/><Relationship Id="rId64" Type="http://schemas.openxmlformats.org/officeDocument/2006/relationships/slide" Target="slides/slide63.xml"/><Relationship Id="rId118" Type="http://schemas.openxmlformats.org/officeDocument/2006/relationships/slide" Target="slides/slide117.xml"/><Relationship Id="rId139" Type="http://schemas.openxmlformats.org/officeDocument/2006/relationships/slide" Target="slides/slide138.xml"/><Relationship Id="rId85" Type="http://schemas.openxmlformats.org/officeDocument/2006/relationships/slide" Target="slides/slide84.xml"/><Relationship Id="rId150" Type="http://schemas.openxmlformats.org/officeDocument/2006/relationships/slide" Target="slides/slide149.xml"/><Relationship Id="rId171" Type="http://schemas.openxmlformats.org/officeDocument/2006/relationships/slide" Target="slides/slide170.xml"/><Relationship Id="rId192" Type="http://schemas.openxmlformats.org/officeDocument/2006/relationships/slide" Target="slides/slide191.xml"/><Relationship Id="rId12" Type="http://schemas.openxmlformats.org/officeDocument/2006/relationships/slide" Target="slides/slide11.xml"/><Relationship Id="rId33" Type="http://schemas.openxmlformats.org/officeDocument/2006/relationships/slide" Target="slides/slide32.xml"/><Relationship Id="rId108" Type="http://schemas.openxmlformats.org/officeDocument/2006/relationships/slide" Target="slides/slide107.xml"/><Relationship Id="rId129" Type="http://schemas.openxmlformats.org/officeDocument/2006/relationships/slide" Target="slides/slide128.xml"/><Relationship Id="rId54" Type="http://schemas.openxmlformats.org/officeDocument/2006/relationships/slide" Target="slides/slide53.xml"/><Relationship Id="rId75" Type="http://schemas.openxmlformats.org/officeDocument/2006/relationships/slide" Target="slides/slide74.xml"/><Relationship Id="rId96" Type="http://schemas.openxmlformats.org/officeDocument/2006/relationships/slide" Target="slides/slide95.xml"/><Relationship Id="rId140" Type="http://schemas.openxmlformats.org/officeDocument/2006/relationships/slide" Target="slides/slide139.xml"/><Relationship Id="rId161" Type="http://schemas.openxmlformats.org/officeDocument/2006/relationships/slide" Target="slides/slide160.xml"/><Relationship Id="rId182" Type="http://schemas.openxmlformats.org/officeDocument/2006/relationships/slide" Target="slides/slide181.xml"/><Relationship Id="rId6" Type="http://schemas.openxmlformats.org/officeDocument/2006/relationships/slide" Target="slides/slide5.xml"/><Relationship Id="rId23" Type="http://schemas.openxmlformats.org/officeDocument/2006/relationships/slide" Target="slides/slide22.xml"/><Relationship Id="rId119" Type="http://schemas.openxmlformats.org/officeDocument/2006/relationships/slide" Target="slides/slide118.xml"/><Relationship Id="rId44" Type="http://schemas.openxmlformats.org/officeDocument/2006/relationships/slide" Target="slides/slide43.xml"/><Relationship Id="rId65" Type="http://schemas.openxmlformats.org/officeDocument/2006/relationships/slide" Target="slides/slide64.xml"/><Relationship Id="rId86" Type="http://schemas.openxmlformats.org/officeDocument/2006/relationships/slide" Target="slides/slide85.xml"/><Relationship Id="rId130" Type="http://schemas.openxmlformats.org/officeDocument/2006/relationships/slide" Target="slides/slide129.xml"/><Relationship Id="rId151" Type="http://schemas.openxmlformats.org/officeDocument/2006/relationships/slide" Target="slides/slide150.xml"/><Relationship Id="rId172" Type="http://schemas.openxmlformats.org/officeDocument/2006/relationships/slide" Target="slides/slide171.xml"/><Relationship Id="rId193" Type="http://schemas.openxmlformats.org/officeDocument/2006/relationships/slide" Target="slides/slide192.xml"/><Relationship Id="rId13" Type="http://schemas.openxmlformats.org/officeDocument/2006/relationships/slide" Target="slides/slide12.xml"/><Relationship Id="rId109" Type="http://schemas.openxmlformats.org/officeDocument/2006/relationships/slide" Target="slides/slide108.xml"/><Relationship Id="rId34" Type="http://schemas.openxmlformats.org/officeDocument/2006/relationships/slide" Target="slides/slide33.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20" Type="http://schemas.openxmlformats.org/officeDocument/2006/relationships/slide" Target="slides/slide119.xml"/><Relationship Id="rId141" Type="http://schemas.openxmlformats.org/officeDocument/2006/relationships/slide" Target="slides/slide140.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162" Type="http://schemas.openxmlformats.org/officeDocument/2006/relationships/slide" Target="slides/slide161.xml"/><Relationship Id="rId183" Type="http://schemas.openxmlformats.org/officeDocument/2006/relationships/slide" Target="slides/slide182.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slide" Target="slides/slide109.xml"/><Relationship Id="rId115" Type="http://schemas.openxmlformats.org/officeDocument/2006/relationships/slide" Target="slides/slide114.xml"/><Relationship Id="rId131" Type="http://schemas.openxmlformats.org/officeDocument/2006/relationships/slide" Target="slides/slide130.xml"/><Relationship Id="rId136" Type="http://schemas.openxmlformats.org/officeDocument/2006/relationships/slide" Target="slides/slide135.xml"/><Relationship Id="rId157" Type="http://schemas.openxmlformats.org/officeDocument/2006/relationships/slide" Target="slides/slide156.xml"/><Relationship Id="rId178" Type="http://schemas.openxmlformats.org/officeDocument/2006/relationships/slide" Target="slides/slide177.xml"/><Relationship Id="rId61" Type="http://schemas.openxmlformats.org/officeDocument/2006/relationships/slide" Target="slides/slide60.xml"/><Relationship Id="rId82" Type="http://schemas.openxmlformats.org/officeDocument/2006/relationships/slide" Target="slides/slide81.xml"/><Relationship Id="rId152" Type="http://schemas.openxmlformats.org/officeDocument/2006/relationships/slide" Target="slides/slide151.xml"/><Relationship Id="rId173" Type="http://schemas.openxmlformats.org/officeDocument/2006/relationships/slide" Target="slides/slide172.xml"/><Relationship Id="rId194" Type="http://schemas.openxmlformats.org/officeDocument/2006/relationships/slide" Target="slides/slide193.xml"/><Relationship Id="rId199" Type="http://schemas.openxmlformats.org/officeDocument/2006/relationships/theme" Target="theme/theme1.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126" Type="http://schemas.openxmlformats.org/officeDocument/2006/relationships/slide" Target="slides/slide125.xml"/><Relationship Id="rId147" Type="http://schemas.openxmlformats.org/officeDocument/2006/relationships/slide" Target="slides/slide146.xml"/><Relationship Id="rId168" Type="http://schemas.openxmlformats.org/officeDocument/2006/relationships/slide" Target="slides/slide167.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98" Type="http://schemas.openxmlformats.org/officeDocument/2006/relationships/slide" Target="slides/slide97.xml"/><Relationship Id="rId121" Type="http://schemas.openxmlformats.org/officeDocument/2006/relationships/slide" Target="slides/slide120.xml"/><Relationship Id="rId142" Type="http://schemas.openxmlformats.org/officeDocument/2006/relationships/slide" Target="slides/slide141.xml"/><Relationship Id="rId163" Type="http://schemas.openxmlformats.org/officeDocument/2006/relationships/slide" Target="slides/slide162.xml"/><Relationship Id="rId184" Type="http://schemas.openxmlformats.org/officeDocument/2006/relationships/slide" Target="slides/slide183.xml"/><Relationship Id="rId189" Type="http://schemas.openxmlformats.org/officeDocument/2006/relationships/slide" Target="slides/slide188.xml"/><Relationship Id="rId3" Type="http://schemas.openxmlformats.org/officeDocument/2006/relationships/slide" Target="slides/slide2.xml"/><Relationship Id="rId25" Type="http://schemas.openxmlformats.org/officeDocument/2006/relationships/slide" Target="slides/slide24.xml"/><Relationship Id="rId46" Type="http://schemas.openxmlformats.org/officeDocument/2006/relationships/slide" Target="slides/slide45.xml"/><Relationship Id="rId67" Type="http://schemas.openxmlformats.org/officeDocument/2006/relationships/slide" Target="slides/slide66.xml"/><Relationship Id="rId116" Type="http://schemas.openxmlformats.org/officeDocument/2006/relationships/slide" Target="slides/slide115.xml"/><Relationship Id="rId137" Type="http://schemas.openxmlformats.org/officeDocument/2006/relationships/slide" Target="slides/slide136.xml"/><Relationship Id="rId158" Type="http://schemas.openxmlformats.org/officeDocument/2006/relationships/slide" Target="slides/slide157.xml"/><Relationship Id="rId20" Type="http://schemas.openxmlformats.org/officeDocument/2006/relationships/slide" Target="slides/slide19.xml"/><Relationship Id="rId41" Type="http://schemas.openxmlformats.org/officeDocument/2006/relationships/slide" Target="slides/slide40.xml"/><Relationship Id="rId62" Type="http://schemas.openxmlformats.org/officeDocument/2006/relationships/slide" Target="slides/slide61.xml"/><Relationship Id="rId83" Type="http://schemas.openxmlformats.org/officeDocument/2006/relationships/slide" Target="slides/slide82.xml"/><Relationship Id="rId88" Type="http://schemas.openxmlformats.org/officeDocument/2006/relationships/slide" Target="slides/slide87.xml"/><Relationship Id="rId111" Type="http://schemas.openxmlformats.org/officeDocument/2006/relationships/slide" Target="slides/slide110.xml"/><Relationship Id="rId132" Type="http://schemas.openxmlformats.org/officeDocument/2006/relationships/slide" Target="slides/slide131.xml"/><Relationship Id="rId153" Type="http://schemas.openxmlformats.org/officeDocument/2006/relationships/slide" Target="slides/slide152.xml"/><Relationship Id="rId174" Type="http://schemas.openxmlformats.org/officeDocument/2006/relationships/slide" Target="slides/slide173.xml"/><Relationship Id="rId179" Type="http://schemas.openxmlformats.org/officeDocument/2006/relationships/slide" Target="slides/slide178.xml"/><Relationship Id="rId195" Type="http://schemas.openxmlformats.org/officeDocument/2006/relationships/slide" Target="slides/slide194.xml"/><Relationship Id="rId190" Type="http://schemas.openxmlformats.org/officeDocument/2006/relationships/slide" Target="slides/slide189.xml"/><Relationship Id="rId15" Type="http://schemas.openxmlformats.org/officeDocument/2006/relationships/slide" Target="slides/slide14.xml"/><Relationship Id="rId36" Type="http://schemas.openxmlformats.org/officeDocument/2006/relationships/slide" Target="slides/slide35.xml"/><Relationship Id="rId57" Type="http://schemas.openxmlformats.org/officeDocument/2006/relationships/slide" Target="slides/slide56.xml"/><Relationship Id="rId106" Type="http://schemas.openxmlformats.org/officeDocument/2006/relationships/slide" Target="slides/slide105.xml"/><Relationship Id="rId127" Type="http://schemas.openxmlformats.org/officeDocument/2006/relationships/slide" Target="slides/slide126.xml"/><Relationship Id="rId10" Type="http://schemas.openxmlformats.org/officeDocument/2006/relationships/slide" Target="slides/slide9.xml"/><Relationship Id="rId31" Type="http://schemas.openxmlformats.org/officeDocument/2006/relationships/slide" Target="slides/slide30.xml"/><Relationship Id="rId52" Type="http://schemas.openxmlformats.org/officeDocument/2006/relationships/slide" Target="slides/slide51.xml"/><Relationship Id="rId73" Type="http://schemas.openxmlformats.org/officeDocument/2006/relationships/slide" Target="slides/slide72.xml"/><Relationship Id="rId78" Type="http://schemas.openxmlformats.org/officeDocument/2006/relationships/slide" Target="slides/slide77.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122" Type="http://schemas.openxmlformats.org/officeDocument/2006/relationships/slide" Target="slides/slide121.xml"/><Relationship Id="rId143" Type="http://schemas.openxmlformats.org/officeDocument/2006/relationships/slide" Target="slides/slide142.xml"/><Relationship Id="rId148" Type="http://schemas.openxmlformats.org/officeDocument/2006/relationships/slide" Target="slides/slide147.xml"/><Relationship Id="rId164" Type="http://schemas.openxmlformats.org/officeDocument/2006/relationships/slide" Target="slides/slide163.xml"/><Relationship Id="rId169" Type="http://schemas.openxmlformats.org/officeDocument/2006/relationships/slide" Target="slides/slide168.xml"/><Relationship Id="rId185" Type="http://schemas.openxmlformats.org/officeDocument/2006/relationships/slide" Target="slides/slide184.xml"/><Relationship Id="rId4" Type="http://schemas.openxmlformats.org/officeDocument/2006/relationships/slide" Target="slides/slide3.xml"/><Relationship Id="rId9" Type="http://schemas.openxmlformats.org/officeDocument/2006/relationships/slide" Target="slides/slide8.xml"/><Relationship Id="rId180" Type="http://schemas.openxmlformats.org/officeDocument/2006/relationships/slide" Target="slides/slide179.xml"/><Relationship Id="rId26" Type="http://schemas.openxmlformats.org/officeDocument/2006/relationships/slide" Target="slides/slide25.xml"/><Relationship Id="rId47" Type="http://schemas.openxmlformats.org/officeDocument/2006/relationships/slide" Target="slides/slide46.xml"/><Relationship Id="rId68" Type="http://schemas.openxmlformats.org/officeDocument/2006/relationships/slide" Target="slides/slide67.xml"/><Relationship Id="rId89" Type="http://schemas.openxmlformats.org/officeDocument/2006/relationships/slide" Target="slides/slide88.xml"/><Relationship Id="rId112" Type="http://schemas.openxmlformats.org/officeDocument/2006/relationships/slide" Target="slides/slide111.xml"/><Relationship Id="rId133" Type="http://schemas.openxmlformats.org/officeDocument/2006/relationships/slide" Target="slides/slide132.xml"/><Relationship Id="rId154" Type="http://schemas.openxmlformats.org/officeDocument/2006/relationships/slide" Target="slides/slide153.xml"/><Relationship Id="rId175" Type="http://schemas.openxmlformats.org/officeDocument/2006/relationships/slide" Target="slides/slide174.xml"/><Relationship Id="rId196" Type="http://schemas.openxmlformats.org/officeDocument/2006/relationships/notesMaster" Target="notesMasters/notesMaster1.xml"/><Relationship Id="rId200" Type="http://schemas.openxmlformats.org/officeDocument/2006/relationships/tableStyles" Target="tableStyles.xml"/><Relationship Id="rId16" Type="http://schemas.openxmlformats.org/officeDocument/2006/relationships/slide" Target="slides/slide15.xml"/><Relationship Id="rId37" Type="http://schemas.openxmlformats.org/officeDocument/2006/relationships/slide" Target="slides/slide36.xml"/><Relationship Id="rId58" Type="http://schemas.openxmlformats.org/officeDocument/2006/relationships/slide" Target="slides/slide57.xml"/><Relationship Id="rId79" Type="http://schemas.openxmlformats.org/officeDocument/2006/relationships/slide" Target="slides/slide78.xml"/><Relationship Id="rId102" Type="http://schemas.openxmlformats.org/officeDocument/2006/relationships/slide" Target="slides/slide101.xml"/><Relationship Id="rId123" Type="http://schemas.openxmlformats.org/officeDocument/2006/relationships/slide" Target="slides/slide122.xml"/><Relationship Id="rId144" Type="http://schemas.openxmlformats.org/officeDocument/2006/relationships/slide" Target="slides/slide143.xml"/><Relationship Id="rId90" Type="http://schemas.openxmlformats.org/officeDocument/2006/relationships/slide" Target="slides/slide89.xml"/><Relationship Id="rId165" Type="http://schemas.openxmlformats.org/officeDocument/2006/relationships/slide" Target="slides/slide164.xml"/><Relationship Id="rId186" Type="http://schemas.openxmlformats.org/officeDocument/2006/relationships/slide" Target="slides/slide185.xml"/><Relationship Id="rId27" Type="http://schemas.openxmlformats.org/officeDocument/2006/relationships/slide" Target="slides/slide26.xml"/><Relationship Id="rId48" Type="http://schemas.openxmlformats.org/officeDocument/2006/relationships/slide" Target="slides/slide47.xml"/><Relationship Id="rId69" Type="http://schemas.openxmlformats.org/officeDocument/2006/relationships/slide" Target="slides/slide68.xml"/><Relationship Id="rId113" Type="http://schemas.openxmlformats.org/officeDocument/2006/relationships/slide" Target="slides/slide112.xml"/><Relationship Id="rId134" Type="http://schemas.openxmlformats.org/officeDocument/2006/relationships/slide" Target="slides/slide133.xml"/><Relationship Id="rId80" Type="http://schemas.openxmlformats.org/officeDocument/2006/relationships/slide" Target="slides/slide79.xml"/><Relationship Id="rId155" Type="http://schemas.openxmlformats.org/officeDocument/2006/relationships/slide" Target="slides/slide154.xml"/><Relationship Id="rId176" Type="http://schemas.openxmlformats.org/officeDocument/2006/relationships/slide" Target="slides/slide175.xml"/><Relationship Id="rId197" Type="http://schemas.openxmlformats.org/officeDocument/2006/relationships/presProps" Target="presProps.xml"/><Relationship Id="rId17" Type="http://schemas.openxmlformats.org/officeDocument/2006/relationships/slide" Target="slides/slide16.xml"/><Relationship Id="rId38" Type="http://schemas.openxmlformats.org/officeDocument/2006/relationships/slide" Target="slides/slide37.xml"/><Relationship Id="rId59" Type="http://schemas.openxmlformats.org/officeDocument/2006/relationships/slide" Target="slides/slide58.xml"/><Relationship Id="rId103" Type="http://schemas.openxmlformats.org/officeDocument/2006/relationships/slide" Target="slides/slide102.xml"/><Relationship Id="rId124" Type="http://schemas.openxmlformats.org/officeDocument/2006/relationships/slide" Target="slides/slide123.xml"/><Relationship Id="rId70" Type="http://schemas.openxmlformats.org/officeDocument/2006/relationships/slide" Target="slides/slide69.xml"/><Relationship Id="rId91" Type="http://schemas.openxmlformats.org/officeDocument/2006/relationships/slide" Target="slides/slide90.xml"/><Relationship Id="rId145" Type="http://schemas.openxmlformats.org/officeDocument/2006/relationships/slide" Target="slides/slide144.xml"/><Relationship Id="rId166" Type="http://schemas.openxmlformats.org/officeDocument/2006/relationships/slide" Target="slides/slide165.xml"/><Relationship Id="rId187" Type="http://schemas.openxmlformats.org/officeDocument/2006/relationships/slide" Target="slides/slide186.xml"/><Relationship Id="rId1" Type="http://schemas.openxmlformats.org/officeDocument/2006/relationships/slideMaster" Target="slideMasters/slideMaster1.xml"/><Relationship Id="rId28" Type="http://schemas.openxmlformats.org/officeDocument/2006/relationships/slide" Target="slides/slide27.xml"/><Relationship Id="rId49" Type="http://schemas.openxmlformats.org/officeDocument/2006/relationships/slide" Target="slides/slide48.xml"/><Relationship Id="rId114" Type="http://schemas.openxmlformats.org/officeDocument/2006/relationships/slide" Target="slides/slide113.xml"/><Relationship Id="rId60" Type="http://schemas.openxmlformats.org/officeDocument/2006/relationships/slide" Target="slides/slide59.xml"/><Relationship Id="rId81" Type="http://schemas.openxmlformats.org/officeDocument/2006/relationships/slide" Target="slides/slide80.xml"/><Relationship Id="rId135" Type="http://schemas.openxmlformats.org/officeDocument/2006/relationships/slide" Target="slides/slide134.xml"/><Relationship Id="rId156" Type="http://schemas.openxmlformats.org/officeDocument/2006/relationships/slide" Target="slides/slide155.xml"/><Relationship Id="rId177" Type="http://schemas.openxmlformats.org/officeDocument/2006/relationships/slide" Target="slides/slide176.xml"/><Relationship Id="rId198" Type="http://schemas.openxmlformats.org/officeDocument/2006/relationships/viewProps" Target="viewProps.xml"/><Relationship Id="rId18" Type="http://schemas.openxmlformats.org/officeDocument/2006/relationships/slide" Target="slides/slide17.xml"/><Relationship Id="rId39" Type="http://schemas.openxmlformats.org/officeDocument/2006/relationships/slide" Target="slides/slide38.xml"/><Relationship Id="rId50" Type="http://schemas.openxmlformats.org/officeDocument/2006/relationships/slide" Target="slides/slide49.xml"/><Relationship Id="rId104" Type="http://schemas.openxmlformats.org/officeDocument/2006/relationships/slide" Target="slides/slide103.xml"/><Relationship Id="rId125" Type="http://schemas.openxmlformats.org/officeDocument/2006/relationships/slide" Target="slides/slide124.xml"/><Relationship Id="rId146" Type="http://schemas.openxmlformats.org/officeDocument/2006/relationships/slide" Target="slides/slide145.xml"/><Relationship Id="rId167" Type="http://schemas.openxmlformats.org/officeDocument/2006/relationships/slide" Target="slides/slide166.xml"/><Relationship Id="rId188" Type="http://schemas.openxmlformats.org/officeDocument/2006/relationships/slide" Target="slides/slide18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ru-RU"/>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fontAlgn="auto">
              <a:spcBef>
                <a:spcPts val="0"/>
              </a:spcBef>
              <a:spcAft>
                <a:spcPts val="0"/>
              </a:spcAft>
              <a:defRPr sz="1200">
                <a:latin typeface="+mn-lt"/>
                <a:cs typeface="+mn-cs"/>
              </a:defRPr>
            </a:lvl1pPr>
          </a:lstStyle>
          <a:p>
            <a:pPr>
              <a:defRPr/>
            </a:pPr>
            <a:fld id="{A2129365-5397-4385-9E95-276ACF3C04DC}" type="datetimeFigureOut">
              <a:rPr lang="ru-RU"/>
              <a:pPr>
                <a:defRPr/>
              </a:pPr>
              <a:t>05.09.2023</a:t>
            </a:fld>
            <a:endParaRPr lang="ru-RU"/>
          </a:p>
        </p:txBody>
      </p:sp>
      <p:sp>
        <p:nvSpPr>
          <p:cNvPr id="4" name="Образ слайда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lvl="0"/>
            <a:endParaRPr lang="ru-RU" noProof="0"/>
          </a:p>
        </p:txBody>
      </p:sp>
      <p:sp>
        <p:nvSpPr>
          <p:cNvPr id="5" name="Замет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ru-RU" noProof="0" smtClean="0"/>
              <a:t>Образец текста</a:t>
            </a:r>
          </a:p>
          <a:p>
            <a:pPr lvl="1"/>
            <a:r>
              <a:rPr lang="ru-RU" noProof="0" smtClean="0"/>
              <a:t>Второй уровень</a:t>
            </a:r>
          </a:p>
          <a:p>
            <a:pPr lvl="2"/>
            <a:r>
              <a:rPr lang="ru-RU" noProof="0" smtClean="0"/>
              <a:t>Третий уровень</a:t>
            </a:r>
          </a:p>
          <a:p>
            <a:pPr lvl="3"/>
            <a:r>
              <a:rPr lang="ru-RU" noProof="0" smtClean="0"/>
              <a:t>Четвертый уровень</a:t>
            </a:r>
          </a:p>
          <a:p>
            <a:pPr lvl="4"/>
            <a:r>
              <a:rPr lang="ru-RU" noProof="0" smtClean="0"/>
              <a:t>Пятый уровень</a:t>
            </a:r>
            <a:endParaRPr lang="ru-RU" noProof="0"/>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ru-RU"/>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fontAlgn="auto">
              <a:spcBef>
                <a:spcPts val="0"/>
              </a:spcBef>
              <a:spcAft>
                <a:spcPts val="0"/>
              </a:spcAft>
              <a:defRPr sz="1200">
                <a:latin typeface="+mn-lt"/>
                <a:cs typeface="+mn-cs"/>
              </a:defRPr>
            </a:lvl1pPr>
          </a:lstStyle>
          <a:p>
            <a:pPr>
              <a:defRPr/>
            </a:pPr>
            <a:fld id="{834D5C41-32E7-49D2-A40F-E824FCD39532}" type="slidenum">
              <a:rPr lang="ru-RU"/>
              <a:pPr>
                <a:defRPr/>
              </a:pPr>
              <a:t>‹#›</a:t>
            </a:fld>
            <a:endParaRPr lang="ru-RU"/>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7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7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3" name="Образ слайда 1"/>
          <p:cNvSpPr>
            <a:spLocks noGrp="1" noRot="1" noChangeAspect="1" noTextEdit="1"/>
          </p:cNvSpPr>
          <p:nvPr>
            <p:ph type="sldImg"/>
          </p:nvPr>
        </p:nvSpPr>
        <p:spPr bwMode="auto">
          <a:xfrm>
            <a:off x="381000" y="685800"/>
            <a:ext cx="6096000" cy="3429000"/>
          </a:xfrm>
          <a:noFill/>
          <a:ln>
            <a:solidFill>
              <a:srgbClr val="000000"/>
            </a:solidFill>
            <a:miter lim="800000"/>
            <a:headEnd/>
            <a:tailEnd/>
          </a:ln>
        </p:spPr>
      </p:sp>
      <p:sp>
        <p:nvSpPr>
          <p:cNvPr id="105474" name="Заметки 2"/>
          <p:cNvSpPr>
            <a:spLocks noGrp="1"/>
          </p:cNvSpPr>
          <p:nvPr>
            <p:ph type="body" idx="1"/>
          </p:nvPr>
        </p:nvSpPr>
        <p:spPr bwMode="auto">
          <a:xfrm>
            <a:off x="685800" y="4343400"/>
            <a:ext cx="5486400" cy="4114800"/>
          </a:xfrm>
          <a:noFill/>
        </p:spPr>
        <p:txBody>
          <a:bodyPr wrap="square" numCol="1" anchor="t" anchorCtr="0" compatLnSpc="1">
            <a:prstTxWarp prst="textNoShape">
              <a:avLst/>
            </a:prstTxWarp>
          </a:bodyPr>
          <a:lstStyle/>
          <a:p>
            <a:pPr eaLnBrk="1" hangingPunct="1">
              <a:spcBef>
                <a:spcPct val="0"/>
              </a:spcBef>
            </a:pPr>
            <a:endParaRPr lang="ru-RU" smtClean="0"/>
          </a:p>
        </p:txBody>
      </p:sp>
      <p:sp>
        <p:nvSpPr>
          <p:cNvPr id="105475" name="Номер слайда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defTabSz="914400"/>
            <a:fld id="{9564153D-D6E5-4F9F-95C4-3BD66EBA1A1B}" type="slidenum">
              <a:rPr lang="ru-RU" sz="1200">
                <a:latin typeface="Calibri" pitchFamily="34" charset="0"/>
              </a:rPr>
              <a:pPr algn="r" defTabSz="914400"/>
              <a:t>82</a:t>
            </a:fld>
            <a:endParaRPr lang="ru-RU" sz="1200">
              <a:latin typeface="Calibri"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2817" name="Образ слайда 1"/>
          <p:cNvSpPr>
            <a:spLocks noGrp="1" noRot="1" noChangeAspect="1"/>
          </p:cNvSpPr>
          <p:nvPr>
            <p:ph type="sldImg"/>
          </p:nvPr>
        </p:nvSpPr>
        <p:spPr bwMode="auto">
          <a:noFill/>
          <a:ln>
            <a:solidFill>
              <a:srgbClr val="000000"/>
            </a:solidFill>
            <a:miter lim="800000"/>
            <a:headEnd/>
            <a:tailEnd/>
          </a:ln>
        </p:spPr>
      </p:sp>
      <p:sp>
        <p:nvSpPr>
          <p:cNvPr id="162818" name="Заметки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ru-RU" smtClean="0"/>
          </a:p>
        </p:txBody>
      </p:sp>
      <p:sp>
        <p:nvSpPr>
          <p:cNvPr id="25603" name="Номер слайда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E86D4DDF-9A3F-48AD-A5F7-795966693C20}" type="slidenum">
              <a:rPr lang="ru-RU">
                <a:cs typeface="Arial" charset="0"/>
              </a:rPr>
              <a:pPr fontAlgn="base">
                <a:spcBef>
                  <a:spcPct val="0"/>
                </a:spcBef>
                <a:spcAft>
                  <a:spcPct val="0"/>
                </a:spcAft>
                <a:defRPr/>
              </a:pPr>
              <a:t>170</a:t>
            </a:fld>
            <a:endParaRPr lang="ru-RU">
              <a:cs typeface="Arial"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5889" name="Образ слайда 1"/>
          <p:cNvSpPr>
            <a:spLocks noGrp="1" noRot="1" noChangeAspect="1"/>
          </p:cNvSpPr>
          <p:nvPr>
            <p:ph type="sldImg"/>
          </p:nvPr>
        </p:nvSpPr>
        <p:spPr bwMode="auto">
          <a:noFill/>
          <a:ln>
            <a:solidFill>
              <a:srgbClr val="000000"/>
            </a:solidFill>
            <a:miter lim="800000"/>
            <a:headEnd/>
            <a:tailEnd/>
          </a:ln>
        </p:spPr>
      </p:sp>
      <p:sp>
        <p:nvSpPr>
          <p:cNvPr id="165890" name="Заметки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ru-RU" smtClean="0"/>
          </a:p>
        </p:txBody>
      </p:sp>
      <p:sp>
        <p:nvSpPr>
          <p:cNvPr id="28675" name="Номер слайда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33EE8DDB-4C14-4F2C-B7F1-BDB3742485AA}" type="slidenum">
              <a:rPr lang="ru-RU">
                <a:cs typeface="Arial" charset="0"/>
              </a:rPr>
              <a:pPr fontAlgn="base">
                <a:spcBef>
                  <a:spcPct val="0"/>
                </a:spcBef>
                <a:spcAft>
                  <a:spcPct val="0"/>
                </a:spcAft>
                <a:defRPr/>
              </a:pPr>
              <a:t>172</a:t>
            </a:fld>
            <a:endParaRPr lang="ru-RU">
              <a:cs typeface="Arial"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1595269" y="1122363"/>
            <a:ext cx="9001462" cy="2387600"/>
          </a:xfrm>
        </p:spPr>
        <p:txBody>
          <a:bodyPr anchor="b"/>
          <a:lstStyle>
            <a:lvl1pPr algn="ctr">
              <a:defRPr sz="4800"/>
            </a:lvl1pPr>
          </a:lstStyle>
          <a:p>
            <a:r>
              <a:rPr lang="ru-RU" smtClean="0"/>
              <a:t>Образец заголовка</a:t>
            </a:r>
            <a:endParaRPr lang="en-US" dirty="0"/>
          </a:p>
        </p:txBody>
      </p:sp>
      <p:sp>
        <p:nvSpPr>
          <p:cNvPr id="3" name="Subtitle 2"/>
          <p:cNvSpPr>
            <a:spLocks noGrp="1"/>
          </p:cNvSpPr>
          <p:nvPr>
            <p:ph type="subTitle" idx="1"/>
          </p:nvPr>
        </p:nvSpPr>
        <p:spPr>
          <a:xfrm>
            <a:off x="1595269" y="3602038"/>
            <a:ext cx="9001462"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lvl1pPr>
              <a:defRPr/>
            </a:lvl1pPr>
          </a:lstStyle>
          <a:p>
            <a:pPr>
              <a:defRPr/>
            </a:pPr>
            <a:fld id="{66E728A2-8C17-4C1A-966D-7A8A4D4F3460}" type="datetimeFigureOut">
              <a:rPr lang="ru-RU"/>
              <a:pPr>
                <a:defRPr/>
              </a:pPr>
              <a:t>05.09.2023</a:t>
            </a:fld>
            <a:endParaRPr lang="ru-RU"/>
          </a:p>
        </p:txBody>
      </p:sp>
      <p:sp>
        <p:nvSpPr>
          <p:cNvPr id="5" name="Footer Placeholder 4"/>
          <p:cNvSpPr>
            <a:spLocks noGrp="1"/>
          </p:cNvSpPr>
          <p:nvPr>
            <p:ph type="ftr" sz="quarter" idx="11"/>
          </p:nvPr>
        </p:nvSpPr>
        <p:spPr/>
        <p:txBody>
          <a:bodyPr/>
          <a:lstStyle>
            <a:lvl1pPr>
              <a:defRPr/>
            </a:lvl1pPr>
          </a:lstStyle>
          <a:p>
            <a:pPr>
              <a:defRPr/>
            </a:pPr>
            <a:endParaRPr lang="ru-RU"/>
          </a:p>
        </p:txBody>
      </p:sp>
      <p:sp>
        <p:nvSpPr>
          <p:cNvPr id="6" name="Slide Number Placeholder 5"/>
          <p:cNvSpPr>
            <a:spLocks noGrp="1"/>
          </p:cNvSpPr>
          <p:nvPr>
            <p:ph type="sldNum" sz="quarter" idx="12"/>
          </p:nvPr>
        </p:nvSpPr>
        <p:spPr/>
        <p:txBody>
          <a:bodyPr/>
          <a:lstStyle>
            <a:lvl1pPr>
              <a:defRPr/>
            </a:lvl1pPr>
          </a:lstStyle>
          <a:p>
            <a:pPr>
              <a:defRPr/>
            </a:pPr>
            <a:fld id="{E461B182-FFE6-45F0-B830-7E3FA34B5027}" type="slidenum">
              <a:rPr lang="ru-RU"/>
              <a:pPr>
                <a:defRPr/>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lvl1pPr>
              <a:defRPr/>
            </a:lvl1pPr>
          </a:lstStyle>
          <a:p>
            <a:pPr>
              <a:defRPr/>
            </a:pPr>
            <a:fld id="{7B0A978E-294F-4CF7-B701-1EFE504F683E}" type="datetimeFigureOut">
              <a:rPr lang="ru-RU"/>
              <a:pPr>
                <a:defRPr/>
              </a:pPr>
              <a:t>05.09.2023</a:t>
            </a:fld>
            <a:endParaRPr lang="ru-RU"/>
          </a:p>
        </p:txBody>
      </p:sp>
      <p:sp>
        <p:nvSpPr>
          <p:cNvPr id="5" name="Footer Placeholder 4"/>
          <p:cNvSpPr>
            <a:spLocks noGrp="1"/>
          </p:cNvSpPr>
          <p:nvPr>
            <p:ph type="ftr" sz="quarter" idx="11"/>
          </p:nvPr>
        </p:nvSpPr>
        <p:spPr/>
        <p:txBody>
          <a:bodyPr/>
          <a:lstStyle>
            <a:lvl1pPr>
              <a:defRPr/>
            </a:lvl1pPr>
          </a:lstStyle>
          <a:p>
            <a:pPr>
              <a:defRPr/>
            </a:pPr>
            <a:endParaRPr lang="ru-RU"/>
          </a:p>
        </p:txBody>
      </p:sp>
      <p:sp>
        <p:nvSpPr>
          <p:cNvPr id="6" name="Slide Number Placeholder 5"/>
          <p:cNvSpPr>
            <a:spLocks noGrp="1"/>
          </p:cNvSpPr>
          <p:nvPr>
            <p:ph type="sldNum" sz="quarter" idx="12"/>
          </p:nvPr>
        </p:nvSpPr>
        <p:spPr/>
        <p:txBody>
          <a:bodyPr/>
          <a:lstStyle>
            <a:lvl1pPr>
              <a:defRPr/>
            </a:lvl1pPr>
          </a:lstStyle>
          <a:p>
            <a:pPr>
              <a:defRPr/>
            </a:pPr>
            <a:fld id="{1CA13385-4ED4-4024-BEF9-856FE0C02E6F}" type="slidenum">
              <a:rPr lang="ru-RU"/>
              <a:pPr>
                <a:defRPr/>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1229244" y="657226"/>
            <a:ext cx="9733512" cy="2852737"/>
          </a:xfrm>
        </p:spPr>
        <p:txBody>
          <a:bodyPr anchor="b"/>
          <a:lstStyle>
            <a:lvl1pPr>
              <a:defRPr sz="3400"/>
            </a:lvl1pPr>
          </a:lstStyle>
          <a:p>
            <a:r>
              <a:rPr lang="ru-RU" smtClean="0"/>
              <a:t>Образец заголовка</a:t>
            </a:r>
            <a:endParaRPr lang="en-US" dirty="0"/>
          </a:p>
        </p:txBody>
      </p:sp>
      <p:sp>
        <p:nvSpPr>
          <p:cNvPr id="3" name="Text Placeholder 2"/>
          <p:cNvSpPr>
            <a:spLocks noGrp="1"/>
          </p:cNvSpPr>
          <p:nvPr>
            <p:ph type="body" idx="1"/>
          </p:nvPr>
        </p:nvSpPr>
        <p:spPr>
          <a:xfrm>
            <a:off x="1229244" y="3602038"/>
            <a:ext cx="9733512" cy="1500187"/>
          </a:xfrm>
        </p:spPr>
        <p:txBody>
          <a:bodyPr/>
          <a:lstStyle>
            <a:lvl1pPr marL="0" indent="0" algn="ctr">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lvl1pPr>
              <a:defRPr/>
            </a:lvl1pPr>
          </a:lstStyle>
          <a:p>
            <a:pPr>
              <a:defRPr/>
            </a:pPr>
            <a:fld id="{476D4821-50FF-4EB4-98BC-9C659011E6CE}" type="datetimeFigureOut">
              <a:rPr lang="ru-RU"/>
              <a:pPr>
                <a:defRPr/>
              </a:pPr>
              <a:t>05.09.2023</a:t>
            </a:fld>
            <a:endParaRPr lang="ru-RU"/>
          </a:p>
        </p:txBody>
      </p:sp>
      <p:sp>
        <p:nvSpPr>
          <p:cNvPr id="5" name="Footer Placeholder 4"/>
          <p:cNvSpPr>
            <a:spLocks noGrp="1"/>
          </p:cNvSpPr>
          <p:nvPr>
            <p:ph type="ftr" sz="quarter" idx="11"/>
          </p:nvPr>
        </p:nvSpPr>
        <p:spPr/>
        <p:txBody>
          <a:bodyPr/>
          <a:lstStyle>
            <a:lvl1pPr>
              <a:defRPr/>
            </a:lvl1pPr>
          </a:lstStyle>
          <a:p>
            <a:pPr>
              <a:defRPr/>
            </a:pPr>
            <a:endParaRPr lang="ru-RU"/>
          </a:p>
        </p:txBody>
      </p:sp>
      <p:sp>
        <p:nvSpPr>
          <p:cNvPr id="6" name="Slide Number Placeholder 5"/>
          <p:cNvSpPr>
            <a:spLocks noGrp="1"/>
          </p:cNvSpPr>
          <p:nvPr>
            <p:ph type="sldNum" sz="quarter" idx="12"/>
          </p:nvPr>
        </p:nvSpPr>
        <p:spPr/>
        <p:txBody>
          <a:bodyPr/>
          <a:lstStyle>
            <a:lvl1pPr>
              <a:defRPr/>
            </a:lvl1pPr>
          </a:lstStyle>
          <a:p>
            <a:pPr>
              <a:defRPr/>
            </a:pPr>
            <a:fld id="{1DCD1412-E48E-482C-BC34-AAD229BC6728}" type="slidenum">
              <a:rPr lang="ru-RU"/>
              <a:pPr>
                <a:defRPr/>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1" cy="1326321"/>
          </a:xfrm>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913795" y="2088319"/>
            <a:ext cx="5106004" cy="3702881"/>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6173403" y="2088319"/>
            <a:ext cx="5094154" cy="3702881"/>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3"/>
          <p:cNvSpPr>
            <a:spLocks noGrp="1"/>
          </p:cNvSpPr>
          <p:nvPr>
            <p:ph type="dt" sz="half" idx="10"/>
          </p:nvPr>
        </p:nvSpPr>
        <p:spPr/>
        <p:txBody>
          <a:bodyPr/>
          <a:lstStyle>
            <a:lvl1pPr>
              <a:defRPr/>
            </a:lvl1pPr>
          </a:lstStyle>
          <a:p>
            <a:pPr>
              <a:defRPr/>
            </a:pPr>
            <a:fld id="{12B67A7E-4605-46D0-97E1-3A5183946B37}" type="datetimeFigureOut">
              <a:rPr lang="ru-RU"/>
              <a:pPr>
                <a:defRPr/>
              </a:pPr>
              <a:t>05.09.2023</a:t>
            </a:fld>
            <a:endParaRPr lang="ru-RU"/>
          </a:p>
        </p:txBody>
      </p:sp>
      <p:sp>
        <p:nvSpPr>
          <p:cNvPr id="6" name="Footer Placeholder 4"/>
          <p:cNvSpPr>
            <a:spLocks noGrp="1"/>
          </p:cNvSpPr>
          <p:nvPr>
            <p:ph type="ftr" sz="quarter" idx="11"/>
          </p:nvPr>
        </p:nvSpPr>
        <p:spPr/>
        <p:txBody>
          <a:bodyPr/>
          <a:lstStyle>
            <a:lvl1pPr>
              <a:defRPr/>
            </a:lvl1pPr>
          </a:lstStyle>
          <a:p>
            <a:pPr>
              <a:defRPr/>
            </a:pPr>
            <a:endParaRPr lang="ru-RU"/>
          </a:p>
        </p:txBody>
      </p:sp>
      <p:sp>
        <p:nvSpPr>
          <p:cNvPr id="7" name="Slide Number Placeholder 5"/>
          <p:cNvSpPr>
            <a:spLocks noGrp="1"/>
          </p:cNvSpPr>
          <p:nvPr>
            <p:ph type="sldNum" sz="quarter" idx="12"/>
          </p:nvPr>
        </p:nvSpPr>
        <p:spPr/>
        <p:txBody>
          <a:bodyPr/>
          <a:lstStyle>
            <a:lvl1pPr>
              <a:defRPr/>
            </a:lvl1pPr>
          </a:lstStyle>
          <a:p>
            <a:pPr>
              <a:defRPr/>
            </a:pPr>
            <a:fld id="{35B11A9F-C0C4-4393-BB7E-6CC9E3F1385A}" type="slidenum">
              <a:rPr lang="ru-RU"/>
              <a:pPr>
                <a:defRPr/>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1" cy="1325563"/>
          </a:xfrm>
        </p:spPr>
        <p:txBody>
          <a:bodyPr/>
          <a:lstStyle/>
          <a:p>
            <a:r>
              <a:rPr lang="ru-RU" smtClean="0"/>
              <a:t>Образец заголовка</a:t>
            </a:r>
            <a:endParaRPr lang="en-US" dirty="0"/>
          </a:p>
        </p:txBody>
      </p:sp>
      <p:sp>
        <p:nvSpPr>
          <p:cNvPr id="3" name="Text Placeholder 2"/>
          <p:cNvSpPr>
            <a:spLocks noGrp="1"/>
          </p:cNvSpPr>
          <p:nvPr>
            <p:ph type="body" idx="1"/>
          </p:nvPr>
        </p:nvSpPr>
        <p:spPr>
          <a:xfrm>
            <a:off x="1141804" y="2088320"/>
            <a:ext cx="4879199" cy="823912"/>
          </a:xfrm>
        </p:spPr>
        <p:txBody>
          <a:bodyPr anchor="b"/>
          <a:lstStyle>
            <a:lvl1pPr marL="0" indent="0">
              <a:lnSpc>
                <a:spcPct val="100000"/>
              </a:lnSpc>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913795" y="2912232"/>
            <a:ext cx="5107208" cy="287896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6402003" y="2088320"/>
            <a:ext cx="4865554" cy="823912"/>
          </a:xfrm>
        </p:spPr>
        <p:txBody>
          <a:bodyPr anchor="b"/>
          <a:lstStyle>
            <a:lvl1pPr marL="0" indent="0">
              <a:lnSpc>
                <a:spcPct val="100000"/>
              </a:lnSpc>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6172200" y="2912232"/>
            <a:ext cx="5095357" cy="287896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3"/>
          <p:cNvSpPr>
            <a:spLocks noGrp="1"/>
          </p:cNvSpPr>
          <p:nvPr>
            <p:ph type="dt" sz="half" idx="10"/>
          </p:nvPr>
        </p:nvSpPr>
        <p:spPr/>
        <p:txBody>
          <a:bodyPr/>
          <a:lstStyle>
            <a:lvl1pPr>
              <a:defRPr/>
            </a:lvl1pPr>
          </a:lstStyle>
          <a:p>
            <a:pPr>
              <a:defRPr/>
            </a:pPr>
            <a:fld id="{3F9622B2-AAA0-4511-AC07-687D8F8CFC9A}" type="datetimeFigureOut">
              <a:rPr lang="ru-RU"/>
              <a:pPr>
                <a:defRPr/>
              </a:pPr>
              <a:t>05.09.2023</a:t>
            </a:fld>
            <a:endParaRPr lang="ru-RU"/>
          </a:p>
        </p:txBody>
      </p:sp>
      <p:sp>
        <p:nvSpPr>
          <p:cNvPr id="8" name="Footer Placeholder 4"/>
          <p:cNvSpPr>
            <a:spLocks noGrp="1"/>
          </p:cNvSpPr>
          <p:nvPr>
            <p:ph type="ftr" sz="quarter" idx="11"/>
          </p:nvPr>
        </p:nvSpPr>
        <p:spPr/>
        <p:txBody>
          <a:bodyPr/>
          <a:lstStyle>
            <a:lvl1pPr>
              <a:defRPr/>
            </a:lvl1pPr>
          </a:lstStyle>
          <a:p>
            <a:pPr>
              <a:defRPr/>
            </a:pPr>
            <a:endParaRPr lang="ru-RU"/>
          </a:p>
        </p:txBody>
      </p:sp>
      <p:sp>
        <p:nvSpPr>
          <p:cNvPr id="9" name="Slide Number Placeholder 5"/>
          <p:cNvSpPr>
            <a:spLocks noGrp="1"/>
          </p:cNvSpPr>
          <p:nvPr>
            <p:ph type="sldNum" sz="quarter" idx="12"/>
          </p:nvPr>
        </p:nvSpPr>
        <p:spPr/>
        <p:txBody>
          <a:bodyPr/>
          <a:lstStyle>
            <a:lvl1pPr>
              <a:defRPr/>
            </a:lvl1pPr>
          </a:lstStyle>
          <a:p>
            <a:pPr>
              <a:defRPr/>
            </a:pPr>
            <a:fld id="{0C05C0F4-F5D5-4C6E-AE3E-9BF3EB7C23F4}" type="slidenum">
              <a:rPr lang="ru-RU"/>
              <a:pPr>
                <a:defRPr/>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Date Placeholder 3"/>
          <p:cNvSpPr>
            <a:spLocks noGrp="1"/>
          </p:cNvSpPr>
          <p:nvPr>
            <p:ph type="dt" sz="half" idx="10"/>
          </p:nvPr>
        </p:nvSpPr>
        <p:spPr/>
        <p:txBody>
          <a:bodyPr/>
          <a:lstStyle>
            <a:lvl1pPr>
              <a:defRPr/>
            </a:lvl1pPr>
          </a:lstStyle>
          <a:p>
            <a:pPr>
              <a:defRPr/>
            </a:pPr>
            <a:fld id="{DE54788C-67FF-4954-A60B-C2A2245828F9}" type="datetimeFigureOut">
              <a:rPr lang="ru-RU"/>
              <a:pPr>
                <a:defRPr/>
              </a:pPr>
              <a:t>05.09.2023</a:t>
            </a:fld>
            <a:endParaRPr lang="ru-RU"/>
          </a:p>
        </p:txBody>
      </p:sp>
      <p:sp>
        <p:nvSpPr>
          <p:cNvPr id="4" name="Footer Placeholder 4"/>
          <p:cNvSpPr>
            <a:spLocks noGrp="1"/>
          </p:cNvSpPr>
          <p:nvPr>
            <p:ph type="ftr" sz="quarter" idx="11"/>
          </p:nvPr>
        </p:nvSpPr>
        <p:spPr/>
        <p:txBody>
          <a:bodyPr/>
          <a:lstStyle>
            <a:lvl1pPr>
              <a:defRPr/>
            </a:lvl1pPr>
          </a:lstStyle>
          <a:p>
            <a:pPr>
              <a:defRPr/>
            </a:pPr>
            <a:endParaRPr lang="ru-RU"/>
          </a:p>
        </p:txBody>
      </p:sp>
      <p:sp>
        <p:nvSpPr>
          <p:cNvPr id="5" name="Slide Number Placeholder 5"/>
          <p:cNvSpPr>
            <a:spLocks noGrp="1"/>
          </p:cNvSpPr>
          <p:nvPr>
            <p:ph type="sldNum" sz="quarter" idx="12"/>
          </p:nvPr>
        </p:nvSpPr>
        <p:spPr/>
        <p:txBody>
          <a:bodyPr/>
          <a:lstStyle>
            <a:lvl1pPr>
              <a:defRPr/>
            </a:lvl1pPr>
          </a:lstStyle>
          <a:p>
            <a:pPr>
              <a:defRPr/>
            </a:pPr>
            <a:fld id="{2342FB6B-526F-468A-887F-7A79F9902906}" type="slidenum">
              <a:rPr lang="ru-RU"/>
              <a:pPr>
                <a:defRPr/>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05849B67-6348-4841-82BE-C6D7A3D9E448}" type="datetimeFigureOut">
              <a:rPr lang="ru-RU"/>
              <a:pPr>
                <a:defRPr/>
              </a:pPr>
              <a:t>05.09.2023</a:t>
            </a:fld>
            <a:endParaRPr lang="ru-RU"/>
          </a:p>
        </p:txBody>
      </p:sp>
      <p:sp>
        <p:nvSpPr>
          <p:cNvPr id="3" name="Footer Placeholder 4"/>
          <p:cNvSpPr>
            <a:spLocks noGrp="1"/>
          </p:cNvSpPr>
          <p:nvPr>
            <p:ph type="ftr" sz="quarter" idx="11"/>
          </p:nvPr>
        </p:nvSpPr>
        <p:spPr/>
        <p:txBody>
          <a:bodyPr/>
          <a:lstStyle>
            <a:lvl1pPr>
              <a:defRPr/>
            </a:lvl1pPr>
          </a:lstStyle>
          <a:p>
            <a:pPr>
              <a:defRPr/>
            </a:pPr>
            <a:endParaRPr lang="ru-RU"/>
          </a:p>
        </p:txBody>
      </p:sp>
      <p:sp>
        <p:nvSpPr>
          <p:cNvPr id="4" name="Slide Number Placeholder 5"/>
          <p:cNvSpPr>
            <a:spLocks noGrp="1"/>
          </p:cNvSpPr>
          <p:nvPr>
            <p:ph type="sldNum" sz="quarter" idx="12"/>
          </p:nvPr>
        </p:nvSpPr>
        <p:spPr/>
        <p:txBody>
          <a:bodyPr/>
          <a:lstStyle>
            <a:lvl1pPr>
              <a:defRPr/>
            </a:lvl1pPr>
          </a:lstStyle>
          <a:p>
            <a:pPr>
              <a:defRPr/>
            </a:pPr>
            <a:fld id="{AFFC4477-BF14-4D49-9EEC-398496C1E995}" type="slidenum">
              <a:rPr lang="ru-RU"/>
              <a:pPr>
                <a:defRPr/>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917228" y="609600"/>
            <a:ext cx="3932237" cy="2362200"/>
          </a:xfrm>
        </p:spPr>
        <p:txBody>
          <a:bodyPr anchor="b"/>
          <a:lstStyle>
            <a:lvl1pPr>
              <a:defRPr sz="2800"/>
            </a:lvl1pPr>
          </a:lstStyle>
          <a:p>
            <a:r>
              <a:rPr lang="ru-RU" smtClean="0"/>
              <a:t>Образец заголовка</a:t>
            </a:r>
            <a:endParaRPr lang="en-US" dirty="0"/>
          </a:p>
        </p:txBody>
      </p:sp>
      <p:sp>
        <p:nvSpPr>
          <p:cNvPr id="3" name="Content Placeholder 2"/>
          <p:cNvSpPr>
            <a:spLocks noGrp="1"/>
          </p:cNvSpPr>
          <p:nvPr>
            <p:ph idx="1"/>
          </p:nvPr>
        </p:nvSpPr>
        <p:spPr>
          <a:xfrm>
            <a:off x="5078064" y="609600"/>
            <a:ext cx="6189492" cy="5181600"/>
          </a:xfrm>
        </p:spPr>
        <p:txBody>
          <a:bodyPr anchor="ct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917228" y="2971800"/>
            <a:ext cx="3932237" cy="2819399"/>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3"/>
          <p:cNvSpPr>
            <a:spLocks noGrp="1"/>
          </p:cNvSpPr>
          <p:nvPr>
            <p:ph type="dt" sz="half" idx="10"/>
          </p:nvPr>
        </p:nvSpPr>
        <p:spPr/>
        <p:txBody>
          <a:bodyPr/>
          <a:lstStyle>
            <a:lvl1pPr>
              <a:defRPr/>
            </a:lvl1pPr>
          </a:lstStyle>
          <a:p>
            <a:pPr>
              <a:defRPr/>
            </a:pPr>
            <a:fld id="{9EBDE807-8A74-47D0-B6BD-89AC894EA69E}" type="datetimeFigureOut">
              <a:rPr lang="ru-RU"/>
              <a:pPr>
                <a:defRPr/>
              </a:pPr>
              <a:t>05.09.2023</a:t>
            </a:fld>
            <a:endParaRPr lang="ru-RU"/>
          </a:p>
        </p:txBody>
      </p:sp>
      <p:sp>
        <p:nvSpPr>
          <p:cNvPr id="6" name="Footer Placeholder 4"/>
          <p:cNvSpPr>
            <a:spLocks noGrp="1"/>
          </p:cNvSpPr>
          <p:nvPr>
            <p:ph type="ftr" sz="quarter" idx="11"/>
          </p:nvPr>
        </p:nvSpPr>
        <p:spPr/>
        <p:txBody>
          <a:bodyPr/>
          <a:lstStyle>
            <a:lvl1pPr>
              <a:defRPr/>
            </a:lvl1pPr>
          </a:lstStyle>
          <a:p>
            <a:pPr>
              <a:defRPr/>
            </a:pPr>
            <a:endParaRPr lang="ru-RU"/>
          </a:p>
        </p:txBody>
      </p:sp>
      <p:sp>
        <p:nvSpPr>
          <p:cNvPr id="7" name="Slide Number Placeholder 5"/>
          <p:cNvSpPr>
            <a:spLocks noGrp="1"/>
          </p:cNvSpPr>
          <p:nvPr>
            <p:ph type="sldNum" sz="quarter" idx="12"/>
          </p:nvPr>
        </p:nvSpPr>
        <p:spPr/>
        <p:txBody>
          <a:bodyPr/>
          <a:lstStyle>
            <a:lvl1pPr>
              <a:defRPr/>
            </a:lvl1pPr>
          </a:lstStyle>
          <a:p>
            <a:pPr>
              <a:defRPr/>
            </a:pPr>
            <a:fld id="{B5C08724-7D94-4C41-9D47-C6EFDAA1ED43}" type="slidenum">
              <a:rPr lang="ru-RU"/>
              <a:pPr>
                <a:defRPr/>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917227" y="609600"/>
            <a:ext cx="5929773" cy="2362200"/>
          </a:xfrm>
        </p:spPr>
        <p:txBody>
          <a:bodyPr anchor="b"/>
          <a:lstStyle>
            <a:lvl1pPr>
              <a:defRPr sz="320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7424804" y="758881"/>
            <a:ext cx="3255356" cy="4883038"/>
          </a:xfrm>
          <a:no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ru-RU" noProof="0" smtClean="0"/>
              <a:t>Вставка рисунка</a:t>
            </a:r>
            <a:endParaRPr lang="en-US" noProof="0" dirty="0"/>
          </a:p>
        </p:txBody>
      </p:sp>
      <p:sp>
        <p:nvSpPr>
          <p:cNvPr id="4" name="Text Placeholder 3"/>
          <p:cNvSpPr>
            <a:spLocks noGrp="1"/>
          </p:cNvSpPr>
          <p:nvPr>
            <p:ph type="body" sz="half" idx="2"/>
          </p:nvPr>
        </p:nvSpPr>
        <p:spPr>
          <a:xfrm>
            <a:off x="913794" y="2971800"/>
            <a:ext cx="5934950" cy="2819400"/>
          </a:xfrm>
        </p:spPr>
        <p:txBody>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3"/>
          <p:cNvSpPr>
            <a:spLocks noGrp="1"/>
          </p:cNvSpPr>
          <p:nvPr>
            <p:ph type="dt" sz="half" idx="10"/>
          </p:nvPr>
        </p:nvSpPr>
        <p:spPr/>
        <p:txBody>
          <a:bodyPr/>
          <a:lstStyle>
            <a:lvl1pPr>
              <a:defRPr/>
            </a:lvl1pPr>
          </a:lstStyle>
          <a:p>
            <a:pPr>
              <a:defRPr/>
            </a:pPr>
            <a:fld id="{3D5E14AA-3A45-4B03-8A4C-4A8AE810BA02}" type="datetimeFigureOut">
              <a:rPr lang="ru-RU"/>
              <a:pPr>
                <a:defRPr/>
              </a:pPr>
              <a:t>05.09.2023</a:t>
            </a:fld>
            <a:endParaRPr lang="ru-RU"/>
          </a:p>
        </p:txBody>
      </p:sp>
      <p:sp>
        <p:nvSpPr>
          <p:cNvPr id="6" name="Footer Placeholder 4"/>
          <p:cNvSpPr>
            <a:spLocks noGrp="1"/>
          </p:cNvSpPr>
          <p:nvPr>
            <p:ph type="ftr" sz="quarter" idx="11"/>
          </p:nvPr>
        </p:nvSpPr>
        <p:spPr/>
        <p:txBody>
          <a:bodyPr/>
          <a:lstStyle>
            <a:lvl1pPr>
              <a:defRPr/>
            </a:lvl1pPr>
          </a:lstStyle>
          <a:p>
            <a:pPr>
              <a:defRPr/>
            </a:pPr>
            <a:endParaRPr lang="ru-RU"/>
          </a:p>
        </p:txBody>
      </p:sp>
      <p:sp>
        <p:nvSpPr>
          <p:cNvPr id="7" name="Slide Number Placeholder 5"/>
          <p:cNvSpPr>
            <a:spLocks noGrp="1"/>
          </p:cNvSpPr>
          <p:nvPr>
            <p:ph type="sldNum" sz="quarter" idx="12"/>
          </p:nvPr>
        </p:nvSpPr>
        <p:spPr/>
        <p:txBody>
          <a:bodyPr/>
          <a:lstStyle>
            <a:lvl1pPr>
              <a:defRPr/>
            </a:lvl1pPr>
          </a:lstStyle>
          <a:p>
            <a:pPr>
              <a:defRPr/>
            </a:pPr>
            <a:fld id="{406B16FA-AC32-49B1-97B4-EA7DAEE1E0A1}" type="slidenum">
              <a:rPr lang="ru-RU"/>
              <a:pPr>
                <a:defRPr/>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Панорамная фотография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913806" y="4289372"/>
            <a:ext cx="10367564" cy="819355"/>
          </a:xfrm>
        </p:spPr>
        <p:txBody>
          <a:bodyPr anchor="b"/>
          <a:lstStyle>
            <a:lvl1pPr>
              <a:defRPr sz="280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913806" y="621321"/>
            <a:ext cx="10367564" cy="3379735"/>
          </a:xfrm>
          <a:no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ru-RU" noProof="0" smtClean="0"/>
              <a:t>Вставка рисунка</a:t>
            </a:r>
            <a:endParaRPr lang="en-US" noProof="0" dirty="0"/>
          </a:p>
        </p:txBody>
      </p:sp>
      <p:sp>
        <p:nvSpPr>
          <p:cNvPr id="4" name="Text Placeholder 3"/>
          <p:cNvSpPr>
            <a:spLocks noGrp="1"/>
          </p:cNvSpPr>
          <p:nvPr>
            <p:ph type="body" sz="half" idx="2"/>
          </p:nvPr>
        </p:nvSpPr>
        <p:spPr>
          <a:xfrm>
            <a:off x="913795" y="5108728"/>
            <a:ext cx="10365998" cy="682472"/>
          </a:xfrm>
        </p:spPr>
        <p:txBody>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3"/>
          <p:cNvSpPr>
            <a:spLocks noGrp="1"/>
          </p:cNvSpPr>
          <p:nvPr>
            <p:ph type="dt" sz="half" idx="10"/>
          </p:nvPr>
        </p:nvSpPr>
        <p:spPr/>
        <p:txBody>
          <a:bodyPr/>
          <a:lstStyle>
            <a:lvl1pPr>
              <a:defRPr/>
            </a:lvl1pPr>
          </a:lstStyle>
          <a:p>
            <a:pPr>
              <a:defRPr/>
            </a:pPr>
            <a:fld id="{5030AC6F-D884-4BBB-B8EA-B40EF6579631}" type="datetimeFigureOut">
              <a:rPr lang="ru-RU"/>
              <a:pPr>
                <a:defRPr/>
              </a:pPr>
              <a:t>05.09.2023</a:t>
            </a:fld>
            <a:endParaRPr lang="ru-RU"/>
          </a:p>
        </p:txBody>
      </p:sp>
      <p:sp>
        <p:nvSpPr>
          <p:cNvPr id="6" name="Footer Placeholder 4"/>
          <p:cNvSpPr>
            <a:spLocks noGrp="1"/>
          </p:cNvSpPr>
          <p:nvPr>
            <p:ph type="ftr" sz="quarter" idx="11"/>
          </p:nvPr>
        </p:nvSpPr>
        <p:spPr/>
        <p:txBody>
          <a:bodyPr/>
          <a:lstStyle>
            <a:lvl1pPr>
              <a:defRPr/>
            </a:lvl1pPr>
          </a:lstStyle>
          <a:p>
            <a:pPr>
              <a:defRPr/>
            </a:pPr>
            <a:endParaRPr lang="ru-RU"/>
          </a:p>
        </p:txBody>
      </p:sp>
      <p:sp>
        <p:nvSpPr>
          <p:cNvPr id="7" name="Slide Number Placeholder 5"/>
          <p:cNvSpPr>
            <a:spLocks noGrp="1"/>
          </p:cNvSpPr>
          <p:nvPr>
            <p:ph type="sldNum" sz="quarter" idx="12"/>
          </p:nvPr>
        </p:nvSpPr>
        <p:spPr/>
        <p:txBody>
          <a:bodyPr/>
          <a:lstStyle>
            <a:lvl1pPr>
              <a:defRPr/>
            </a:lvl1pPr>
          </a:lstStyle>
          <a:p>
            <a:pPr>
              <a:defRPr/>
            </a:pPr>
            <a:fld id="{B32D4B13-F6CA-49C5-94E3-F1EC561263FC}" type="slidenum">
              <a:rPr lang="ru-RU"/>
              <a:pPr>
                <a:defRPr/>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2" cy="3424859"/>
          </a:xfrm>
        </p:spPr>
        <p:txBody>
          <a:bodyPr/>
          <a:lstStyle>
            <a:lvl1pPr>
              <a:defRPr sz="3200"/>
            </a:lvl1pPr>
          </a:lstStyle>
          <a:p>
            <a:r>
              <a:rPr lang="ru-RU" smtClean="0"/>
              <a:t>Образец заголовка</a:t>
            </a:r>
            <a:endParaRPr lang="en-US" dirty="0"/>
          </a:p>
        </p:txBody>
      </p:sp>
      <p:sp>
        <p:nvSpPr>
          <p:cNvPr id="4" name="Text Placeholder 3"/>
          <p:cNvSpPr>
            <a:spLocks noGrp="1"/>
          </p:cNvSpPr>
          <p:nvPr>
            <p:ph type="body" sz="half" idx="2"/>
          </p:nvPr>
        </p:nvSpPr>
        <p:spPr>
          <a:xfrm>
            <a:off x="913795" y="4204820"/>
            <a:ext cx="10353761" cy="1592186"/>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3"/>
          <p:cNvSpPr>
            <a:spLocks noGrp="1"/>
          </p:cNvSpPr>
          <p:nvPr>
            <p:ph type="dt" sz="half" idx="10"/>
          </p:nvPr>
        </p:nvSpPr>
        <p:spPr/>
        <p:txBody>
          <a:bodyPr/>
          <a:lstStyle>
            <a:lvl1pPr>
              <a:defRPr/>
            </a:lvl1pPr>
          </a:lstStyle>
          <a:p>
            <a:pPr>
              <a:defRPr/>
            </a:pPr>
            <a:fld id="{032BE4D9-751C-4198-B44E-FDC33D88646C}" type="datetimeFigureOut">
              <a:rPr lang="ru-RU"/>
              <a:pPr>
                <a:defRPr/>
              </a:pPr>
              <a:t>05.09.2023</a:t>
            </a:fld>
            <a:endParaRPr lang="ru-RU"/>
          </a:p>
        </p:txBody>
      </p:sp>
      <p:sp>
        <p:nvSpPr>
          <p:cNvPr id="6" name="Footer Placeholder 4"/>
          <p:cNvSpPr>
            <a:spLocks noGrp="1"/>
          </p:cNvSpPr>
          <p:nvPr>
            <p:ph type="ftr" sz="quarter" idx="11"/>
          </p:nvPr>
        </p:nvSpPr>
        <p:spPr/>
        <p:txBody>
          <a:bodyPr/>
          <a:lstStyle>
            <a:lvl1pPr>
              <a:defRPr/>
            </a:lvl1pPr>
          </a:lstStyle>
          <a:p>
            <a:pPr>
              <a:defRPr/>
            </a:pPr>
            <a:endParaRPr lang="ru-RU"/>
          </a:p>
        </p:txBody>
      </p:sp>
      <p:sp>
        <p:nvSpPr>
          <p:cNvPr id="7" name="Slide Number Placeholder 5"/>
          <p:cNvSpPr>
            <a:spLocks noGrp="1"/>
          </p:cNvSpPr>
          <p:nvPr>
            <p:ph type="sldNum" sz="quarter" idx="12"/>
          </p:nvPr>
        </p:nvSpPr>
        <p:spPr/>
        <p:txBody>
          <a:bodyPr/>
          <a:lstStyle>
            <a:lvl1pPr>
              <a:defRPr/>
            </a:lvl1pPr>
          </a:lstStyle>
          <a:p>
            <a:pPr>
              <a:defRPr/>
            </a:pPr>
            <a:fld id="{8477ED17-1168-4336-9C82-A3670CDD71AD}" type="slidenum">
              <a:rPr lang="ru-RU"/>
              <a:pPr>
                <a:defRPr/>
              </a:pPr>
              <a:t>‹#›</a:t>
            </a:fld>
            <a:endParaRPr lang="ru-RU"/>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5" name="TextBox 10"/>
          <p:cNvSpPr txBox="1"/>
          <p:nvPr/>
        </p:nvSpPr>
        <p:spPr>
          <a:xfrm>
            <a:off x="836613" y="735013"/>
            <a:ext cx="609600" cy="585787"/>
          </a:xfrm>
          <a:prstGeom prst="rect">
            <a:avLst/>
          </a:prstGeom>
        </p:spPr>
        <p:txBody>
          <a:bodyPr anchor="ct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fontAlgn="auto">
              <a:spcAft>
                <a:spcPts val="0"/>
              </a:spcAft>
              <a:defRPr/>
            </a:pPr>
            <a:r>
              <a:rPr lang="en-US" sz="8000" dirty="0">
                <a:effectLst/>
                <a:latin typeface="+mn-lt"/>
                <a:cs typeface="+mn-cs"/>
              </a:rPr>
              <a:t>“</a:t>
            </a:r>
          </a:p>
        </p:txBody>
      </p:sp>
      <p:sp>
        <p:nvSpPr>
          <p:cNvPr id="6" name="TextBox 12"/>
          <p:cNvSpPr txBox="1"/>
          <p:nvPr/>
        </p:nvSpPr>
        <p:spPr>
          <a:xfrm>
            <a:off x="10658475" y="2971800"/>
            <a:ext cx="609600" cy="585788"/>
          </a:xfrm>
          <a:prstGeom prst="rect">
            <a:avLst/>
          </a:prstGeom>
        </p:spPr>
        <p:txBody>
          <a:bodyPr anchor="ct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algn="r" fontAlgn="auto">
              <a:spcAft>
                <a:spcPts val="0"/>
              </a:spcAft>
              <a:defRPr/>
            </a:pPr>
            <a:r>
              <a:rPr lang="en-US" sz="8000" dirty="0">
                <a:effectLst/>
                <a:latin typeface="+mn-lt"/>
                <a:cs typeface="+mn-cs"/>
              </a:rPr>
              <a:t>”</a:t>
            </a:r>
          </a:p>
        </p:txBody>
      </p:sp>
      <p:sp>
        <p:nvSpPr>
          <p:cNvPr id="2" name="Title 1"/>
          <p:cNvSpPr>
            <a:spLocks noGrp="1"/>
          </p:cNvSpPr>
          <p:nvPr>
            <p:ph type="title"/>
          </p:nvPr>
        </p:nvSpPr>
        <p:spPr>
          <a:xfrm>
            <a:off x="1446212" y="609600"/>
            <a:ext cx="9302752" cy="2992904"/>
          </a:xfrm>
        </p:spPr>
        <p:txBody>
          <a:bodyPr/>
          <a:lstStyle>
            <a:lvl1pPr>
              <a:defRPr sz="3200"/>
            </a:lvl1pPr>
          </a:lstStyle>
          <a:p>
            <a:r>
              <a:rPr lang="ru-RU" smtClean="0"/>
              <a:t>Образец заголовка</a:t>
            </a:r>
            <a:endParaRPr lang="en-US" dirty="0"/>
          </a:p>
        </p:txBody>
      </p:sp>
      <p:sp>
        <p:nvSpPr>
          <p:cNvPr id="12" name="Text Placeholder 3"/>
          <p:cNvSpPr>
            <a:spLocks noGrp="1"/>
          </p:cNvSpPr>
          <p:nvPr>
            <p:ph type="body" sz="half" idx="13"/>
          </p:nvPr>
        </p:nvSpPr>
        <p:spPr>
          <a:xfrm>
            <a:off x="1720644" y="3610032"/>
            <a:ext cx="8752299" cy="426812"/>
          </a:xfrm>
        </p:spPr>
        <p:txBody>
          <a:bodyPr anchor="t"/>
          <a:lstStyle>
            <a:lvl1pPr marL="0" indent="0" algn="r">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4" name="Text Placeholder 3"/>
          <p:cNvSpPr>
            <a:spLocks noGrp="1"/>
          </p:cNvSpPr>
          <p:nvPr>
            <p:ph type="body" sz="half" idx="2"/>
          </p:nvPr>
        </p:nvSpPr>
        <p:spPr>
          <a:xfrm>
            <a:off x="913794" y="4204821"/>
            <a:ext cx="10353762" cy="1586380"/>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7" name="Date Placeholder 4"/>
          <p:cNvSpPr>
            <a:spLocks noGrp="1"/>
          </p:cNvSpPr>
          <p:nvPr>
            <p:ph type="dt" sz="half" idx="14"/>
          </p:nvPr>
        </p:nvSpPr>
        <p:spPr/>
        <p:txBody>
          <a:bodyPr/>
          <a:lstStyle>
            <a:lvl1pPr>
              <a:defRPr/>
            </a:lvl1pPr>
          </a:lstStyle>
          <a:p>
            <a:pPr>
              <a:defRPr/>
            </a:pPr>
            <a:fld id="{4E82EDE3-3C57-4DBE-9C6E-CFE40CC17BEA}" type="datetimeFigureOut">
              <a:rPr lang="ru-RU"/>
              <a:pPr>
                <a:defRPr/>
              </a:pPr>
              <a:t>05.09.2023</a:t>
            </a:fld>
            <a:endParaRPr lang="ru-RU"/>
          </a:p>
        </p:txBody>
      </p:sp>
      <p:sp>
        <p:nvSpPr>
          <p:cNvPr id="8" name="Footer Placeholder 5"/>
          <p:cNvSpPr>
            <a:spLocks noGrp="1"/>
          </p:cNvSpPr>
          <p:nvPr>
            <p:ph type="ftr" sz="quarter" idx="15"/>
          </p:nvPr>
        </p:nvSpPr>
        <p:spPr/>
        <p:txBody>
          <a:bodyPr/>
          <a:lstStyle>
            <a:lvl1pPr>
              <a:defRPr/>
            </a:lvl1pPr>
          </a:lstStyle>
          <a:p>
            <a:pPr>
              <a:defRPr/>
            </a:pPr>
            <a:endParaRPr lang="ru-RU"/>
          </a:p>
        </p:txBody>
      </p:sp>
      <p:sp>
        <p:nvSpPr>
          <p:cNvPr id="9" name="Slide Number Placeholder 6"/>
          <p:cNvSpPr>
            <a:spLocks noGrp="1"/>
          </p:cNvSpPr>
          <p:nvPr>
            <p:ph type="sldNum" sz="quarter" idx="16"/>
          </p:nvPr>
        </p:nvSpPr>
        <p:spPr/>
        <p:txBody>
          <a:bodyPr/>
          <a:lstStyle>
            <a:lvl1pPr>
              <a:defRPr/>
            </a:lvl1pPr>
          </a:lstStyle>
          <a:p>
            <a:pPr>
              <a:defRPr/>
            </a:pPr>
            <a:fld id="{0BF8AAC7-4236-4CE1-9C21-135736E99B66}" type="slidenum">
              <a:rPr lang="ru-RU"/>
              <a:pPr>
                <a:defRPr/>
              </a:pPr>
              <a:t>‹#›</a:t>
            </a:fld>
            <a:endParaRPr lang="ru-RU"/>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913806" y="2126942"/>
            <a:ext cx="10355327" cy="2511835"/>
          </a:xfrm>
        </p:spPr>
        <p:txBody>
          <a:bodyPr anchor="b"/>
          <a:lstStyle>
            <a:lvl1pPr>
              <a:defRPr sz="3200"/>
            </a:lvl1pPr>
          </a:lstStyle>
          <a:p>
            <a:r>
              <a:rPr lang="ru-RU" smtClean="0"/>
              <a:t>Образец заголовка</a:t>
            </a:r>
            <a:endParaRPr lang="en-US" dirty="0"/>
          </a:p>
        </p:txBody>
      </p:sp>
      <p:sp>
        <p:nvSpPr>
          <p:cNvPr id="4" name="Text Placeholder 3"/>
          <p:cNvSpPr>
            <a:spLocks noGrp="1"/>
          </p:cNvSpPr>
          <p:nvPr>
            <p:ph type="body" sz="half" idx="2"/>
          </p:nvPr>
        </p:nvSpPr>
        <p:spPr>
          <a:xfrm>
            <a:off x="913794" y="4650556"/>
            <a:ext cx="10353763"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3"/>
          <p:cNvSpPr>
            <a:spLocks noGrp="1"/>
          </p:cNvSpPr>
          <p:nvPr>
            <p:ph type="dt" sz="half" idx="10"/>
          </p:nvPr>
        </p:nvSpPr>
        <p:spPr/>
        <p:txBody>
          <a:bodyPr/>
          <a:lstStyle>
            <a:lvl1pPr>
              <a:defRPr/>
            </a:lvl1pPr>
          </a:lstStyle>
          <a:p>
            <a:pPr>
              <a:defRPr/>
            </a:pPr>
            <a:fld id="{6962F6DE-5D5C-41C7-8076-A5BB6C985C18}" type="datetimeFigureOut">
              <a:rPr lang="ru-RU"/>
              <a:pPr>
                <a:defRPr/>
              </a:pPr>
              <a:t>05.09.2023</a:t>
            </a:fld>
            <a:endParaRPr lang="ru-RU"/>
          </a:p>
        </p:txBody>
      </p:sp>
      <p:sp>
        <p:nvSpPr>
          <p:cNvPr id="6" name="Footer Placeholder 4"/>
          <p:cNvSpPr>
            <a:spLocks noGrp="1"/>
          </p:cNvSpPr>
          <p:nvPr>
            <p:ph type="ftr" sz="quarter" idx="11"/>
          </p:nvPr>
        </p:nvSpPr>
        <p:spPr/>
        <p:txBody>
          <a:bodyPr/>
          <a:lstStyle>
            <a:lvl1pPr>
              <a:defRPr/>
            </a:lvl1pPr>
          </a:lstStyle>
          <a:p>
            <a:pPr>
              <a:defRPr/>
            </a:pPr>
            <a:endParaRPr lang="ru-RU"/>
          </a:p>
        </p:txBody>
      </p:sp>
      <p:sp>
        <p:nvSpPr>
          <p:cNvPr id="7" name="Slide Number Placeholder 5"/>
          <p:cNvSpPr>
            <a:spLocks noGrp="1"/>
          </p:cNvSpPr>
          <p:nvPr>
            <p:ph type="sldNum" sz="quarter" idx="12"/>
          </p:nvPr>
        </p:nvSpPr>
        <p:spPr/>
        <p:txBody>
          <a:bodyPr/>
          <a:lstStyle>
            <a:lvl1pPr>
              <a:defRPr/>
            </a:lvl1pPr>
          </a:lstStyle>
          <a:p>
            <a:pPr>
              <a:defRPr/>
            </a:pPr>
            <a:fld id="{87A7CA48-E8D6-46EC-9130-14C440DB8ECF}" type="slidenum">
              <a:rPr lang="ru-RU"/>
              <a:pPr>
                <a:defRPr/>
              </a:pPr>
              <a:t>‹#›</a:t>
            </a:fld>
            <a:endParaRPr lang="ru-RU"/>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Три колонки">
    <p:spTree>
      <p:nvGrpSpPr>
        <p:cNvPr id="1" name=""/>
        <p:cNvGrpSpPr/>
        <p:nvPr/>
      </p:nvGrpSpPr>
      <p:grpSpPr>
        <a:xfrm>
          <a:off x="0" y="0"/>
          <a:ext cx="0" cy="0"/>
          <a:chOff x="0" y="0"/>
          <a:chExt cx="0" cy="0"/>
        </a:xfrm>
      </p:grpSpPr>
      <p:sp>
        <p:nvSpPr>
          <p:cNvPr id="15" name="Title 1"/>
          <p:cNvSpPr>
            <a:spLocks noGrp="1"/>
          </p:cNvSpPr>
          <p:nvPr>
            <p:ph type="title"/>
          </p:nvPr>
        </p:nvSpPr>
        <p:spPr>
          <a:xfrm>
            <a:off x="913794" y="609600"/>
            <a:ext cx="10353762" cy="1325563"/>
          </a:xfrm>
        </p:spPr>
        <p:txBody>
          <a:bodyPr/>
          <a:lstStyle/>
          <a:p>
            <a:r>
              <a:rPr lang="ru-RU" smtClean="0"/>
              <a:t>Образец заголовка</a:t>
            </a:r>
            <a:endParaRPr lang="en-US" dirty="0"/>
          </a:p>
        </p:txBody>
      </p:sp>
      <p:sp>
        <p:nvSpPr>
          <p:cNvPr id="7" name="Text Placeholder 2"/>
          <p:cNvSpPr>
            <a:spLocks noGrp="1"/>
          </p:cNvSpPr>
          <p:nvPr>
            <p:ph type="body" idx="1"/>
          </p:nvPr>
        </p:nvSpPr>
        <p:spPr>
          <a:xfrm>
            <a:off x="913794" y="2088319"/>
            <a:ext cx="3298956" cy="823305"/>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8" name="Text Placeholder 3"/>
          <p:cNvSpPr>
            <a:spLocks noGrp="1"/>
          </p:cNvSpPr>
          <p:nvPr>
            <p:ph type="body" sz="half" idx="15"/>
          </p:nvPr>
        </p:nvSpPr>
        <p:spPr>
          <a:xfrm>
            <a:off x="913794" y="2911624"/>
            <a:ext cx="3298956" cy="2879576"/>
          </a:xfrm>
        </p:spPr>
        <p:txBody>
          <a:bodyPr anchor="t"/>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9" name="Text Placeholder 4"/>
          <p:cNvSpPr>
            <a:spLocks noGrp="1"/>
          </p:cNvSpPr>
          <p:nvPr>
            <p:ph type="body" sz="quarter" idx="3"/>
          </p:nvPr>
        </p:nvSpPr>
        <p:spPr>
          <a:xfrm>
            <a:off x="4444878" y="2088320"/>
            <a:ext cx="3298558" cy="823304"/>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10" name="Text Placeholder 3"/>
          <p:cNvSpPr>
            <a:spLocks noGrp="1"/>
          </p:cNvSpPr>
          <p:nvPr>
            <p:ph type="body" sz="half" idx="16"/>
          </p:nvPr>
        </p:nvSpPr>
        <p:spPr>
          <a:xfrm>
            <a:off x="4444878" y="2911624"/>
            <a:ext cx="3299821" cy="2879576"/>
          </a:xfrm>
        </p:spPr>
        <p:txBody>
          <a:bodyPr anchor="t"/>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11" name="Text Placeholder 4"/>
          <p:cNvSpPr>
            <a:spLocks noGrp="1"/>
          </p:cNvSpPr>
          <p:nvPr>
            <p:ph type="body" sz="quarter" idx="13"/>
          </p:nvPr>
        </p:nvSpPr>
        <p:spPr>
          <a:xfrm>
            <a:off x="7973298" y="2088320"/>
            <a:ext cx="3291211" cy="823304"/>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12" name="Text Placeholder 3"/>
          <p:cNvSpPr>
            <a:spLocks noGrp="1"/>
          </p:cNvSpPr>
          <p:nvPr>
            <p:ph type="body" sz="half" idx="17"/>
          </p:nvPr>
        </p:nvSpPr>
        <p:spPr>
          <a:xfrm>
            <a:off x="7976346" y="2911624"/>
            <a:ext cx="3291211" cy="2879576"/>
          </a:xfrm>
        </p:spPr>
        <p:txBody>
          <a:bodyPr anchor="t"/>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13" name="Date Placeholder 3"/>
          <p:cNvSpPr>
            <a:spLocks noGrp="1"/>
          </p:cNvSpPr>
          <p:nvPr>
            <p:ph type="dt" sz="half" idx="18"/>
          </p:nvPr>
        </p:nvSpPr>
        <p:spPr/>
        <p:txBody>
          <a:bodyPr/>
          <a:lstStyle>
            <a:lvl1pPr>
              <a:defRPr/>
            </a:lvl1pPr>
          </a:lstStyle>
          <a:p>
            <a:pPr>
              <a:defRPr/>
            </a:pPr>
            <a:fld id="{39B51A11-4560-43FA-A887-84CCEE39AFDF}" type="datetimeFigureOut">
              <a:rPr lang="ru-RU"/>
              <a:pPr>
                <a:defRPr/>
              </a:pPr>
              <a:t>05.09.2023</a:t>
            </a:fld>
            <a:endParaRPr lang="ru-RU"/>
          </a:p>
        </p:txBody>
      </p:sp>
      <p:sp>
        <p:nvSpPr>
          <p:cNvPr id="14" name="Footer Placeholder 4"/>
          <p:cNvSpPr>
            <a:spLocks noGrp="1"/>
          </p:cNvSpPr>
          <p:nvPr>
            <p:ph type="ftr" sz="quarter" idx="19"/>
          </p:nvPr>
        </p:nvSpPr>
        <p:spPr/>
        <p:txBody>
          <a:bodyPr/>
          <a:lstStyle>
            <a:lvl1pPr>
              <a:defRPr/>
            </a:lvl1pPr>
          </a:lstStyle>
          <a:p>
            <a:pPr>
              <a:defRPr/>
            </a:pPr>
            <a:endParaRPr lang="ru-RU"/>
          </a:p>
        </p:txBody>
      </p:sp>
      <p:sp>
        <p:nvSpPr>
          <p:cNvPr id="16" name="Slide Number Placeholder 5"/>
          <p:cNvSpPr>
            <a:spLocks noGrp="1"/>
          </p:cNvSpPr>
          <p:nvPr>
            <p:ph type="sldNum" sz="quarter" idx="20"/>
          </p:nvPr>
        </p:nvSpPr>
        <p:spPr/>
        <p:txBody>
          <a:bodyPr/>
          <a:lstStyle>
            <a:lvl1pPr>
              <a:defRPr/>
            </a:lvl1pPr>
          </a:lstStyle>
          <a:p>
            <a:pPr>
              <a:defRPr/>
            </a:pPr>
            <a:fld id="{BA8216D6-56C7-407B-B416-5740E85289F8}" type="slidenum">
              <a:rPr lang="ru-RU"/>
              <a:pPr>
                <a:defRPr/>
              </a:pPr>
              <a:t>‹#›</a:t>
            </a:fld>
            <a:endParaRPr lang="ru-RU"/>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Столбец с тремя рисунками">
    <p:spTree>
      <p:nvGrpSpPr>
        <p:cNvPr id="1" name=""/>
        <p:cNvGrpSpPr/>
        <p:nvPr/>
      </p:nvGrpSpPr>
      <p:grpSpPr>
        <a:xfrm>
          <a:off x="0" y="0"/>
          <a:ext cx="0" cy="0"/>
          <a:chOff x="0" y="0"/>
          <a:chExt cx="0" cy="0"/>
        </a:xfrm>
      </p:grpSpPr>
      <p:sp>
        <p:nvSpPr>
          <p:cNvPr id="30" name="Title 1"/>
          <p:cNvSpPr>
            <a:spLocks noGrp="1"/>
          </p:cNvSpPr>
          <p:nvPr>
            <p:ph type="title"/>
          </p:nvPr>
        </p:nvSpPr>
        <p:spPr>
          <a:xfrm>
            <a:off x="913795" y="609600"/>
            <a:ext cx="10353762" cy="1325563"/>
          </a:xfrm>
        </p:spPr>
        <p:txBody>
          <a:bodyPr/>
          <a:lstStyle/>
          <a:p>
            <a:r>
              <a:rPr lang="ru-RU" smtClean="0"/>
              <a:t>Образец заголовка</a:t>
            </a:r>
            <a:endParaRPr lang="en-US" dirty="0"/>
          </a:p>
        </p:txBody>
      </p:sp>
      <p:sp>
        <p:nvSpPr>
          <p:cNvPr id="19" name="Text Placeholder 2"/>
          <p:cNvSpPr>
            <a:spLocks noGrp="1"/>
          </p:cNvSpPr>
          <p:nvPr>
            <p:ph type="body" idx="1"/>
          </p:nvPr>
        </p:nvSpPr>
        <p:spPr>
          <a:xfrm>
            <a:off x="913795" y="4195899"/>
            <a:ext cx="3298955"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20" name="Picture Placeholder 2"/>
          <p:cNvSpPr>
            <a:spLocks noGrp="1" noChangeAspect="1"/>
          </p:cNvSpPr>
          <p:nvPr>
            <p:ph type="pic" idx="15"/>
          </p:nvPr>
        </p:nvSpPr>
        <p:spPr>
          <a:xfrm>
            <a:off x="1092020" y="2298987"/>
            <a:ext cx="2940050"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ru-RU" noProof="0" smtClean="0"/>
              <a:t>Вставка рисунка</a:t>
            </a:r>
            <a:endParaRPr lang="en-US" noProof="0" dirty="0"/>
          </a:p>
        </p:txBody>
      </p:sp>
      <p:sp>
        <p:nvSpPr>
          <p:cNvPr id="21" name="Text Placeholder 3"/>
          <p:cNvSpPr>
            <a:spLocks noGrp="1"/>
          </p:cNvSpPr>
          <p:nvPr>
            <p:ph type="body" sz="half" idx="18"/>
          </p:nvPr>
        </p:nvSpPr>
        <p:spPr>
          <a:xfrm>
            <a:off x="913795" y="4772161"/>
            <a:ext cx="3298955" cy="1019038"/>
          </a:xfrm>
        </p:spPr>
        <p:txBody>
          <a:bodyPr anchor="t"/>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22" name="Text Placeholder 4"/>
          <p:cNvSpPr>
            <a:spLocks noGrp="1"/>
          </p:cNvSpPr>
          <p:nvPr>
            <p:ph type="body" sz="quarter" idx="3"/>
          </p:nvPr>
        </p:nvSpPr>
        <p:spPr>
          <a:xfrm>
            <a:off x="4442701" y="4195899"/>
            <a:ext cx="3298983"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23" name="Picture Placeholder 2"/>
          <p:cNvSpPr>
            <a:spLocks noGrp="1" noChangeAspect="1"/>
          </p:cNvSpPr>
          <p:nvPr>
            <p:ph type="pic" idx="21"/>
          </p:nvPr>
        </p:nvSpPr>
        <p:spPr>
          <a:xfrm>
            <a:off x="4568996" y="2298987"/>
            <a:ext cx="2930525"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ru-RU" noProof="0" smtClean="0"/>
              <a:t>Вставка рисунка</a:t>
            </a:r>
            <a:endParaRPr lang="en-US" noProof="0" dirty="0"/>
          </a:p>
        </p:txBody>
      </p:sp>
      <p:sp>
        <p:nvSpPr>
          <p:cNvPr id="24" name="Text Placeholder 3"/>
          <p:cNvSpPr>
            <a:spLocks noGrp="1"/>
          </p:cNvSpPr>
          <p:nvPr>
            <p:ph type="body" sz="half" idx="19"/>
          </p:nvPr>
        </p:nvSpPr>
        <p:spPr>
          <a:xfrm>
            <a:off x="4441348" y="4772160"/>
            <a:ext cx="3300336" cy="1019038"/>
          </a:xfrm>
        </p:spPr>
        <p:txBody>
          <a:bodyPr anchor="t"/>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25" name="Text Placeholder 4"/>
          <p:cNvSpPr>
            <a:spLocks noGrp="1"/>
          </p:cNvSpPr>
          <p:nvPr>
            <p:ph type="body" sz="quarter" idx="13"/>
          </p:nvPr>
        </p:nvSpPr>
        <p:spPr>
          <a:xfrm>
            <a:off x="7973423" y="4195899"/>
            <a:ext cx="3289900"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26" name="Picture Placeholder 2"/>
          <p:cNvSpPr>
            <a:spLocks noGrp="1" noChangeAspect="1"/>
          </p:cNvSpPr>
          <p:nvPr>
            <p:ph type="pic" idx="22"/>
          </p:nvPr>
        </p:nvSpPr>
        <p:spPr>
          <a:xfrm>
            <a:off x="8152803" y="2298987"/>
            <a:ext cx="2932113"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ru-RU" noProof="0" smtClean="0"/>
              <a:t>Вставка рисунка</a:t>
            </a:r>
            <a:endParaRPr lang="en-US" noProof="0" dirty="0"/>
          </a:p>
        </p:txBody>
      </p:sp>
      <p:sp>
        <p:nvSpPr>
          <p:cNvPr id="27" name="Text Placeholder 3"/>
          <p:cNvSpPr>
            <a:spLocks noGrp="1"/>
          </p:cNvSpPr>
          <p:nvPr>
            <p:ph type="body" sz="half" idx="20"/>
          </p:nvPr>
        </p:nvSpPr>
        <p:spPr>
          <a:xfrm>
            <a:off x="7973298" y="4772161"/>
            <a:ext cx="3294258" cy="1019037"/>
          </a:xfrm>
        </p:spPr>
        <p:txBody>
          <a:bodyPr anchor="t"/>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12" name="Date Placeholder 3"/>
          <p:cNvSpPr>
            <a:spLocks noGrp="1"/>
          </p:cNvSpPr>
          <p:nvPr>
            <p:ph type="dt" sz="half" idx="23"/>
          </p:nvPr>
        </p:nvSpPr>
        <p:spPr/>
        <p:txBody>
          <a:bodyPr/>
          <a:lstStyle>
            <a:lvl1pPr>
              <a:defRPr/>
            </a:lvl1pPr>
          </a:lstStyle>
          <a:p>
            <a:pPr>
              <a:defRPr/>
            </a:pPr>
            <a:fld id="{E868167A-E251-46C1-B930-E5D62CF84927}" type="datetimeFigureOut">
              <a:rPr lang="ru-RU"/>
              <a:pPr>
                <a:defRPr/>
              </a:pPr>
              <a:t>05.09.2023</a:t>
            </a:fld>
            <a:endParaRPr lang="ru-RU"/>
          </a:p>
        </p:txBody>
      </p:sp>
      <p:sp>
        <p:nvSpPr>
          <p:cNvPr id="13" name="Footer Placeholder 4"/>
          <p:cNvSpPr>
            <a:spLocks noGrp="1"/>
          </p:cNvSpPr>
          <p:nvPr>
            <p:ph type="ftr" sz="quarter" idx="24"/>
          </p:nvPr>
        </p:nvSpPr>
        <p:spPr/>
        <p:txBody>
          <a:bodyPr/>
          <a:lstStyle>
            <a:lvl1pPr>
              <a:defRPr/>
            </a:lvl1pPr>
          </a:lstStyle>
          <a:p>
            <a:pPr>
              <a:defRPr/>
            </a:pPr>
            <a:endParaRPr lang="ru-RU"/>
          </a:p>
        </p:txBody>
      </p:sp>
      <p:sp>
        <p:nvSpPr>
          <p:cNvPr id="14" name="Slide Number Placeholder 5"/>
          <p:cNvSpPr>
            <a:spLocks noGrp="1"/>
          </p:cNvSpPr>
          <p:nvPr>
            <p:ph type="sldNum" sz="quarter" idx="25"/>
          </p:nvPr>
        </p:nvSpPr>
        <p:spPr/>
        <p:txBody>
          <a:bodyPr/>
          <a:lstStyle>
            <a:lvl1pPr>
              <a:defRPr/>
            </a:lvl1pPr>
          </a:lstStyle>
          <a:p>
            <a:pPr>
              <a:defRPr/>
            </a:pPr>
            <a:fld id="{F736C8E3-FC74-47F7-9F33-B83DEC74E69E}" type="slidenum">
              <a:rPr lang="ru-RU"/>
              <a:pPr>
                <a:defRPr/>
              </a:pPr>
              <a:t>‹#›</a:t>
            </a:fld>
            <a:endParaRPr lang="ru-RU"/>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lvl1pPr>
              <a:defRPr/>
            </a:lvl1pPr>
          </a:lstStyle>
          <a:p>
            <a:pPr>
              <a:defRPr/>
            </a:pPr>
            <a:fld id="{EF6102C6-18D2-4376-8AA9-D62BEC340257}" type="datetimeFigureOut">
              <a:rPr lang="ru-RU"/>
              <a:pPr>
                <a:defRPr/>
              </a:pPr>
              <a:t>05.09.2023</a:t>
            </a:fld>
            <a:endParaRPr lang="ru-RU"/>
          </a:p>
        </p:txBody>
      </p:sp>
      <p:sp>
        <p:nvSpPr>
          <p:cNvPr id="5" name="Footer Placeholder 4"/>
          <p:cNvSpPr>
            <a:spLocks noGrp="1"/>
          </p:cNvSpPr>
          <p:nvPr>
            <p:ph type="ftr" sz="quarter" idx="11"/>
          </p:nvPr>
        </p:nvSpPr>
        <p:spPr/>
        <p:txBody>
          <a:bodyPr/>
          <a:lstStyle>
            <a:lvl1pPr>
              <a:defRPr/>
            </a:lvl1pPr>
          </a:lstStyle>
          <a:p>
            <a:pPr>
              <a:defRPr/>
            </a:pPr>
            <a:endParaRPr lang="ru-RU"/>
          </a:p>
        </p:txBody>
      </p:sp>
      <p:sp>
        <p:nvSpPr>
          <p:cNvPr id="6" name="Slide Number Placeholder 5"/>
          <p:cNvSpPr>
            <a:spLocks noGrp="1"/>
          </p:cNvSpPr>
          <p:nvPr>
            <p:ph type="sldNum" sz="quarter" idx="12"/>
          </p:nvPr>
        </p:nvSpPr>
        <p:spPr/>
        <p:txBody>
          <a:bodyPr/>
          <a:lstStyle>
            <a:lvl1pPr>
              <a:defRPr/>
            </a:lvl1pPr>
          </a:lstStyle>
          <a:p>
            <a:pPr>
              <a:defRPr/>
            </a:pPr>
            <a:fld id="{80E96F91-FB0C-4688-8123-F0BEAD1BD502}" type="slidenum">
              <a:rPr lang="ru-RU"/>
              <a:pPr>
                <a:defRPr/>
              </a:pPr>
              <a:t>‹#›</a:t>
            </a:fld>
            <a:endParaRPr lang="ru-RU"/>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609599"/>
            <a:ext cx="2542657" cy="5181601"/>
          </a:xfrm>
        </p:spPr>
        <p:txBody>
          <a:bodyPr vert="eaVert"/>
          <a:lstStyle>
            <a:lvl1pPr algn="l">
              <a:defRPr/>
            </a:lvl1pP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913794" y="609599"/>
            <a:ext cx="7658705" cy="5181601"/>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lvl1pPr>
              <a:defRPr/>
            </a:lvl1pPr>
          </a:lstStyle>
          <a:p>
            <a:pPr>
              <a:defRPr/>
            </a:pPr>
            <a:fld id="{9EBA3AEE-8551-4078-AE82-D3EDD02445C6}" type="datetimeFigureOut">
              <a:rPr lang="ru-RU"/>
              <a:pPr>
                <a:defRPr/>
              </a:pPr>
              <a:t>05.09.2023</a:t>
            </a:fld>
            <a:endParaRPr lang="ru-RU"/>
          </a:p>
        </p:txBody>
      </p:sp>
      <p:sp>
        <p:nvSpPr>
          <p:cNvPr id="5" name="Footer Placeholder 4"/>
          <p:cNvSpPr>
            <a:spLocks noGrp="1"/>
          </p:cNvSpPr>
          <p:nvPr>
            <p:ph type="ftr" sz="quarter" idx="11"/>
          </p:nvPr>
        </p:nvSpPr>
        <p:spPr/>
        <p:txBody>
          <a:bodyPr/>
          <a:lstStyle>
            <a:lvl1pPr>
              <a:defRPr/>
            </a:lvl1pPr>
          </a:lstStyle>
          <a:p>
            <a:pPr>
              <a:defRPr/>
            </a:pPr>
            <a:endParaRPr lang="ru-RU"/>
          </a:p>
        </p:txBody>
      </p:sp>
      <p:sp>
        <p:nvSpPr>
          <p:cNvPr id="6" name="Slide Number Placeholder 5"/>
          <p:cNvSpPr>
            <a:spLocks noGrp="1"/>
          </p:cNvSpPr>
          <p:nvPr>
            <p:ph type="sldNum" sz="quarter" idx="12"/>
          </p:nvPr>
        </p:nvSpPr>
        <p:spPr/>
        <p:txBody>
          <a:bodyPr/>
          <a:lstStyle>
            <a:lvl1pPr>
              <a:defRPr/>
            </a:lvl1pPr>
          </a:lstStyle>
          <a:p>
            <a:pPr>
              <a:defRPr/>
            </a:pPr>
            <a:fld id="{4F186F99-F80F-448D-9800-42A50DF05A19}" type="slidenum">
              <a:rPr lang="ru-RU"/>
              <a:pPr>
                <a:defRPr/>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914400" y="609600"/>
            <a:ext cx="10353675" cy="1325563"/>
          </a:xfrm>
          <a:prstGeom prst="rect">
            <a:avLst/>
          </a:prstGeom>
        </p:spPr>
        <p:txBody>
          <a:bodyPr vert="horz" lIns="91440" tIns="45720" rIns="91440" bIns="45720" rtlCol="0" anchor="ctr">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914400" y="2095500"/>
            <a:ext cx="10353675" cy="369570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7678738" y="5883275"/>
            <a:ext cx="2743200" cy="365125"/>
          </a:xfrm>
          <a:prstGeom prst="rect">
            <a:avLst/>
          </a:prstGeom>
        </p:spPr>
        <p:txBody>
          <a:bodyPr vert="horz" lIns="91440" tIns="45720" rIns="91440" bIns="45720" rtlCol="0" anchor="ctr"/>
          <a:lstStyle>
            <a:lvl1pPr algn="r" fontAlgn="auto">
              <a:spcBef>
                <a:spcPts val="0"/>
              </a:spcBef>
              <a:spcAft>
                <a:spcPts val="0"/>
              </a:spcAft>
              <a:defRPr sz="1000">
                <a:solidFill>
                  <a:schemeClr val="tx1">
                    <a:tint val="75000"/>
                  </a:schemeClr>
                </a:solidFill>
                <a:latin typeface="+mn-lt"/>
                <a:cs typeface="+mn-cs"/>
              </a:defRPr>
            </a:lvl1pPr>
          </a:lstStyle>
          <a:p>
            <a:pPr>
              <a:defRPr/>
            </a:pPr>
            <a:fld id="{553CFBDA-136D-485F-B88E-C7AAC9C96DE3}" type="datetimeFigureOut">
              <a:rPr lang="ru-RU"/>
              <a:pPr>
                <a:defRPr/>
              </a:pPr>
              <a:t>05.09.2023</a:t>
            </a:fld>
            <a:endParaRPr lang="ru-RU"/>
          </a:p>
        </p:txBody>
      </p:sp>
      <p:sp>
        <p:nvSpPr>
          <p:cNvPr id="5" name="Footer Placeholder 4"/>
          <p:cNvSpPr>
            <a:spLocks noGrp="1"/>
          </p:cNvSpPr>
          <p:nvPr>
            <p:ph type="ftr" sz="quarter" idx="3"/>
          </p:nvPr>
        </p:nvSpPr>
        <p:spPr>
          <a:xfrm>
            <a:off x="914400" y="5883275"/>
            <a:ext cx="6672263" cy="365125"/>
          </a:xfrm>
          <a:prstGeom prst="rect">
            <a:avLst/>
          </a:prstGeom>
        </p:spPr>
        <p:txBody>
          <a:bodyPr vert="horz" lIns="91440" tIns="45720" rIns="91440" bIns="45720" rtlCol="0" anchor="ctr"/>
          <a:lstStyle>
            <a:lvl1pPr algn="l" fontAlgn="auto">
              <a:spcBef>
                <a:spcPts val="0"/>
              </a:spcBef>
              <a:spcAft>
                <a:spcPts val="0"/>
              </a:spcAft>
              <a:defRPr sz="1000">
                <a:solidFill>
                  <a:schemeClr val="tx1">
                    <a:tint val="75000"/>
                  </a:schemeClr>
                </a:solidFill>
                <a:latin typeface="+mn-lt"/>
                <a:cs typeface="+mn-cs"/>
              </a:defRPr>
            </a:lvl1pPr>
          </a:lstStyle>
          <a:p>
            <a:pPr>
              <a:defRPr/>
            </a:pPr>
            <a:endParaRPr lang="ru-RU"/>
          </a:p>
        </p:txBody>
      </p:sp>
      <p:sp>
        <p:nvSpPr>
          <p:cNvPr id="6" name="Slide Number Placeholder 5"/>
          <p:cNvSpPr>
            <a:spLocks noGrp="1"/>
          </p:cNvSpPr>
          <p:nvPr>
            <p:ph type="sldNum" sz="quarter" idx="4"/>
          </p:nvPr>
        </p:nvSpPr>
        <p:spPr>
          <a:xfrm>
            <a:off x="10514013" y="5883275"/>
            <a:ext cx="754062" cy="365125"/>
          </a:xfrm>
          <a:prstGeom prst="rect">
            <a:avLst/>
          </a:prstGeom>
        </p:spPr>
        <p:txBody>
          <a:bodyPr vert="horz" lIns="91440" tIns="45720" rIns="91440" bIns="45720" rtlCol="0" anchor="ctr"/>
          <a:lstStyle>
            <a:lvl1pPr algn="r" fontAlgn="auto">
              <a:spcBef>
                <a:spcPts val="0"/>
              </a:spcBef>
              <a:spcAft>
                <a:spcPts val="0"/>
              </a:spcAft>
              <a:defRPr sz="1000">
                <a:solidFill>
                  <a:schemeClr val="tx1">
                    <a:tint val="75000"/>
                  </a:schemeClr>
                </a:solidFill>
                <a:latin typeface="+mn-lt"/>
                <a:cs typeface="+mn-cs"/>
              </a:defRPr>
            </a:lvl1pPr>
          </a:lstStyle>
          <a:p>
            <a:pPr>
              <a:defRPr/>
            </a:pPr>
            <a:fld id="{8C7D0C7B-EBE7-43DD-BD8E-A2402D9EA537}" type="slidenum">
              <a:rPr lang="ru-RU"/>
              <a:pPr>
                <a:defRPr/>
              </a:pPr>
              <a:t>‹#›</a:t>
            </a:fld>
            <a:endParaRPr lang="ru-RU"/>
          </a:p>
        </p:txBody>
      </p:sp>
    </p:spTree>
  </p:cSld>
  <p:clrMap bg1="dk1" tx1="lt1" bg2="dk2" tx2="lt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 id="2147483678" r:id="rId12"/>
    <p:sldLayoutId id="2147483673" r:id="rId13"/>
    <p:sldLayoutId id="2147483674" r:id="rId14"/>
    <p:sldLayoutId id="2147483675" r:id="rId15"/>
    <p:sldLayoutId id="2147483676" r:id="rId16"/>
    <p:sldLayoutId id="2147483677" r:id="rId17"/>
  </p:sldLayoutIdLst>
  <p:txStyles>
    <p:titleStyle>
      <a:lvl1pPr algn="ctr" rtl="0" eaLnBrk="0" fontAlgn="base" hangingPunct="0">
        <a:lnSpc>
          <a:spcPct val="90000"/>
        </a:lnSpc>
        <a:spcBef>
          <a:spcPct val="0"/>
        </a:spcBef>
        <a:spcAft>
          <a:spcPct val="0"/>
        </a:spcAft>
        <a:defRPr sz="3400" b="1" kern="1200" cap="all">
          <a:solidFill>
            <a:schemeClr val="tx1"/>
          </a:solidFill>
          <a:effectLst>
            <a:outerShdw blurRad="50800" dist="63500" dir="2700000" algn="tl" rotWithShape="0">
              <a:srgbClr val="000000">
                <a:alpha val="48000"/>
              </a:srgbClr>
            </a:outerShdw>
          </a:effectLst>
          <a:latin typeface="+mj-lt"/>
          <a:ea typeface="+mj-ea"/>
          <a:cs typeface="+mj-cs"/>
        </a:defRPr>
      </a:lvl1pPr>
      <a:lvl2pPr algn="ctr" rtl="0" eaLnBrk="0" fontAlgn="base" hangingPunct="0">
        <a:lnSpc>
          <a:spcPct val="90000"/>
        </a:lnSpc>
        <a:spcBef>
          <a:spcPct val="0"/>
        </a:spcBef>
        <a:spcAft>
          <a:spcPct val="0"/>
        </a:spcAft>
        <a:defRPr sz="3400" b="1">
          <a:solidFill>
            <a:schemeClr val="tx1"/>
          </a:solidFill>
          <a:latin typeface="Bookman Old Style" pitchFamily="18" charset="0"/>
        </a:defRPr>
      </a:lvl2pPr>
      <a:lvl3pPr algn="ctr" rtl="0" eaLnBrk="0" fontAlgn="base" hangingPunct="0">
        <a:lnSpc>
          <a:spcPct val="90000"/>
        </a:lnSpc>
        <a:spcBef>
          <a:spcPct val="0"/>
        </a:spcBef>
        <a:spcAft>
          <a:spcPct val="0"/>
        </a:spcAft>
        <a:defRPr sz="3400" b="1">
          <a:solidFill>
            <a:schemeClr val="tx1"/>
          </a:solidFill>
          <a:latin typeface="Bookman Old Style" pitchFamily="18" charset="0"/>
        </a:defRPr>
      </a:lvl3pPr>
      <a:lvl4pPr algn="ctr" rtl="0" eaLnBrk="0" fontAlgn="base" hangingPunct="0">
        <a:lnSpc>
          <a:spcPct val="90000"/>
        </a:lnSpc>
        <a:spcBef>
          <a:spcPct val="0"/>
        </a:spcBef>
        <a:spcAft>
          <a:spcPct val="0"/>
        </a:spcAft>
        <a:defRPr sz="3400" b="1">
          <a:solidFill>
            <a:schemeClr val="tx1"/>
          </a:solidFill>
          <a:latin typeface="Bookman Old Style" pitchFamily="18" charset="0"/>
        </a:defRPr>
      </a:lvl4pPr>
      <a:lvl5pPr algn="ctr" rtl="0" eaLnBrk="0" fontAlgn="base" hangingPunct="0">
        <a:lnSpc>
          <a:spcPct val="90000"/>
        </a:lnSpc>
        <a:spcBef>
          <a:spcPct val="0"/>
        </a:spcBef>
        <a:spcAft>
          <a:spcPct val="0"/>
        </a:spcAft>
        <a:defRPr sz="3400" b="1">
          <a:solidFill>
            <a:schemeClr val="tx1"/>
          </a:solidFill>
          <a:latin typeface="Bookman Old Style" pitchFamily="18" charset="0"/>
        </a:defRPr>
      </a:lvl5pPr>
      <a:lvl6pPr marL="457200" algn="ctr" rtl="0" fontAlgn="base">
        <a:lnSpc>
          <a:spcPct val="90000"/>
        </a:lnSpc>
        <a:spcBef>
          <a:spcPct val="0"/>
        </a:spcBef>
        <a:spcAft>
          <a:spcPct val="0"/>
        </a:spcAft>
        <a:defRPr sz="3400" b="1">
          <a:solidFill>
            <a:schemeClr val="tx1"/>
          </a:solidFill>
          <a:latin typeface="Bookman Old Style" pitchFamily="18" charset="0"/>
        </a:defRPr>
      </a:lvl6pPr>
      <a:lvl7pPr marL="914400" algn="ctr" rtl="0" fontAlgn="base">
        <a:lnSpc>
          <a:spcPct val="90000"/>
        </a:lnSpc>
        <a:spcBef>
          <a:spcPct val="0"/>
        </a:spcBef>
        <a:spcAft>
          <a:spcPct val="0"/>
        </a:spcAft>
        <a:defRPr sz="3400" b="1">
          <a:solidFill>
            <a:schemeClr val="tx1"/>
          </a:solidFill>
          <a:latin typeface="Bookman Old Style" pitchFamily="18" charset="0"/>
        </a:defRPr>
      </a:lvl7pPr>
      <a:lvl8pPr marL="1371600" algn="ctr" rtl="0" fontAlgn="base">
        <a:lnSpc>
          <a:spcPct val="90000"/>
        </a:lnSpc>
        <a:spcBef>
          <a:spcPct val="0"/>
        </a:spcBef>
        <a:spcAft>
          <a:spcPct val="0"/>
        </a:spcAft>
        <a:defRPr sz="3400" b="1">
          <a:solidFill>
            <a:schemeClr val="tx1"/>
          </a:solidFill>
          <a:latin typeface="Bookman Old Style" pitchFamily="18" charset="0"/>
        </a:defRPr>
      </a:lvl8pPr>
      <a:lvl9pPr marL="1828800" algn="ctr" rtl="0" fontAlgn="base">
        <a:lnSpc>
          <a:spcPct val="90000"/>
        </a:lnSpc>
        <a:spcBef>
          <a:spcPct val="0"/>
        </a:spcBef>
        <a:spcAft>
          <a:spcPct val="0"/>
        </a:spcAft>
        <a:defRPr sz="3400" b="1">
          <a:solidFill>
            <a:schemeClr val="tx1"/>
          </a:solidFill>
          <a:latin typeface="Bookman Old Style" pitchFamily="18" charset="0"/>
        </a:defRPr>
      </a:lvl9pPr>
    </p:titleStyle>
    <p:bodyStyle>
      <a:lvl1pPr marL="228600" indent="-228600" algn="l" rtl="0" eaLnBrk="0" fontAlgn="base" hangingPunct="0">
        <a:lnSpc>
          <a:spcPct val="120000"/>
        </a:lnSpc>
        <a:spcBef>
          <a:spcPts val="1000"/>
        </a:spcBef>
        <a:spcAft>
          <a:spcPct val="0"/>
        </a:spcAft>
        <a:buFont typeface="Arial" charset="0"/>
        <a:buChar char="•"/>
        <a:defRPr sz="2000" kern="1200">
          <a:solidFill>
            <a:schemeClr val="tx1"/>
          </a:solidFill>
          <a:effectLst>
            <a:outerShdw blurRad="50800" dist="38100" dir="2700000" algn="tl" rotWithShape="0">
              <a:srgbClr val="000000">
                <a:alpha val="48000"/>
              </a:srgbClr>
            </a:outerShdw>
          </a:effectLst>
          <a:latin typeface="+mn-lt"/>
          <a:ea typeface="+mn-ea"/>
          <a:cs typeface="+mn-cs"/>
        </a:defRPr>
      </a:lvl1pPr>
      <a:lvl2pPr marL="685800" indent="-228600" algn="l" rtl="0" eaLnBrk="0" fontAlgn="base" hangingPunct="0">
        <a:lnSpc>
          <a:spcPct val="120000"/>
        </a:lnSpc>
        <a:spcBef>
          <a:spcPts val="500"/>
        </a:spcBef>
        <a:spcAft>
          <a:spcPct val="0"/>
        </a:spcAft>
        <a:buFont typeface="Arial" charset="0"/>
        <a:buChar char="•"/>
        <a:defRPr kern="1200">
          <a:solidFill>
            <a:schemeClr val="tx1"/>
          </a:solidFill>
          <a:effectLst>
            <a:outerShdw blurRad="50800" dist="38100" dir="2700000" algn="tl" rotWithShape="0">
              <a:srgbClr val="000000">
                <a:alpha val="48000"/>
              </a:srgbClr>
            </a:outerShdw>
          </a:effectLst>
          <a:latin typeface="+mn-lt"/>
          <a:ea typeface="+mn-ea"/>
          <a:cs typeface="+mn-cs"/>
        </a:defRPr>
      </a:lvl2pPr>
      <a:lvl3pPr marL="1143000" indent="-228600" algn="l" rtl="0" eaLnBrk="0" fontAlgn="base" hangingPunct="0">
        <a:lnSpc>
          <a:spcPct val="120000"/>
        </a:lnSpc>
        <a:spcBef>
          <a:spcPts val="500"/>
        </a:spcBef>
        <a:spcAft>
          <a:spcPct val="0"/>
        </a:spcAft>
        <a:buFont typeface="Arial" charset="0"/>
        <a:buChar char="•"/>
        <a:defRPr sz="1600" kern="1200">
          <a:solidFill>
            <a:schemeClr val="tx1"/>
          </a:solidFill>
          <a:effectLst>
            <a:outerShdw blurRad="50800" dist="38100" dir="2700000" algn="tl" rotWithShape="0">
              <a:srgbClr val="000000">
                <a:alpha val="48000"/>
              </a:srgbClr>
            </a:outerShdw>
          </a:effectLst>
          <a:latin typeface="+mn-lt"/>
          <a:ea typeface="+mn-ea"/>
          <a:cs typeface="+mn-cs"/>
        </a:defRPr>
      </a:lvl3pPr>
      <a:lvl4pPr marL="1600200" indent="-228600" algn="l" rtl="0" eaLnBrk="0" fontAlgn="base" hangingPunct="0">
        <a:lnSpc>
          <a:spcPct val="120000"/>
        </a:lnSpc>
        <a:spcBef>
          <a:spcPts val="500"/>
        </a:spcBef>
        <a:spcAft>
          <a:spcPct val="0"/>
        </a:spcAft>
        <a:buFont typeface="Arial" charset="0"/>
        <a:buChar char="•"/>
        <a:defRPr sz="1400" kern="1200">
          <a:solidFill>
            <a:schemeClr val="tx1"/>
          </a:solidFill>
          <a:effectLst>
            <a:outerShdw blurRad="50800" dist="38100" dir="2700000" algn="tl" rotWithShape="0">
              <a:srgbClr val="000000">
                <a:alpha val="48000"/>
              </a:srgbClr>
            </a:outerShdw>
          </a:effectLst>
          <a:latin typeface="+mn-lt"/>
          <a:ea typeface="+mn-ea"/>
          <a:cs typeface="+mn-cs"/>
        </a:defRPr>
      </a:lvl4pPr>
      <a:lvl5pPr marL="2057400" indent="-228600" algn="l" rtl="0" eaLnBrk="0" fontAlgn="base" hangingPunct="0">
        <a:lnSpc>
          <a:spcPct val="120000"/>
        </a:lnSpc>
        <a:spcBef>
          <a:spcPts val="500"/>
        </a:spcBef>
        <a:spcAft>
          <a:spcPct val="0"/>
        </a:spcAft>
        <a:buFont typeface="Arial"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5pPr>
      <a:lvl6pPr marL="25146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6pPr>
      <a:lvl7pPr marL="29718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7pPr>
      <a:lvl8pPr marL="3429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8pPr>
      <a:lvl9pPr marL="38862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2" Type="http://schemas.openxmlformats.org/officeDocument/2006/relationships/slide" Target="slide65.xml"/><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9.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2.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20.jpeg"/><Relationship Id="rId5" Type="http://schemas.openxmlformats.org/officeDocument/2006/relationships/image" Target="../media/image19.jpeg"/><Relationship Id="rId4" Type="http://schemas.openxmlformats.org/officeDocument/2006/relationships/image" Target="../media/image18.jpeg"/></Relationships>
</file>

<file path=ppt/slides/_rels/slide83.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5.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7.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7.xml"/></Relationships>
</file>

<file path=ppt/slides/_rels/slide88.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7.xml"/></Relationships>
</file>

<file path=ppt/slides/_rels/slide89.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7.xml"/></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1.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92.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93.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9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6.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9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8.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7.xml"/></Relationships>
</file>

<file path=ppt/slides/_rels/slide99.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7.xml"/></Relationships>
</file>

<file path=ppt/slides/_rels/slide100.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101.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102.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7.xml"/></Relationships>
</file>

<file path=ppt/slides/_rels/slide103.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slide" Target="slide169.xml"/><Relationship Id="rId1" Type="http://schemas.openxmlformats.org/officeDocument/2006/relationships/slideLayout" Target="../slideLayouts/slideLayout7.xml"/></Relationships>
</file>

<file path=ppt/slides/_rels/slide10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5.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106.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107.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108.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109.xml.rels><?xml version="1.0" encoding="UTF-8" standalone="yes"?>
<Relationships xmlns="http://schemas.openxmlformats.org/package/2006/relationships"><Relationship Id="rId2" Type="http://schemas.openxmlformats.org/officeDocument/2006/relationships/slide" Target="slide169.xml"/><Relationship Id="rId1" Type="http://schemas.openxmlformats.org/officeDocument/2006/relationships/slideLayout" Target="../slideLayouts/slideLayout7.xml"/></Relationships>
</file>

<file path=ppt/slides/_rels/slide1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2.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113.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114.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115.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1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8.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119.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1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2.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123.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124.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125.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126.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127.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128.xml.rels><?xml version="1.0" encoding="UTF-8" standalone="yes"?>
<Relationships xmlns="http://schemas.openxmlformats.org/package/2006/relationships"><Relationship Id="rId3" Type="http://schemas.openxmlformats.org/officeDocument/2006/relationships/image" Target="../media/image57.jpeg"/><Relationship Id="rId2" Type="http://schemas.openxmlformats.org/officeDocument/2006/relationships/image" Target="../media/image56.png"/><Relationship Id="rId1" Type="http://schemas.openxmlformats.org/officeDocument/2006/relationships/slideLayout" Target="../slideLayouts/slideLayout7.xml"/></Relationships>
</file>

<file path=ppt/slides/_rels/slide129.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image" Target="../media/image56.png"/><Relationship Id="rId1" Type="http://schemas.openxmlformats.org/officeDocument/2006/relationships/slideLayout" Target="../slideLayouts/slideLayout7.xml"/></Relationships>
</file>

<file path=ppt/slides/_rels/slide130.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1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2.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1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6.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137.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138.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139.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140.xml.rels><?xml version="1.0" encoding="UTF-8" standalone="yes"?>
<Relationships xmlns="http://schemas.openxmlformats.org/package/2006/relationships"><Relationship Id="rId3" Type="http://schemas.openxmlformats.org/officeDocument/2006/relationships/image" Target="../media/image66.jpeg"/><Relationship Id="rId2" Type="http://schemas.openxmlformats.org/officeDocument/2006/relationships/image" Target="../media/image65.jpeg"/><Relationship Id="rId1" Type="http://schemas.openxmlformats.org/officeDocument/2006/relationships/slideLayout" Target="../slideLayouts/slideLayout7.xml"/><Relationship Id="rId4" Type="http://schemas.openxmlformats.org/officeDocument/2006/relationships/slide" Target="slide7.xml"/></Relationships>
</file>

<file path=ppt/slides/_rels/slide14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3.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144.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7.xml"/></Relationships>
</file>

<file path=ppt/slides/_rels/slide145.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7.xml"/></Relationships>
</file>

<file path=ppt/slides/_rels/slide146.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7.xml"/></Relationships>
</file>

<file path=ppt/slides/_rels/slide147.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7.xml"/></Relationships>
</file>

<file path=ppt/slides/_rels/slide14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9.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7.xml"/></Relationships>
</file>

<file path=ppt/slides/_rels/slide150.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7.xml"/></Relationships>
</file>

<file path=ppt/slides/_rels/slide15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3.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7.xml"/></Relationships>
</file>

<file path=ppt/slides/_rels/slide154.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7.xml"/></Relationships>
</file>

<file path=ppt/slides/_rels/slide15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7.xml.rels><?xml version="1.0" encoding="UTF-8" standalone="yes"?>
<Relationships xmlns="http://schemas.openxmlformats.org/package/2006/relationships"><Relationship Id="rId2" Type="http://schemas.openxmlformats.org/officeDocument/2006/relationships/image" Target="../media/image76.jpeg"/><Relationship Id="rId1" Type="http://schemas.openxmlformats.org/officeDocument/2006/relationships/slideLayout" Target="../slideLayouts/slideLayout7.xml"/></Relationships>
</file>

<file path=ppt/slides/_rels/slide158.xml.rels><?xml version="1.0" encoding="UTF-8" standalone="yes"?>
<Relationships xmlns="http://schemas.openxmlformats.org/package/2006/relationships"><Relationship Id="rId2" Type="http://schemas.openxmlformats.org/officeDocument/2006/relationships/image" Target="../media/image77.jpeg"/><Relationship Id="rId1" Type="http://schemas.openxmlformats.org/officeDocument/2006/relationships/slideLayout" Target="../slideLayouts/slideLayout7.xml"/></Relationships>
</file>

<file path=ppt/slides/_rels/slide159.xml.rels><?xml version="1.0" encoding="UTF-8" standalone="yes"?>
<Relationships xmlns="http://schemas.openxmlformats.org/package/2006/relationships"><Relationship Id="rId2" Type="http://schemas.openxmlformats.org/officeDocument/2006/relationships/image" Target="../media/image78.jpeg"/><Relationship Id="rId1" Type="http://schemas.openxmlformats.org/officeDocument/2006/relationships/slideLayout" Target="../slideLayouts/slideLayout7.xml"/></Relationships>
</file>

<file path=ppt/slides/_rels/slide160.xml.rels><?xml version="1.0" encoding="UTF-8" standalone="yes"?>
<Relationships xmlns="http://schemas.openxmlformats.org/package/2006/relationships"><Relationship Id="rId2" Type="http://schemas.openxmlformats.org/officeDocument/2006/relationships/image" Target="../media/image79.jpeg"/><Relationship Id="rId1" Type="http://schemas.openxmlformats.org/officeDocument/2006/relationships/slideLayout" Target="../slideLayouts/slideLayout7.xml"/></Relationships>
</file>

<file path=ppt/slides/_rels/slide16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2.xml.rels><?xml version="1.0" encoding="UTF-8" standalone="yes"?>
<Relationships xmlns="http://schemas.openxmlformats.org/package/2006/relationships"><Relationship Id="rId2" Type="http://schemas.openxmlformats.org/officeDocument/2006/relationships/image" Target="../media/image80.jpeg"/><Relationship Id="rId1" Type="http://schemas.openxmlformats.org/officeDocument/2006/relationships/slideLayout" Target="../slideLayouts/slideLayout7.xml"/></Relationships>
</file>

<file path=ppt/slides/_rels/slide163.xml.rels><?xml version="1.0" encoding="UTF-8" standalone="yes"?>
<Relationships xmlns="http://schemas.openxmlformats.org/package/2006/relationships"><Relationship Id="rId2" Type="http://schemas.openxmlformats.org/officeDocument/2006/relationships/image" Target="../media/image81.jpeg"/><Relationship Id="rId1" Type="http://schemas.openxmlformats.org/officeDocument/2006/relationships/slideLayout" Target="../slideLayouts/slideLayout7.xml"/></Relationships>
</file>

<file path=ppt/slides/_rels/slide16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7.xml.rels><?xml version="1.0" encoding="UTF-8" standalone="yes"?>
<Relationships xmlns="http://schemas.openxmlformats.org/package/2006/relationships"><Relationship Id="rId3" Type="http://schemas.openxmlformats.org/officeDocument/2006/relationships/image" Target="../media/image83.jpeg"/><Relationship Id="rId2" Type="http://schemas.openxmlformats.org/officeDocument/2006/relationships/image" Target="../media/image82.jpeg"/><Relationship Id="rId1" Type="http://schemas.openxmlformats.org/officeDocument/2006/relationships/slideLayout" Target="../slideLayouts/slideLayout7.xml"/><Relationship Id="rId4" Type="http://schemas.openxmlformats.org/officeDocument/2006/relationships/image" Target="../media/image84.jpeg"/></Relationships>
</file>

<file path=ppt/slides/_rels/slide1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0.xml.rels><?xml version="1.0" encoding="UTF-8" standalone="yes"?>
<Relationships xmlns="http://schemas.openxmlformats.org/package/2006/relationships"><Relationship Id="rId3" Type="http://schemas.openxmlformats.org/officeDocument/2006/relationships/image" Target="../media/image85.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2.xml.rels><?xml version="1.0" encoding="UTF-8" standalone="yes"?>
<Relationships xmlns="http://schemas.openxmlformats.org/package/2006/relationships"><Relationship Id="rId3" Type="http://schemas.openxmlformats.org/officeDocument/2006/relationships/image" Target="../media/image86.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73.xml.rels><?xml version="1.0" encoding="UTF-8" standalone="yes"?>
<Relationships xmlns="http://schemas.openxmlformats.org/package/2006/relationships"><Relationship Id="rId2" Type="http://schemas.openxmlformats.org/officeDocument/2006/relationships/image" Target="../media/image87.jpeg"/><Relationship Id="rId1" Type="http://schemas.openxmlformats.org/officeDocument/2006/relationships/slideLayout" Target="../slideLayouts/slideLayout2.xml"/></Relationships>
</file>

<file path=ppt/slides/_rels/slide174.xml.rels><?xml version="1.0" encoding="UTF-8" standalone="yes"?>
<Relationships xmlns="http://schemas.openxmlformats.org/package/2006/relationships"><Relationship Id="rId2" Type="http://schemas.openxmlformats.org/officeDocument/2006/relationships/image" Target="../media/image88.jpeg"/><Relationship Id="rId1" Type="http://schemas.openxmlformats.org/officeDocument/2006/relationships/slideLayout" Target="../slideLayouts/slideLayout2.xml"/></Relationships>
</file>

<file path=ppt/slides/_rels/slide175.xml.rels><?xml version="1.0" encoding="UTF-8" standalone="yes"?>
<Relationships xmlns="http://schemas.openxmlformats.org/package/2006/relationships"><Relationship Id="rId3" Type="http://schemas.openxmlformats.org/officeDocument/2006/relationships/image" Target="../media/image90.gif"/><Relationship Id="rId2" Type="http://schemas.openxmlformats.org/officeDocument/2006/relationships/image" Target="../media/image89.gif"/><Relationship Id="rId1" Type="http://schemas.openxmlformats.org/officeDocument/2006/relationships/slideLayout" Target="../slideLayouts/slideLayout2.xml"/></Relationships>
</file>

<file path=ppt/slides/_rels/slide176.xml.rels><?xml version="1.0" encoding="UTF-8" standalone="yes"?>
<Relationships xmlns="http://schemas.openxmlformats.org/package/2006/relationships"><Relationship Id="rId2" Type="http://schemas.openxmlformats.org/officeDocument/2006/relationships/image" Target="../media/image91.jpeg"/><Relationship Id="rId1" Type="http://schemas.openxmlformats.org/officeDocument/2006/relationships/slideLayout" Target="../slideLayouts/slideLayout2.xml"/></Relationships>
</file>

<file path=ppt/slides/_rels/slide17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8.xml.rels><?xml version="1.0" encoding="UTF-8" standalone="yes"?>
<Relationships xmlns="http://schemas.openxmlformats.org/package/2006/relationships"><Relationship Id="rId2" Type="http://schemas.openxmlformats.org/officeDocument/2006/relationships/image" Target="../media/image92.jpeg"/><Relationship Id="rId1" Type="http://schemas.openxmlformats.org/officeDocument/2006/relationships/slideLayout" Target="../slideLayouts/slideLayout2.xml"/></Relationships>
</file>

<file path=ppt/slides/_rels/slide17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0.xml.rels><?xml version="1.0" encoding="UTF-8" standalone="yes"?>
<Relationships xmlns="http://schemas.openxmlformats.org/package/2006/relationships"><Relationship Id="rId3" Type="http://schemas.openxmlformats.org/officeDocument/2006/relationships/image" Target="../media/image94.jpeg"/><Relationship Id="rId2" Type="http://schemas.openxmlformats.org/officeDocument/2006/relationships/image" Target="../media/image93.jpeg"/><Relationship Id="rId1" Type="http://schemas.openxmlformats.org/officeDocument/2006/relationships/slideLayout" Target="../slideLayouts/slideLayout2.xml"/></Relationships>
</file>

<file path=ppt/slides/_rels/slide181.xml.rels><?xml version="1.0" encoding="UTF-8" standalone="yes"?>
<Relationships xmlns="http://schemas.openxmlformats.org/package/2006/relationships"><Relationship Id="rId2" Type="http://schemas.openxmlformats.org/officeDocument/2006/relationships/image" Target="../media/image95.emf"/><Relationship Id="rId1" Type="http://schemas.openxmlformats.org/officeDocument/2006/relationships/slideLayout" Target="../slideLayouts/slideLayout2.xml"/></Relationships>
</file>

<file path=ppt/slides/_rels/slide182.xml.rels><?xml version="1.0" encoding="UTF-8" standalone="yes"?>
<Relationships xmlns="http://schemas.openxmlformats.org/package/2006/relationships"><Relationship Id="rId2" Type="http://schemas.openxmlformats.org/officeDocument/2006/relationships/image" Target="../media/image96.png"/><Relationship Id="rId1" Type="http://schemas.openxmlformats.org/officeDocument/2006/relationships/slideLayout" Target="../slideLayouts/slideLayout2.xml"/></Relationships>
</file>

<file path=ppt/slides/_rels/slide183.xml.rels><?xml version="1.0" encoding="UTF-8" standalone="yes"?>
<Relationships xmlns="http://schemas.openxmlformats.org/package/2006/relationships"><Relationship Id="rId2" Type="http://schemas.openxmlformats.org/officeDocument/2006/relationships/image" Target="../media/image97.jpeg"/><Relationship Id="rId1" Type="http://schemas.openxmlformats.org/officeDocument/2006/relationships/slideLayout" Target="../slideLayouts/slideLayout2.xml"/></Relationships>
</file>

<file path=ppt/slides/_rels/slide184.xml.rels><?xml version="1.0" encoding="UTF-8" standalone="yes"?>
<Relationships xmlns="http://schemas.openxmlformats.org/package/2006/relationships"><Relationship Id="rId3" Type="http://schemas.openxmlformats.org/officeDocument/2006/relationships/image" Target="../media/image99.jpeg"/><Relationship Id="rId2" Type="http://schemas.openxmlformats.org/officeDocument/2006/relationships/image" Target="../media/image98.jpeg"/><Relationship Id="rId1" Type="http://schemas.openxmlformats.org/officeDocument/2006/relationships/slideLayout" Target="../slideLayouts/slideLayout2.xml"/></Relationships>
</file>

<file path=ppt/slides/_rels/slide18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6.xml.rels><?xml version="1.0" encoding="UTF-8" standalone="yes"?>
<Relationships xmlns="http://schemas.openxmlformats.org/package/2006/relationships"><Relationship Id="rId3" Type="http://schemas.openxmlformats.org/officeDocument/2006/relationships/image" Target="../media/image101.gif"/><Relationship Id="rId2" Type="http://schemas.openxmlformats.org/officeDocument/2006/relationships/image" Target="../media/image100.gif"/><Relationship Id="rId1" Type="http://schemas.openxmlformats.org/officeDocument/2006/relationships/slideLayout" Target="../slideLayouts/slideLayout2.xml"/></Relationships>
</file>

<file path=ppt/slides/_rels/slide187.xml.rels><?xml version="1.0" encoding="UTF-8" standalone="yes"?>
<Relationships xmlns="http://schemas.openxmlformats.org/package/2006/relationships"><Relationship Id="rId3" Type="http://schemas.openxmlformats.org/officeDocument/2006/relationships/image" Target="../media/image103.jpeg"/><Relationship Id="rId2" Type="http://schemas.openxmlformats.org/officeDocument/2006/relationships/image" Target="../media/image102.jpeg"/><Relationship Id="rId1" Type="http://schemas.openxmlformats.org/officeDocument/2006/relationships/slideLayout" Target="../slideLayouts/slideLayout2.xml"/></Relationships>
</file>

<file path=ppt/slides/_rels/slide188.xml.rels><?xml version="1.0" encoding="UTF-8" standalone="yes"?>
<Relationships xmlns="http://schemas.openxmlformats.org/package/2006/relationships"><Relationship Id="rId2" Type="http://schemas.openxmlformats.org/officeDocument/2006/relationships/image" Target="../media/image104.jpeg"/><Relationship Id="rId1" Type="http://schemas.openxmlformats.org/officeDocument/2006/relationships/slideLayout" Target="../slideLayouts/slideLayout2.xml"/></Relationships>
</file>

<file path=ppt/slides/_rels/slide189.xml.rels><?xml version="1.0" encoding="UTF-8" standalone="yes"?>
<Relationships xmlns="http://schemas.openxmlformats.org/package/2006/relationships"><Relationship Id="rId2" Type="http://schemas.openxmlformats.org/officeDocument/2006/relationships/image" Target="../media/image105.png"/><Relationship Id="rId1" Type="http://schemas.openxmlformats.org/officeDocument/2006/relationships/slideLayout" Target="../slideLayouts/slideLayout2.xml"/></Relationships>
</file>

<file path=ppt/slides/_rels/slide190.xml.rels><?xml version="1.0" encoding="UTF-8" standalone="yes"?>
<Relationships xmlns="http://schemas.openxmlformats.org/package/2006/relationships"><Relationship Id="rId3" Type="http://schemas.openxmlformats.org/officeDocument/2006/relationships/image" Target="../media/image107.jpeg"/><Relationship Id="rId2" Type="http://schemas.openxmlformats.org/officeDocument/2006/relationships/image" Target="../media/image106.jpeg"/><Relationship Id="rId1" Type="http://schemas.openxmlformats.org/officeDocument/2006/relationships/slideLayout" Target="../slideLayouts/slideLayout2.xml"/></Relationships>
</file>

<file path=ppt/slides/_rels/slide191.xml.rels><?xml version="1.0" encoding="UTF-8" standalone="yes"?>
<Relationships xmlns="http://schemas.openxmlformats.org/package/2006/relationships"><Relationship Id="rId3" Type="http://schemas.openxmlformats.org/officeDocument/2006/relationships/image" Target="../media/image109.jpeg"/><Relationship Id="rId2" Type="http://schemas.openxmlformats.org/officeDocument/2006/relationships/image" Target="../media/image108.jpeg"/><Relationship Id="rId1" Type="http://schemas.openxmlformats.org/officeDocument/2006/relationships/slideLayout" Target="../slideLayouts/slideLayout2.xml"/></Relationships>
</file>

<file path=ppt/slides/_rels/slide192.xml.rels><?xml version="1.0" encoding="UTF-8" standalone="yes"?>
<Relationships xmlns="http://schemas.openxmlformats.org/package/2006/relationships"><Relationship Id="rId2" Type="http://schemas.openxmlformats.org/officeDocument/2006/relationships/image" Target="../media/image110.jpeg"/><Relationship Id="rId1" Type="http://schemas.openxmlformats.org/officeDocument/2006/relationships/slideLayout" Target="../slideLayouts/slideLayout2.xml"/></Relationships>
</file>

<file path=ppt/slides/_rels/slide193.xml.rels><?xml version="1.0" encoding="UTF-8" standalone="yes"?>
<Relationships xmlns="http://schemas.openxmlformats.org/package/2006/relationships"><Relationship Id="rId2" Type="http://schemas.openxmlformats.org/officeDocument/2006/relationships/image" Target="../media/image111.jpeg"/><Relationship Id="rId1" Type="http://schemas.openxmlformats.org/officeDocument/2006/relationships/slideLayout" Target="../slideLayouts/slideLayout2.xml"/></Relationships>
</file>

<file path=ppt/slides/_rels/slide19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Rectangle 2"/>
          <p:cNvSpPr>
            <a:spLocks noGrp="1"/>
          </p:cNvSpPr>
          <p:nvPr>
            <p:ph type="title"/>
          </p:nvPr>
        </p:nvSpPr>
        <p:spPr bwMode="auto">
          <a:xfrm>
            <a:off x="527050" y="1557338"/>
            <a:ext cx="11164888" cy="2016125"/>
          </a:xfrm>
        </p:spPr>
        <p:txBody>
          <a:bodyPr wrap="square" numCol="1" anchorCtr="0" compatLnSpc="1">
            <a:prstTxWarp prst="textNoShape">
              <a:avLst/>
            </a:prstTxWarp>
          </a:bodyPr>
          <a:lstStyle/>
          <a:p>
            <a:pPr eaLnBrk="1" hangingPunct="1">
              <a:defRPr/>
            </a:pPr>
            <a:r>
              <a:rPr lang="ru-RU" sz="4200" b="0" cap="none" smtClean="0">
                <a:solidFill>
                  <a:srgbClr val="FF99FF"/>
                </a:solidFill>
                <a:effectLst>
                  <a:outerShdw blurRad="38100" dist="38100" dir="2700000" algn="tl">
                    <a:srgbClr val="FFFFFF"/>
                  </a:outerShdw>
                </a:effectLst>
              </a:rPr>
              <a:t>Лекция №3</a:t>
            </a:r>
            <a:br>
              <a:rPr lang="ru-RU" sz="4200" b="0" cap="none" smtClean="0">
                <a:solidFill>
                  <a:srgbClr val="FF99FF"/>
                </a:solidFill>
                <a:effectLst>
                  <a:outerShdw blurRad="38100" dist="38100" dir="2700000" algn="tl">
                    <a:srgbClr val="FFFFFF"/>
                  </a:outerShdw>
                </a:effectLst>
              </a:rPr>
            </a:br>
            <a:r>
              <a:rPr lang="ru-RU" sz="4200" b="0" cap="none" smtClean="0">
                <a:solidFill>
                  <a:srgbClr val="FF99FF"/>
                </a:solidFill>
                <a:effectLst>
                  <a:outerShdw blurRad="38100" dist="38100" dir="2700000" algn="tl">
                    <a:srgbClr val="FFFFFF"/>
                  </a:outerShdw>
                </a:effectLst>
              </a:rPr>
              <a:t/>
            </a:r>
            <a:br>
              <a:rPr lang="ru-RU" sz="4200" b="0" cap="none" smtClean="0">
                <a:solidFill>
                  <a:srgbClr val="FF99FF"/>
                </a:solidFill>
                <a:effectLst>
                  <a:outerShdw blurRad="38100" dist="38100" dir="2700000" algn="tl">
                    <a:srgbClr val="FFFFFF"/>
                  </a:outerShdw>
                </a:effectLst>
              </a:rPr>
            </a:br>
            <a:r>
              <a:rPr lang="ru-RU" sz="4200" b="0" cap="none" smtClean="0">
                <a:solidFill>
                  <a:srgbClr val="FF99FF"/>
                </a:solidFill>
                <a:effectLst>
                  <a:outerShdw blurRad="38100" dist="38100" dir="2700000" algn="tl">
                    <a:srgbClr val="FFFFFF"/>
                  </a:outerShdw>
                </a:effectLst>
              </a:rPr>
              <a:t>Дополнительные методы обследования</a:t>
            </a:r>
            <a:r>
              <a:rPr lang="ru-RU" cap="none" smtClean="0">
                <a:effectLst/>
              </a:rPr>
              <a:t> </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0178" name="Rectangle 2"/>
          <p:cNvSpPr>
            <a:spLocks noGrp="1" noRot="1" noChangeArrowheads="1"/>
          </p:cNvSpPr>
          <p:nvPr>
            <p:ph type="title" idx="4294967295"/>
          </p:nvPr>
        </p:nvSpPr>
        <p:spPr/>
        <p:txBody>
          <a:bodyPr wrap="square" numCol="1" anchorCtr="0" compatLnSpc="1">
            <a:prstTxWarp prst="textNoShape">
              <a:avLst/>
            </a:prstTxWarp>
          </a:bodyPr>
          <a:lstStyle/>
          <a:p>
            <a:pPr eaLnBrk="1" hangingPunct="1">
              <a:defRPr/>
            </a:pPr>
            <a:r>
              <a:rPr lang="ru-RU" sz="4400" b="0" cap="none" smtClean="0">
                <a:solidFill>
                  <a:srgbClr val="FF9999"/>
                </a:solidFill>
                <a:effectLst>
                  <a:outerShdw blurRad="38100" dist="38100" dir="2700000" algn="tl">
                    <a:srgbClr val="FFFFFF"/>
                  </a:outerShdw>
                </a:effectLst>
              </a:rPr>
              <a:t>Дополнительные методы обследования:</a:t>
            </a:r>
          </a:p>
        </p:txBody>
      </p:sp>
      <p:sp>
        <p:nvSpPr>
          <p:cNvPr id="50179" name="Rectangle 3"/>
          <p:cNvSpPr>
            <a:spLocks noGrp="1" noChangeArrowheads="1"/>
          </p:cNvSpPr>
          <p:nvPr>
            <p:ph type="body" idx="4294967295"/>
          </p:nvPr>
        </p:nvSpPr>
        <p:spPr/>
        <p:txBody>
          <a:bodyPr wrap="square" numCol="1" anchor="t" anchorCtr="0" compatLnSpc="1">
            <a:prstTxWarp prst="textNoShape">
              <a:avLst/>
            </a:prstTxWarp>
          </a:bodyPr>
          <a:lstStyle/>
          <a:p>
            <a:pPr eaLnBrk="1" hangingPunct="1">
              <a:defRPr/>
            </a:pPr>
            <a:r>
              <a:rPr lang="ru-RU" sz="3200" smtClean="0">
                <a:solidFill>
                  <a:schemeClr val="tx2"/>
                </a:solidFill>
                <a:effectLst>
                  <a:outerShdw blurRad="38100" dist="38100" dir="2700000" algn="tl">
                    <a:srgbClr val="FFFFFF"/>
                  </a:outerShdw>
                </a:effectLst>
              </a:rPr>
              <a:t>Лабораторные </a:t>
            </a:r>
          </a:p>
          <a:p>
            <a:pPr eaLnBrk="1" hangingPunct="1">
              <a:defRPr/>
            </a:pPr>
            <a:r>
              <a:rPr lang="ru-RU" sz="3200" smtClean="0">
                <a:solidFill>
                  <a:schemeClr val="tx2"/>
                </a:solidFill>
                <a:effectLst>
                  <a:outerShdw blurRad="38100" dist="38100" dir="2700000" algn="tl">
                    <a:srgbClr val="FFFFFF"/>
                  </a:outerShdw>
                </a:effectLst>
              </a:rPr>
              <a:t>Рентгенологические</a:t>
            </a:r>
          </a:p>
          <a:p>
            <a:pPr eaLnBrk="1" hangingPunct="1">
              <a:defRPr/>
            </a:pPr>
            <a:r>
              <a:rPr lang="ru-RU" sz="3200" smtClean="0">
                <a:solidFill>
                  <a:schemeClr val="tx2"/>
                </a:solidFill>
                <a:effectLst>
                  <a:outerShdw blurRad="38100" dist="38100" dir="2700000" algn="tl">
                    <a:srgbClr val="FFFFFF"/>
                  </a:outerShdw>
                </a:effectLst>
              </a:rPr>
              <a:t>Функциональные</a:t>
            </a:r>
          </a:p>
          <a:p>
            <a:pPr eaLnBrk="1" hangingPunct="1">
              <a:defRPr/>
            </a:pPr>
            <a:r>
              <a:rPr lang="ru-RU" sz="3200" smtClean="0">
                <a:solidFill>
                  <a:schemeClr val="tx2"/>
                </a:solidFill>
                <a:effectLst>
                  <a:outerShdw blurRad="38100" dist="38100" dir="2700000" algn="tl">
                    <a:srgbClr val="FFFFFF"/>
                  </a:outerShdw>
                </a:effectLst>
              </a:rPr>
              <a:t>Эндоскопические</a:t>
            </a:r>
          </a:p>
        </p:txBody>
      </p:sp>
      <p:sp>
        <p:nvSpPr>
          <p:cNvPr id="21507" name="AutoShape 4">
            <a:hlinkClick r:id="" action="ppaction://hlinkshowjump?jump=nextslide" highlightClick="1"/>
          </p:cNvPr>
          <p:cNvSpPr>
            <a:spLocks noChangeArrowheads="1"/>
          </p:cNvSpPr>
          <p:nvPr/>
        </p:nvSpPr>
        <p:spPr bwMode="auto">
          <a:xfrm>
            <a:off x="11472863" y="6381750"/>
            <a:ext cx="719137" cy="476250"/>
          </a:xfrm>
          <a:prstGeom prst="actionButtonForwardNext">
            <a:avLst/>
          </a:prstGeom>
          <a:solidFill>
            <a:schemeClr val="accent1"/>
          </a:solidFill>
          <a:ln w="9525">
            <a:noFill/>
            <a:miter lim="800000"/>
            <a:headEnd/>
            <a:tailEnd/>
          </a:ln>
        </p:spPr>
        <p:txBody>
          <a:bodyPr wrap="none" anchor="ctr"/>
          <a:lstStyle/>
          <a:p>
            <a:pPr algn="ctr" defTabSz="914400"/>
            <a:endParaRPr lang="ru-RU">
              <a:latin typeface="Garamond"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0179">
                                            <p:txEl>
                                              <p:pRg st="0" end="0"/>
                                            </p:txEl>
                                          </p:spTgt>
                                        </p:tgtEl>
                                        <p:attrNameLst>
                                          <p:attrName>style.visibility</p:attrName>
                                        </p:attrNameLst>
                                      </p:cBhvr>
                                      <p:to>
                                        <p:strVal val="visible"/>
                                      </p:to>
                                    </p:set>
                                    <p:animEffect transition="in" filter="fade">
                                      <p:cBhvr>
                                        <p:cTn id="7" dur="1000"/>
                                        <p:tgtEl>
                                          <p:spTgt spid="50179">
                                            <p:txEl>
                                              <p:pRg st="0" end="0"/>
                                            </p:txEl>
                                          </p:spTgt>
                                        </p:tgtEl>
                                      </p:cBhvr>
                                    </p:animEffect>
                                    <p:anim calcmode="lin" valueType="num">
                                      <p:cBhvr>
                                        <p:cTn id="8" dur="1000" fill="hold"/>
                                        <p:tgtEl>
                                          <p:spTgt spid="50179">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0179">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50179">
                                            <p:txEl>
                                              <p:pRg st="1" end="1"/>
                                            </p:txEl>
                                          </p:spTgt>
                                        </p:tgtEl>
                                        <p:attrNameLst>
                                          <p:attrName>style.visibility</p:attrName>
                                        </p:attrNameLst>
                                      </p:cBhvr>
                                      <p:to>
                                        <p:strVal val="visible"/>
                                      </p:to>
                                    </p:set>
                                    <p:animEffect transition="in" filter="fade">
                                      <p:cBhvr>
                                        <p:cTn id="14" dur="1000"/>
                                        <p:tgtEl>
                                          <p:spTgt spid="50179">
                                            <p:txEl>
                                              <p:pRg st="1" end="1"/>
                                            </p:txEl>
                                          </p:spTgt>
                                        </p:tgtEl>
                                      </p:cBhvr>
                                    </p:animEffect>
                                    <p:anim calcmode="lin" valueType="num">
                                      <p:cBhvr>
                                        <p:cTn id="15" dur="1000" fill="hold"/>
                                        <p:tgtEl>
                                          <p:spTgt spid="50179">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50179">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50179">
                                            <p:txEl>
                                              <p:pRg st="2" end="2"/>
                                            </p:txEl>
                                          </p:spTgt>
                                        </p:tgtEl>
                                        <p:attrNameLst>
                                          <p:attrName>style.visibility</p:attrName>
                                        </p:attrNameLst>
                                      </p:cBhvr>
                                      <p:to>
                                        <p:strVal val="visible"/>
                                      </p:to>
                                    </p:set>
                                    <p:animEffect transition="in" filter="fade">
                                      <p:cBhvr>
                                        <p:cTn id="21" dur="1000"/>
                                        <p:tgtEl>
                                          <p:spTgt spid="50179">
                                            <p:txEl>
                                              <p:pRg st="2" end="2"/>
                                            </p:txEl>
                                          </p:spTgt>
                                        </p:tgtEl>
                                      </p:cBhvr>
                                    </p:animEffect>
                                    <p:anim calcmode="lin" valueType="num">
                                      <p:cBhvr>
                                        <p:cTn id="22" dur="1000" fill="hold"/>
                                        <p:tgtEl>
                                          <p:spTgt spid="50179">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50179">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50179">
                                            <p:txEl>
                                              <p:pRg st="3" end="3"/>
                                            </p:txEl>
                                          </p:spTgt>
                                        </p:tgtEl>
                                        <p:attrNameLst>
                                          <p:attrName>style.visibility</p:attrName>
                                        </p:attrNameLst>
                                      </p:cBhvr>
                                      <p:to>
                                        <p:strVal val="visible"/>
                                      </p:to>
                                    </p:set>
                                    <p:animEffect transition="in" filter="fade">
                                      <p:cBhvr>
                                        <p:cTn id="28" dur="1000"/>
                                        <p:tgtEl>
                                          <p:spTgt spid="50179">
                                            <p:txEl>
                                              <p:pRg st="3" end="3"/>
                                            </p:txEl>
                                          </p:spTgt>
                                        </p:tgtEl>
                                      </p:cBhvr>
                                    </p:animEffect>
                                    <p:anim calcmode="lin" valueType="num">
                                      <p:cBhvr>
                                        <p:cTn id="29" dur="1000" fill="hold"/>
                                        <p:tgtEl>
                                          <p:spTgt spid="50179">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50179">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179"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2"/>
          <p:cNvSpPr>
            <a:spLocks noGrp="1" noChangeArrowheads="1"/>
          </p:cNvSpPr>
          <p:nvPr>
            <p:ph type="ctrTitle" idx="4294967295"/>
          </p:nvPr>
        </p:nvSpPr>
        <p:spPr bwMode="auto">
          <a:xfrm>
            <a:off x="1150938" y="620713"/>
            <a:ext cx="10164762" cy="1431925"/>
          </a:xfrm>
        </p:spPr>
        <p:txBody>
          <a:bodyPr wrap="square" numCol="1" anchor="t" anchorCtr="0" compatLnSpc="1">
            <a:prstTxWarp prst="textNoShape">
              <a:avLst/>
            </a:prstTxWarp>
          </a:bodyPr>
          <a:lstStyle/>
          <a:p>
            <a:pPr eaLnBrk="1" hangingPunct="1">
              <a:defRPr/>
            </a:pPr>
            <a:r>
              <a:rPr lang="ru-RU" sz="4400" b="0" cap="none" smtClean="0">
                <a:solidFill>
                  <a:srgbClr val="FF9999"/>
                </a:solidFill>
                <a:effectLst>
                  <a:outerShdw blurRad="38100" dist="38100" dir="2700000" algn="tl">
                    <a:srgbClr val="FFFFFF"/>
                  </a:outerShdw>
                </a:effectLst>
              </a:rPr>
              <a:t>Лабораторные методы исследования</a:t>
            </a:r>
          </a:p>
        </p:txBody>
      </p:sp>
      <p:pic>
        <p:nvPicPr>
          <p:cNvPr id="22530" name="Picture 3" descr="Лабораторные методы исследования"/>
          <p:cNvPicPr>
            <a:picLocks noChangeAspect="1" noChangeArrowheads="1"/>
          </p:cNvPicPr>
          <p:nvPr/>
        </p:nvPicPr>
        <p:blipFill>
          <a:blip r:embed="rId2"/>
          <a:srcRect/>
          <a:stretch>
            <a:fillRect/>
          </a:stretch>
        </p:blipFill>
        <p:spPr bwMode="auto">
          <a:xfrm>
            <a:off x="1381125" y="2032000"/>
            <a:ext cx="9429750" cy="45402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9394" name="Rectangle 2"/>
          <p:cNvSpPr>
            <a:spLocks noGrp="1" noRot="1" noChangeArrowheads="1"/>
          </p:cNvSpPr>
          <p:nvPr>
            <p:ph type="title" idx="4294967295"/>
          </p:nvPr>
        </p:nvSpPr>
        <p:spPr>
          <a:xfrm>
            <a:off x="623888" y="0"/>
            <a:ext cx="10972800" cy="1143000"/>
          </a:xfrm>
        </p:spPr>
        <p:txBody>
          <a:bodyPr wrap="square" numCol="1" anchorCtr="0" compatLnSpc="1">
            <a:prstTxWarp prst="textNoShape">
              <a:avLst/>
            </a:prstTxWarp>
          </a:bodyPr>
          <a:lstStyle/>
          <a:p>
            <a:pPr eaLnBrk="1" hangingPunct="1">
              <a:defRPr/>
            </a:pPr>
            <a:r>
              <a:rPr lang="ru-RU" cap="none" smtClean="0">
                <a:solidFill>
                  <a:srgbClr val="FF9999"/>
                </a:solidFill>
                <a:effectLst>
                  <a:outerShdw blurRad="38100" dist="38100" dir="2700000" algn="tl">
                    <a:srgbClr val="FFFFFF"/>
                  </a:outerShdw>
                </a:effectLst>
              </a:rPr>
              <a:t>Лабораторные исследования:</a:t>
            </a:r>
          </a:p>
        </p:txBody>
      </p:sp>
      <p:sp>
        <p:nvSpPr>
          <p:cNvPr id="59395" name="Rectangle 3"/>
          <p:cNvSpPr>
            <a:spLocks noGrp="1" noChangeArrowheads="1"/>
          </p:cNvSpPr>
          <p:nvPr>
            <p:ph type="body" sz="half" idx="4294967295"/>
          </p:nvPr>
        </p:nvSpPr>
        <p:spPr bwMode="auto">
          <a:xfrm>
            <a:off x="431800" y="908050"/>
            <a:ext cx="6146800" cy="5745163"/>
          </a:xfrm>
          <a:noFill/>
        </p:spPr>
        <p:txBody>
          <a:bodyPr wrap="square" numCol="1" anchor="t" anchorCtr="0" compatLnSpc="1">
            <a:prstTxWarp prst="textNoShape">
              <a:avLst/>
            </a:prstTxWarp>
          </a:bodyPr>
          <a:lstStyle/>
          <a:p>
            <a:pPr eaLnBrk="1" hangingPunct="1">
              <a:lnSpc>
                <a:spcPct val="90000"/>
              </a:lnSpc>
            </a:pPr>
            <a:r>
              <a:rPr lang="ru-RU" sz="2400" b="1" smtClean="0">
                <a:effectLst/>
              </a:rPr>
              <a:t>Крови</a:t>
            </a:r>
            <a:r>
              <a:rPr lang="ru-RU" sz="2400" smtClean="0">
                <a:effectLst/>
              </a:rPr>
              <a:t>: общий анализ, бактериологическое, биохимическое исследование</a:t>
            </a:r>
          </a:p>
          <a:p>
            <a:pPr eaLnBrk="1" hangingPunct="1">
              <a:lnSpc>
                <a:spcPct val="90000"/>
              </a:lnSpc>
            </a:pPr>
            <a:r>
              <a:rPr lang="ru-RU" sz="2400" b="1" smtClean="0">
                <a:effectLst/>
              </a:rPr>
              <a:t>Мочи</a:t>
            </a:r>
            <a:r>
              <a:rPr lang="ru-RU" sz="2400" smtClean="0">
                <a:effectLst/>
              </a:rPr>
              <a:t>: общий анализ, бактериологическое исследование, анализ по Нечипоренко, по Зимницкому, по Аддису-Каковскому</a:t>
            </a:r>
            <a:endParaRPr lang="ru-RU" sz="2400" smtClean="0">
              <a:effectLst/>
              <a:latin typeface="Arial" charset="0"/>
            </a:endParaRPr>
          </a:p>
          <a:p>
            <a:pPr eaLnBrk="1" hangingPunct="1">
              <a:lnSpc>
                <a:spcPct val="90000"/>
              </a:lnSpc>
            </a:pPr>
            <a:r>
              <a:rPr lang="ru-RU" sz="2400" b="1" smtClean="0">
                <a:effectLst/>
              </a:rPr>
              <a:t>Кала</a:t>
            </a:r>
            <a:r>
              <a:rPr lang="ru-RU" sz="2400" smtClean="0">
                <a:effectLst/>
              </a:rPr>
              <a:t>: копрологическое, бактериологическое исследование, на скрытую кровь, на яйца глистов</a:t>
            </a:r>
            <a:endParaRPr lang="ru-RU" sz="2400" smtClean="0">
              <a:effectLst/>
              <a:latin typeface="Arial" charset="0"/>
            </a:endParaRPr>
          </a:p>
          <a:p>
            <a:pPr eaLnBrk="1" hangingPunct="1">
              <a:lnSpc>
                <a:spcPct val="90000"/>
              </a:lnSpc>
            </a:pPr>
            <a:r>
              <a:rPr lang="ru-RU" sz="2400" b="1" smtClean="0">
                <a:effectLst/>
              </a:rPr>
              <a:t>Мокроты:</a:t>
            </a:r>
            <a:r>
              <a:rPr lang="ru-RU" sz="2400" smtClean="0">
                <a:effectLst/>
                <a:latin typeface="Arial" charset="0"/>
              </a:rPr>
              <a:t> </a:t>
            </a:r>
            <a:r>
              <a:rPr lang="ru-RU" sz="2400" smtClean="0">
                <a:effectLst/>
              </a:rPr>
              <a:t>общий анализ,</a:t>
            </a:r>
            <a:r>
              <a:rPr lang="ru-RU" sz="2400" smtClean="0">
                <a:effectLst/>
                <a:latin typeface="Arial" charset="0"/>
              </a:rPr>
              <a:t> б</a:t>
            </a:r>
            <a:r>
              <a:rPr lang="ru-RU" sz="2400" smtClean="0">
                <a:effectLst/>
              </a:rPr>
              <a:t>актериологическое исследование, МБ туберкулеза, атипичные клетки</a:t>
            </a:r>
          </a:p>
        </p:txBody>
      </p:sp>
      <p:sp>
        <p:nvSpPr>
          <p:cNvPr id="23555" name="AutoShape 4">
            <a:hlinkClick r:id="" action="ppaction://hlinkshowjump?jump=nextslide" highlightClick="1"/>
          </p:cNvPr>
          <p:cNvSpPr>
            <a:spLocks noChangeArrowheads="1"/>
          </p:cNvSpPr>
          <p:nvPr/>
        </p:nvSpPr>
        <p:spPr bwMode="auto">
          <a:xfrm>
            <a:off x="11472863" y="6381750"/>
            <a:ext cx="719137" cy="476250"/>
          </a:xfrm>
          <a:prstGeom prst="actionButtonForwardNext">
            <a:avLst/>
          </a:prstGeom>
          <a:solidFill>
            <a:schemeClr val="accent1"/>
          </a:solidFill>
          <a:ln w="9525">
            <a:noFill/>
            <a:miter lim="800000"/>
            <a:headEnd/>
            <a:tailEnd/>
          </a:ln>
        </p:spPr>
        <p:txBody>
          <a:bodyPr wrap="none" anchor="ctr"/>
          <a:lstStyle/>
          <a:p>
            <a:pPr algn="ctr" defTabSz="914400"/>
            <a:endParaRPr lang="ru-RU">
              <a:latin typeface="Garamond" pitchFamily="18" charset="0"/>
            </a:endParaRPr>
          </a:p>
        </p:txBody>
      </p:sp>
      <p:pic>
        <p:nvPicPr>
          <p:cNvPr id="23556" name="Picture 5" descr="Новое изображение"/>
          <p:cNvPicPr>
            <a:picLocks noGrp="1" noChangeAspect="1" noChangeArrowheads="1"/>
          </p:cNvPicPr>
          <p:nvPr>
            <p:ph sz="half" idx="4294967295"/>
          </p:nvPr>
        </p:nvPicPr>
        <p:blipFill>
          <a:blip r:embed="rId2"/>
          <a:srcRect/>
          <a:stretch>
            <a:fillRect/>
          </a:stretch>
        </p:blipFill>
        <p:spPr bwMode="auto">
          <a:xfrm>
            <a:off x="6713538" y="941388"/>
            <a:ext cx="5083175" cy="2205037"/>
          </a:xfrm>
        </p:spPr>
      </p:pic>
      <p:pic>
        <p:nvPicPr>
          <p:cNvPr id="23557" name="Picture 6" descr="Лабораторные методы исследования при туберкулезе"/>
          <p:cNvPicPr>
            <a:picLocks noChangeAspect="1" noChangeArrowheads="1"/>
          </p:cNvPicPr>
          <p:nvPr/>
        </p:nvPicPr>
        <p:blipFill>
          <a:blip r:embed="rId3"/>
          <a:srcRect/>
          <a:stretch>
            <a:fillRect/>
          </a:stretch>
        </p:blipFill>
        <p:spPr bwMode="auto">
          <a:xfrm>
            <a:off x="7361238" y="3394075"/>
            <a:ext cx="3619500" cy="1952625"/>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9395">
                                            <p:txEl>
                                              <p:pRg st="0" end="0"/>
                                            </p:txEl>
                                          </p:spTgt>
                                        </p:tgtEl>
                                        <p:attrNameLst>
                                          <p:attrName>style.visibility</p:attrName>
                                        </p:attrNameLst>
                                      </p:cBhvr>
                                      <p:to>
                                        <p:strVal val="visible"/>
                                      </p:to>
                                    </p:set>
                                    <p:animEffect transition="in" filter="fade">
                                      <p:cBhvr>
                                        <p:cTn id="7" dur="1000"/>
                                        <p:tgtEl>
                                          <p:spTgt spid="59395">
                                            <p:txEl>
                                              <p:pRg st="0" end="0"/>
                                            </p:txEl>
                                          </p:spTgt>
                                        </p:tgtEl>
                                      </p:cBhvr>
                                    </p:animEffect>
                                    <p:anim calcmode="lin" valueType="num">
                                      <p:cBhvr>
                                        <p:cTn id="8" dur="1000" fill="hold"/>
                                        <p:tgtEl>
                                          <p:spTgt spid="5939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939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59395">
                                            <p:txEl>
                                              <p:pRg st="1" end="1"/>
                                            </p:txEl>
                                          </p:spTgt>
                                        </p:tgtEl>
                                        <p:attrNameLst>
                                          <p:attrName>style.visibility</p:attrName>
                                        </p:attrNameLst>
                                      </p:cBhvr>
                                      <p:to>
                                        <p:strVal val="visible"/>
                                      </p:to>
                                    </p:set>
                                    <p:animEffect transition="in" filter="fade">
                                      <p:cBhvr>
                                        <p:cTn id="14" dur="1000"/>
                                        <p:tgtEl>
                                          <p:spTgt spid="59395">
                                            <p:txEl>
                                              <p:pRg st="1" end="1"/>
                                            </p:txEl>
                                          </p:spTgt>
                                        </p:tgtEl>
                                      </p:cBhvr>
                                    </p:animEffect>
                                    <p:anim calcmode="lin" valueType="num">
                                      <p:cBhvr>
                                        <p:cTn id="15" dur="1000" fill="hold"/>
                                        <p:tgtEl>
                                          <p:spTgt spid="59395">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59395">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59395">
                                            <p:txEl>
                                              <p:pRg st="2" end="2"/>
                                            </p:txEl>
                                          </p:spTgt>
                                        </p:tgtEl>
                                        <p:attrNameLst>
                                          <p:attrName>style.visibility</p:attrName>
                                        </p:attrNameLst>
                                      </p:cBhvr>
                                      <p:to>
                                        <p:strVal val="visible"/>
                                      </p:to>
                                    </p:set>
                                    <p:animEffect transition="in" filter="fade">
                                      <p:cBhvr>
                                        <p:cTn id="21" dur="1000"/>
                                        <p:tgtEl>
                                          <p:spTgt spid="59395">
                                            <p:txEl>
                                              <p:pRg st="2" end="2"/>
                                            </p:txEl>
                                          </p:spTgt>
                                        </p:tgtEl>
                                      </p:cBhvr>
                                    </p:animEffect>
                                    <p:anim calcmode="lin" valueType="num">
                                      <p:cBhvr>
                                        <p:cTn id="22" dur="1000" fill="hold"/>
                                        <p:tgtEl>
                                          <p:spTgt spid="59395">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59395">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59395">
                                            <p:txEl>
                                              <p:pRg st="3" end="3"/>
                                            </p:txEl>
                                          </p:spTgt>
                                        </p:tgtEl>
                                        <p:attrNameLst>
                                          <p:attrName>style.visibility</p:attrName>
                                        </p:attrNameLst>
                                      </p:cBhvr>
                                      <p:to>
                                        <p:strVal val="visible"/>
                                      </p:to>
                                    </p:set>
                                    <p:animEffect transition="in" filter="fade">
                                      <p:cBhvr>
                                        <p:cTn id="28" dur="1000"/>
                                        <p:tgtEl>
                                          <p:spTgt spid="59395">
                                            <p:txEl>
                                              <p:pRg st="3" end="3"/>
                                            </p:txEl>
                                          </p:spTgt>
                                        </p:tgtEl>
                                      </p:cBhvr>
                                    </p:animEffect>
                                    <p:anim calcmode="lin" valueType="num">
                                      <p:cBhvr>
                                        <p:cTn id="29" dur="1000" fill="hold"/>
                                        <p:tgtEl>
                                          <p:spTgt spid="59395">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59395">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395"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Title 1"/>
          <p:cNvSpPr>
            <a:spLocks noGrp="1"/>
          </p:cNvSpPr>
          <p:nvPr>
            <p:ph type="title" idx="4294967295"/>
          </p:nvPr>
        </p:nvSpPr>
        <p:spPr bwMode="auto">
          <a:xfrm>
            <a:off x="885825" y="428625"/>
            <a:ext cx="10355263" cy="592138"/>
          </a:xfrm>
        </p:spPr>
        <p:txBody>
          <a:bodyPr wrap="square" bIns="91440" numCol="1" anchor="b" anchorCtr="0" compatLnSpc="1">
            <a:prstTxWarp prst="textNoShape">
              <a:avLst/>
            </a:prstTxWarp>
          </a:bodyPr>
          <a:lstStyle/>
          <a:p>
            <a:pPr eaLnBrk="1" hangingPunct="1">
              <a:defRPr/>
            </a:pPr>
            <a:r>
              <a:rPr lang="ru-RU" sz="3000" cap="none" smtClean="0">
                <a:solidFill>
                  <a:srgbClr val="FF9999"/>
                </a:solidFill>
                <a:effectLst>
                  <a:outerShdw blurRad="38100" dist="38100" dir="2700000" algn="tl">
                    <a:srgbClr val="FFFFFF"/>
                  </a:outerShdw>
                </a:effectLst>
              </a:rPr>
              <a:t>Исследование крови</a:t>
            </a:r>
          </a:p>
        </p:txBody>
      </p:sp>
      <p:sp>
        <p:nvSpPr>
          <p:cNvPr id="24578" name="Content Placeholder 2"/>
          <p:cNvSpPr>
            <a:spLocks noGrp="1"/>
          </p:cNvSpPr>
          <p:nvPr>
            <p:ph sz="quarter" idx="4294967295"/>
          </p:nvPr>
        </p:nvSpPr>
        <p:spPr bwMode="auto">
          <a:xfrm>
            <a:off x="401638" y="1084263"/>
            <a:ext cx="11461750" cy="5594350"/>
          </a:xfrm>
          <a:noFill/>
        </p:spPr>
        <p:txBody>
          <a:bodyPr wrap="square" numCol="1" anchor="t" anchorCtr="0" compatLnSpc="1">
            <a:prstTxWarp prst="textNoShape">
              <a:avLst/>
            </a:prstTxWarp>
          </a:bodyPr>
          <a:lstStyle/>
          <a:p>
            <a:pPr marL="273050" indent="-273050" eaLnBrk="1" hangingPunct="1">
              <a:lnSpc>
                <a:spcPct val="80000"/>
              </a:lnSpc>
              <a:buFont typeface="Arial" charset="0"/>
              <a:buNone/>
            </a:pPr>
            <a:r>
              <a:rPr lang="ru-RU" sz="2600" b="1" smtClean="0">
                <a:effectLst/>
                <a:latin typeface="Cambria" pitchFamily="18" charset="0"/>
              </a:rPr>
              <a:t>Общий клинический анализ крови</a:t>
            </a:r>
            <a:r>
              <a:rPr lang="ru-RU" sz="2600" smtClean="0">
                <a:effectLst/>
                <a:latin typeface="Cambria" pitchFamily="18" charset="0"/>
              </a:rPr>
              <a:t>  (ОАК), изучение количественного и качественного состава форменных элементов крови (клеток крови):</a:t>
            </a:r>
          </a:p>
          <a:p>
            <a:pPr marL="547688" lvl="1" eaLnBrk="1" hangingPunct="1">
              <a:lnSpc>
                <a:spcPct val="80000"/>
              </a:lnSpc>
            </a:pPr>
            <a:r>
              <a:rPr lang="ru-RU" sz="2400" smtClean="0">
                <a:effectLst/>
                <a:latin typeface="Cambria" pitchFamily="18" charset="0"/>
              </a:rPr>
              <a:t>определение числа, размеров, формы эритроцитов и содержание в них гемоглобина;</a:t>
            </a:r>
          </a:p>
          <a:p>
            <a:pPr marL="547688" lvl="1" eaLnBrk="1" hangingPunct="1">
              <a:lnSpc>
                <a:spcPct val="80000"/>
              </a:lnSpc>
            </a:pPr>
            <a:r>
              <a:rPr lang="ru-RU" sz="2400" smtClean="0">
                <a:effectLst/>
                <a:latin typeface="Cambria" pitchFamily="18" charset="0"/>
              </a:rPr>
              <a:t>определение гематокрита (отношение объема плазмы крови и форменных элементов);</a:t>
            </a:r>
          </a:p>
          <a:p>
            <a:pPr marL="547688" lvl="1" eaLnBrk="1" hangingPunct="1">
              <a:lnSpc>
                <a:spcPct val="80000"/>
              </a:lnSpc>
            </a:pPr>
            <a:r>
              <a:rPr lang="ru-RU" sz="2400" smtClean="0">
                <a:effectLst/>
                <a:latin typeface="Cambria" pitchFamily="18" charset="0"/>
              </a:rPr>
              <a:t>определение общего числа лейкоцитов и процентного соотношения отдельных форм среди них (лейкоцитарная формула);</a:t>
            </a:r>
          </a:p>
          <a:p>
            <a:pPr marL="547688" lvl="1" eaLnBrk="1" hangingPunct="1">
              <a:lnSpc>
                <a:spcPct val="80000"/>
              </a:lnSpc>
            </a:pPr>
            <a:r>
              <a:rPr lang="ru-RU" sz="2400" smtClean="0">
                <a:effectLst/>
                <a:latin typeface="Cambria" pitchFamily="18" charset="0"/>
              </a:rPr>
              <a:t>определение числа тромбоцитов.</a:t>
            </a:r>
          </a:p>
          <a:p>
            <a:pPr marL="547688" lvl="1" eaLnBrk="1" hangingPunct="1">
              <a:lnSpc>
                <a:spcPct val="80000"/>
              </a:lnSpc>
            </a:pPr>
            <a:r>
              <a:rPr lang="ru-RU" sz="2400" smtClean="0">
                <a:effectLst/>
                <a:latin typeface="Cambria" pitchFamily="18" charset="0"/>
              </a:rPr>
              <a:t>исследование СОЭ (скорости оседания эритроцитов).</a:t>
            </a:r>
          </a:p>
          <a:p>
            <a:pPr marL="273050" indent="-273050" eaLnBrk="1" hangingPunct="1">
              <a:lnSpc>
                <a:spcPct val="80000"/>
              </a:lnSpc>
              <a:buFont typeface="Arial" charset="0"/>
              <a:buNone/>
            </a:pPr>
            <a:r>
              <a:rPr lang="ru-RU" sz="2600" b="1" smtClean="0">
                <a:effectLst/>
                <a:latin typeface="Cambria" pitchFamily="18" charset="0"/>
              </a:rPr>
              <a:t>Подготовка к исследованию:</a:t>
            </a:r>
            <a:r>
              <a:rPr lang="ru-RU" sz="2600" smtClean="0">
                <a:effectLst/>
                <a:latin typeface="Cambria" pitchFamily="18" charset="0"/>
              </a:rPr>
              <a:t> специальной подготовки  не требуется.</a:t>
            </a:r>
            <a:r>
              <a:rPr lang="ru-RU" sz="2400" smtClean="0">
                <a:effectLst/>
                <a:latin typeface="Cambria" pitchFamily="18" charset="0"/>
              </a:rPr>
              <a:t> Рекомендуется осуществлять забор крови утром натощак или как минимум через 2 час после последнего приема пищи. Небольшие колебания ОАК происходят в течение дня под влиянием приема пищи, работы и т.п. Чтобы устранить влияние этих факторов, кровь для повторных анализов следует брать в одно и то же время и при одинаковых условиях.</a:t>
            </a:r>
          </a:p>
          <a:p>
            <a:pPr marL="273050" indent="-273050" eaLnBrk="1" hangingPunct="1">
              <a:lnSpc>
                <a:spcPct val="80000"/>
              </a:lnSpc>
            </a:pPr>
            <a:endParaRPr lang="ru-RU" sz="2400" smtClean="0">
              <a:effectLst/>
              <a:latin typeface="Cambria" pitchFamily="18" charset="0"/>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1" name="Content Placeholder 2"/>
          <p:cNvSpPr>
            <a:spLocks noGrp="1"/>
          </p:cNvSpPr>
          <p:nvPr>
            <p:ph sz="quarter" idx="4294967295"/>
          </p:nvPr>
        </p:nvSpPr>
        <p:spPr bwMode="auto">
          <a:xfrm>
            <a:off x="449263" y="311150"/>
            <a:ext cx="11742737" cy="6103938"/>
          </a:xfrm>
          <a:noFill/>
        </p:spPr>
        <p:txBody>
          <a:bodyPr wrap="square" numCol="1" anchor="t" anchorCtr="0" compatLnSpc="1">
            <a:prstTxWarp prst="textNoShape">
              <a:avLst/>
            </a:prstTxWarp>
          </a:bodyPr>
          <a:lstStyle/>
          <a:p>
            <a:pPr marL="273050" indent="-273050" eaLnBrk="1" hangingPunct="1">
              <a:lnSpc>
                <a:spcPct val="80000"/>
              </a:lnSpc>
            </a:pPr>
            <a:r>
              <a:rPr lang="ru-RU" sz="2400" b="1" smtClean="0">
                <a:effectLst/>
                <a:latin typeface="Cambria" pitchFamily="18" charset="0"/>
              </a:rPr>
              <a:t>Гемоглобин  </a:t>
            </a:r>
            <a:r>
              <a:rPr lang="en-US" sz="2400" b="1" smtClean="0">
                <a:effectLst/>
              </a:rPr>
              <a:t>(Hb)</a:t>
            </a:r>
            <a:r>
              <a:rPr lang="ru-RU" sz="2400" smtClean="0">
                <a:effectLst/>
                <a:latin typeface="Cambria" pitchFamily="18" charset="0"/>
              </a:rPr>
              <a:t>— основной компонент эритроцитов (красные кровяные тельца крови,</a:t>
            </a:r>
            <a:r>
              <a:rPr lang="en-US" sz="2400" smtClean="0">
                <a:effectLst/>
              </a:rPr>
              <a:t> </a:t>
            </a:r>
            <a:r>
              <a:rPr lang="ru-RU" sz="2400" b="1" smtClean="0">
                <a:effectLst/>
                <a:latin typeface="Cambria" pitchFamily="18" charset="0"/>
              </a:rPr>
              <a:t>Эр</a:t>
            </a:r>
            <a:r>
              <a:rPr lang="ru-RU" sz="2400" smtClean="0">
                <a:effectLst/>
                <a:latin typeface="Cambria" pitchFamily="18" charset="0"/>
              </a:rPr>
              <a:t>), сложный белок, функция которого состоит в переносе кислорода от легких к тканям, выведении углекислого газа  из организма и регуляции кислотно-основного состояния.</a:t>
            </a:r>
          </a:p>
          <a:p>
            <a:pPr marL="273050" indent="-273050" eaLnBrk="1" hangingPunct="1">
              <a:lnSpc>
                <a:spcPct val="80000"/>
              </a:lnSpc>
            </a:pPr>
            <a:r>
              <a:rPr lang="ru-RU" smtClean="0">
                <a:effectLst/>
                <a:latin typeface="Cambria" pitchFamily="18" charset="0"/>
              </a:rPr>
              <a:t>Ед. измерения: г/л. Референтные значения взрослого:  ж 117-155,  м 132-173.</a:t>
            </a:r>
          </a:p>
          <a:p>
            <a:pPr marL="273050" indent="-273050" eaLnBrk="1" hangingPunct="1">
              <a:lnSpc>
                <a:spcPct val="80000"/>
              </a:lnSpc>
            </a:pPr>
            <a:r>
              <a:rPr lang="ru-RU" sz="2400" b="1" smtClean="0">
                <a:effectLst/>
                <a:latin typeface="Cambria" pitchFamily="18" charset="0"/>
              </a:rPr>
              <a:t>Повышение уровня </a:t>
            </a:r>
            <a:r>
              <a:rPr lang="en-US" sz="2400" b="1" smtClean="0">
                <a:effectLst/>
              </a:rPr>
              <a:t>Hb</a:t>
            </a:r>
            <a:r>
              <a:rPr lang="ru-RU" sz="2400" b="1" smtClean="0">
                <a:effectLst/>
                <a:latin typeface="Cambria" pitchFamily="18" charset="0"/>
              </a:rPr>
              <a:t>:</a:t>
            </a:r>
            <a:endParaRPr lang="ru-RU" sz="2400" smtClean="0">
              <a:effectLst/>
              <a:latin typeface="Cambria" pitchFamily="18" charset="0"/>
            </a:endParaRPr>
          </a:p>
          <a:p>
            <a:pPr marL="547688" lvl="1" eaLnBrk="1" hangingPunct="1">
              <a:lnSpc>
                <a:spcPct val="80000"/>
              </a:lnSpc>
            </a:pPr>
            <a:r>
              <a:rPr lang="ru-RU" sz="2000" smtClean="0">
                <a:effectLst/>
                <a:latin typeface="Cambria" pitchFamily="18" charset="0"/>
              </a:rPr>
              <a:t>заболевания, сопровождающиеся увеличением количества Эр (первичные и вторичные эритроцитозы);</a:t>
            </a:r>
          </a:p>
          <a:p>
            <a:pPr marL="547688" lvl="1" eaLnBrk="1" hangingPunct="1">
              <a:lnSpc>
                <a:spcPct val="80000"/>
              </a:lnSpc>
            </a:pPr>
            <a:r>
              <a:rPr lang="ru-RU" sz="2000" smtClean="0">
                <a:effectLst/>
                <a:latin typeface="Cambria" pitchFamily="18" charset="0"/>
              </a:rPr>
              <a:t>сгущение крови (обезвоживание);</a:t>
            </a:r>
          </a:p>
          <a:p>
            <a:pPr marL="547688" lvl="1" eaLnBrk="1" hangingPunct="1">
              <a:lnSpc>
                <a:spcPct val="80000"/>
              </a:lnSpc>
            </a:pPr>
            <a:r>
              <a:rPr lang="ru-RU" sz="2000" smtClean="0">
                <a:effectLst/>
                <a:latin typeface="Cambria" pitchFamily="18" charset="0"/>
              </a:rPr>
              <a:t>врожденные пороки сердца, легочно-сердечная недостаточность;</a:t>
            </a:r>
          </a:p>
          <a:p>
            <a:pPr marL="547688" lvl="1" eaLnBrk="1" hangingPunct="1">
              <a:lnSpc>
                <a:spcPct val="80000"/>
              </a:lnSpc>
            </a:pPr>
            <a:r>
              <a:rPr lang="ru-RU" sz="2000" smtClean="0">
                <a:effectLst/>
                <a:latin typeface="Cambria" pitchFamily="18" charset="0"/>
              </a:rPr>
              <a:t>курение;</a:t>
            </a:r>
          </a:p>
          <a:p>
            <a:pPr marL="547688" lvl="1" eaLnBrk="1" hangingPunct="1">
              <a:lnSpc>
                <a:spcPct val="80000"/>
              </a:lnSpc>
            </a:pPr>
            <a:r>
              <a:rPr lang="ru-RU" sz="2000" smtClean="0">
                <a:effectLst/>
                <a:latin typeface="Cambria" pitchFamily="18" charset="0"/>
              </a:rPr>
              <a:t>физиологические причины (у жителей высокогорья, летчиков после высотных полетов, альпинистов, после повышенной физической нагрузки).</a:t>
            </a:r>
          </a:p>
          <a:p>
            <a:pPr marL="273050" indent="-273050" eaLnBrk="1" hangingPunct="1">
              <a:lnSpc>
                <a:spcPct val="80000"/>
              </a:lnSpc>
            </a:pPr>
            <a:r>
              <a:rPr lang="ru-RU" sz="2400" b="1" smtClean="0">
                <a:effectLst/>
                <a:latin typeface="Cambria" pitchFamily="18" charset="0"/>
              </a:rPr>
              <a:t>Снижение уровня </a:t>
            </a:r>
            <a:r>
              <a:rPr lang="en-US" sz="2400" b="1" smtClean="0">
                <a:effectLst/>
              </a:rPr>
              <a:t>Hb</a:t>
            </a:r>
            <a:r>
              <a:rPr lang="ru-RU" sz="2400" b="1" smtClean="0">
                <a:effectLst/>
                <a:latin typeface="Cambria" pitchFamily="18" charset="0"/>
              </a:rPr>
              <a:t> (анемия):</a:t>
            </a:r>
            <a:endParaRPr lang="ru-RU" sz="2400" smtClean="0">
              <a:effectLst/>
              <a:latin typeface="Cambria" pitchFamily="18" charset="0"/>
            </a:endParaRPr>
          </a:p>
          <a:p>
            <a:pPr marL="547688" lvl="1" eaLnBrk="1" hangingPunct="1">
              <a:lnSpc>
                <a:spcPct val="80000"/>
              </a:lnSpc>
            </a:pPr>
            <a:r>
              <a:rPr lang="ru-RU" sz="2000" smtClean="0">
                <a:effectLst/>
                <a:latin typeface="Cambria" pitchFamily="18" charset="0"/>
              </a:rPr>
              <a:t>повышенные потери </a:t>
            </a:r>
            <a:r>
              <a:rPr lang="en-US" sz="2000" smtClean="0">
                <a:effectLst/>
              </a:rPr>
              <a:t>Hb</a:t>
            </a:r>
            <a:r>
              <a:rPr lang="ru-RU" sz="2000" smtClean="0">
                <a:effectLst/>
                <a:latin typeface="Cambria" pitchFamily="18" charset="0"/>
              </a:rPr>
              <a:t> при кровотечениях — геморрагическая анемия;</a:t>
            </a:r>
          </a:p>
          <a:p>
            <a:pPr marL="547688" lvl="1" eaLnBrk="1" hangingPunct="1">
              <a:lnSpc>
                <a:spcPct val="80000"/>
              </a:lnSpc>
            </a:pPr>
            <a:r>
              <a:rPr lang="ru-RU" sz="2000" smtClean="0">
                <a:effectLst/>
                <a:latin typeface="Cambria" pitchFamily="18" charset="0"/>
              </a:rPr>
              <a:t>повышенное разрушение (гемолиз) Эр — гемолитическая анемия;</a:t>
            </a:r>
          </a:p>
          <a:p>
            <a:pPr marL="547688" lvl="1" eaLnBrk="1" hangingPunct="1">
              <a:lnSpc>
                <a:spcPct val="80000"/>
              </a:lnSpc>
            </a:pPr>
            <a:r>
              <a:rPr lang="ru-RU" sz="2000" smtClean="0">
                <a:effectLst/>
                <a:latin typeface="Cambria" pitchFamily="18" charset="0"/>
              </a:rPr>
              <a:t>нехватка железа, необходимого для синтеза </a:t>
            </a:r>
            <a:r>
              <a:rPr lang="en-US" sz="2000" smtClean="0">
                <a:effectLst/>
              </a:rPr>
              <a:t>Hb</a:t>
            </a:r>
            <a:r>
              <a:rPr lang="ru-RU" sz="2000" smtClean="0">
                <a:effectLst/>
                <a:latin typeface="Cambria" pitchFamily="18" charset="0"/>
              </a:rPr>
              <a:t>, или витаминов, участвующих в образовании эритроцитов (преимущественно В12, фолиевая кислота);</a:t>
            </a:r>
          </a:p>
          <a:p>
            <a:pPr marL="547688" lvl="1" eaLnBrk="1" hangingPunct="1">
              <a:lnSpc>
                <a:spcPct val="80000"/>
              </a:lnSpc>
            </a:pPr>
            <a:r>
              <a:rPr lang="ru-RU" sz="2000" smtClean="0">
                <a:effectLst/>
                <a:latin typeface="Cambria" pitchFamily="18" charset="0"/>
              </a:rPr>
              <a:t>нарушение образования клеток крови при гематологических заболеваниях.</a:t>
            </a:r>
            <a:endParaRPr lang="ru-RU" smtClean="0">
              <a:effectLst/>
              <a:latin typeface="Cambria" pitchFamily="18" charset="0"/>
            </a:endParaRPr>
          </a:p>
          <a:p>
            <a:pPr marL="273050" indent="-273050" eaLnBrk="1" hangingPunct="1">
              <a:lnSpc>
                <a:spcPct val="80000"/>
              </a:lnSpc>
            </a:pPr>
            <a:endParaRPr lang="ru-RU" smtClean="0">
              <a:effectLst/>
              <a:latin typeface="Cambria" pitchFamily="18" charset="0"/>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5" name="Content Placeholder 2"/>
          <p:cNvSpPr>
            <a:spLocks noGrp="1"/>
          </p:cNvSpPr>
          <p:nvPr>
            <p:ph sz="quarter" idx="4294967295"/>
          </p:nvPr>
        </p:nvSpPr>
        <p:spPr bwMode="auto">
          <a:xfrm>
            <a:off x="344488" y="387350"/>
            <a:ext cx="11488737" cy="5972175"/>
          </a:xfrm>
          <a:noFill/>
        </p:spPr>
        <p:txBody>
          <a:bodyPr wrap="square" numCol="1" anchor="t" anchorCtr="0" compatLnSpc="1">
            <a:prstTxWarp prst="textNoShape">
              <a:avLst/>
            </a:prstTxWarp>
          </a:bodyPr>
          <a:lstStyle/>
          <a:p>
            <a:pPr marL="273050" indent="-273050" eaLnBrk="1" hangingPunct="1">
              <a:lnSpc>
                <a:spcPct val="80000"/>
              </a:lnSpc>
            </a:pPr>
            <a:r>
              <a:rPr lang="ru-RU" sz="2400" b="1" smtClean="0">
                <a:effectLst/>
                <a:latin typeface="Cambria" pitchFamily="18" charset="0"/>
              </a:rPr>
              <a:t>Эритроциты</a:t>
            </a:r>
            <a:r>
              <a:rPr lang="ru-RU" sz="2400" smtClean="0">
                <a:effectLst/>
                <a:latin typeface="Cambria" pitchFamily="18" charset="0"/>
              </a:rPr>
              <a:t> (</a:t>
            </a:r>
            <a:r>
              <a:rPr lang="en-US" sz="2400" smtClean="0">
                <a:effectLst/>
              </a:rPr>
              <a:t> </a:t>
            </a:r>
            <a:r>
              <a:rPr lang="ru-RU" sz="2400" smtClean="0">
                <a:effectLst/>
                <a:latin typeface="Cambria" pitchFamily="18" charset="0"/>
              </a:rPr>
              <a:t>Эр, красные кровяные тельца) — наиболее многочисленные форменные элементы крови; содержат </a:t>
            </a:r>
            <a:r>
              <a:rPr lang="en-US" sz="2400" smtClean="0">
                <a:effectLst/>
              </a:rPr>
              <a:t>Hb</a:t>
            </a:r>
            <a:r>
              <a:rPr lang="ru-RU" sz="2400" smtClean="0">
                <a:effectLst/>
                <a:latin typeface="Cambria" pitchFamily="18" charset="0"/>
              </a:rPr>
              <a:t>. Ед. измерения: ×10</a:t>
            </a:r>
            <a:r>
              <a:rPr lang="ru-RU" sz="2400" baseline="30000" smtClean="0">
                <a:effectLst/>
                <a:latin typeface="Cambria" pitchFamily="18" charset="0"/>
              </a:rPr>
              <a:t>12</a:t>
            </a:r>
            <a:r>
              <a:rPr lang="ru-RU" sz="2400" smtClean="0">
                <a:effectLst/>
                <a:latin typeface="Cambria" pitchFamily="18" charset="0"/>
              </a:rPr>
              <a:t> клеток/л. </a:t>
            </a:r>
            <a:r>
              <a:rPr lang="ru-RU" smtClean="0">
                <a:effectLst/>
                <a:latin typeface="Cambria" pitchFamily="18" charset="0"/>
              </a:rPr>
              <a:t>Референтные значения, взрослые: ж. 3,8-5,1, м. 4,2-5,6.</a:t>
            </a:r>
          </a:p>
          <a:p>
            <a:pPr marL="273050" indent="-273050" eaLnBrk="1" hangingPunct="1">
              <a:lnSpc>
                <a:spcPct val="80000"/>
              </a:lnSpc>
            </a:pPr>
            <a:r>
              <a:rPr lang="ru-RU" sz="2400" b="1" smtClean="0">
                <a:effectLst/>
                <a:latin typeface="Cambria" pitchFamily="18" charset="0"/>
              </a:rPr>
              <a:t>Повышение уровня Эр (эритроцитоз):</a:t>
            </a:r>
            <a:endParaRPr lang="ru-RU" sz="2400" smtClean="0">
              <a:effectLst/>
              <a:latin typeface="Cambria" pitchFamily="18" charset="0"/>
            </a:endParaRPr>
          </a:p>
          <a:p>
            <a:pPr marL="273050" indent="-273050" eaLnBrk="1" hangingPunct="1">
              <a:lnSpc>
                <a:spcPct val="80000"/>
              </a:lnSpc>
            </a:pPr>
            <a:r>
              <a:rPr lang="ru-RU" smtClean="0">
                <a:effectLst/>
                <a:latin typeface="Cambria" pitchFamily="18" charset="0"/>
              </a:rPr>
              <a:t>абсолютные эритроцитозы, обусловленные повышенной продукцией Эр;</a:t>
            </a:r>
          </a:p>
          <a:p>
            <a:pPr marL="273050" indent="-273050" eaLnBrk="1" hangingPunct="1">
              <a:lnSpc>
                <a:spcPct val="80000"/>
              </a:lnSpc>
            </a:pPr>
            <a:r>
              <a:rPr lang="ru-RU" smtClean="0">
                <a:effectLst/>
                <a:latin typeface="Cambria" pitchFamily="18" charset="0"/>
              </a:rPr>
              <a:t>относительные — при сгущении крови, когда уменьшается объем плазмы при сохранении количества Эр:</a:t>
            </a:r>
          </a:p>
          <a:p>
            <a:pPr marL="547688" lvl="1" eaLnBrk="1" hangingPunct="1">
              <a:lnSpc>
                <a:spcPct val="80000"/>
              </a:lnSpc>
            </a:pPr>
            <a:r>
              <a:rPr lang="ru-RU" sz="2000" smtClean="0">
                <a:effectLst/>
                <a:latin typeface="Cambria" pitchFamily="18" charset="0"/>
              </a:rPr>
              <a:t>дегидратация — обезвоживание (потливость, рвота, понос, ожоги, стрессы);</a:t>
            </a:r>
          </a:p>
          <a:p>
            <a:pPr marL="547688" lvl="1" eaLnBrk="1" hangingPunct="1">
              <a:lnSpc>
                <a:spcPct val="80000"/>
              </a:lnSpc>
            </a:pPr>
            <a:r>
              <a:rPr lang="ru-RU" sz="2000" smtClean="0">
                <a:effectLst/>
                <a:latin typeface="Cambria" pitchFamily="18" charset="0"/>
              </a:rPr>
              <a:t>алкоголизм;</a:t>
            </a:r>
          </a:p>
          <a:p>
            <a:pPr marL="547688" lvl="1" eaLnBrk="1" hangingPunct="1">
              <a:lnSpc>
                <a:spcPct val="80000"/>
              </a:lnSpc>
            </a:pPr>
            <a:r>
              <a:rPr lang="ru-RU" sz="2000" smtClean="0">
                <a:effectLst/>
                <a:latin typeface="Cambria" pitchFamily="18" charset="0"/>
              </a:rPr>
              <a:t>курение;</a:t>
            </a:r>
          </a:p>
          <a:p>
            <a:pPr marL="547688" lvl="1" eaLnBrk="1" hangingPunct="1">
              <a:lnSpc>
                <a:spcPct val="80000"/>
              </a:lnSpc>
            </a:pPr>
            <a:r>
              <a:rPr lang="ru-RU" sz="2000" smtClean="0">
                <a:effectLst/>
                <a:latin typeface="Cambria" pitchFamily="18" charset="0"/>
              </a:rPr>
              <a:t>системная гипертензия.</a:t>
            </a:r>
          </a:p>
          <a:p>
            <a:pPr marL="273050" indent="-273050" eaLnBrk="1" hangingPunct="1">
              <a:lnSpc>
                <a:spcPct val="80000"/>
              </a:lnSpc>
            </a:pPr>
            <a:r>
              <a:rPr lang="ru-RU" sz="2400" b="1" smtClean="0">
                <a:effectLst/>
                <a:latin typeface="Cambria" pitchFamily="18" charset="0"/>
              </a:rPr>
              <a:t>Понижение уровня (эритроцитопения, анемия):</a:t>
            </a:r>
            <a:endParaRPr lang="ru-RU" sz="2400" smtClean="0">
              <a:effectLst/>
              <a:latin typeface="Cambria" pitchFamily="18" charset="0"/>
            </a:endParaRPr>
          </a:p>
          <a:p>
            <a:pPr marL="273050" indent="-273050" eaLnBrk="1" hangingPunct="1">
              <a:lnSpc>
                <a:spcPct val="80000"/>
              </a:lnSpc>
            </a:pPr>
            <a:r>
              <a:rPr lang="ru-RU" smtClean="0">
                <a:effectLst/>
                <a:latin typeface="Cambria" pitchFamily="18" charset="0"/>
              </a:rPr>
              <a:t>острые кровопотери;</a:t>
            </a:r>
          </a:p>
          <a:p>
            <a:pPr marL="273050" indent="-273050" eaLnBrk="1" hangingPunct="1">
              <a:lnSpc>
                <a:spcPct val="80000"/>
              </a:lnSpc>
            </a:pPr>
            <a:r>
              <a:rPr lang="ru-RU" smtClean="0">
                <a:effectLst/>
                <a:latin typeface="Cambria" pitchFamily="18" charset="0"/>
              </a:rPr>
              <a:t>дефицитные анемии разной этиологии — в результате дефицита железа, белка, витаминов;</a:t>
            </a:r>
          </a:p>
          <a:p>
            <a:pPr marL="273050" indent="-273050" eaLnBrk="1" hangingPunct="1">
              <a:lnSpc>
                <a:spcPct val="80000"/>
              </a:lnSpc>
            </a:pPr>
            <a:r>
              <a:rPr lang="ru-RU" smtClean="0">
                <a:effectLst/>
                <a:latin typeface="Cambria" pitchFamily="18" charset="0"/>
              </a:rPr>
              <a:t>гемолиз — разрушение клеток;</a:t>
            </a:r>
          </a:p>
          <a:p>
            <a:pPr marL="273050" indent="-273050" eaLnBrk="1" hangingPunct="1">
              <a:lnSpc>
                <a:spcPct val="80000"/>
              </a:lnSpc>
            </a:pPr>
            <a:r>
              <a:rPr lang="ru-RU" smtClean="0">
                <a:effectLst/>
                <a:latin typeface="Cambria" pitchFamily="18" charset="0"/>
              </a:rPr>
              <a:t>может возникать вторично при разного рода хронических негематологических заболеваниях.</a:t>
            </a:r>
          </a:p>
          <a:p>
            <a:pPr marL="273050" indent="-273050" eaLnBrk="1" hangingPunct="1">
              <a:lnSpc>
                <a:spcPct val="80000"/>
              </a:lnSpc>
            </a:pPr>
            <a:endParaRPr lang="ru-RU" smtClean="0">
              <a:effectLst/>
              <a:latin typeface="Cambria" pitchFamily="18" charset="0"/>
            </a:endParaRPr>
          </a:p>
          <a:p>
            <a:pPr marL="273050" indent="-273050" eaLnBrk="1" hangingPunct="1">
              <a:lnSpc>
                <a:spcPct val="80000"/>
              </a:lnSpc>
            </a:pPr>
            <a:endParaRPr lang="ru-RU" sz="2400" smtClean="0">
              <a:effectLst/>
              <a:latin typeface="Cambria" pitchFamily="18" charset="0"/>
            </a:endParaRPr>
          </a:p>
          <a:p>
            <a:pPr marL="273050" indent="-273050" eaLnBrk="1" hangingPunct="1">
              <a:lnSpc>
                <a:spcPct val="80000"/>
              </a:lnSpc>
            </a:pPr>
            <a:endParaRPr lang="ru-RU" sz="1400" smtClean="0">
              <a:effectLst/>
              <a:latin typeface="Cambria" pitchFamily="18" charset="0"/>
            </a:endParaRPr>
          </a:p>
        </p:txBody>
      </p:sp>
      <p:pic>
        <p:nvPicPr>
          <p:cNvPr id="26626" name="Picture 2" descr="Related image"/>
          <p:cNvPicPr>
            <a:picLocks noChangeAspect="1" noChangeArrowheads="1"/>
          </p:cNvPicPr>
          <p:nvPr/>
        </p:nvPicPr>
        <p:blipFill>
          <a:blip r:embed="rId2"/>
          <a:srcRect/>
          <a:stretch>
            <a:fillRect/>
          </a:stretch>
        </p:blipFill>
        <p:spPr bwMode="auto">
          <a:xfrm>
            <a:off x="8547100" y="3040063"/>
            <a:ext cx="2854325" cy="16700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49" name="Picture 2" descr="гематокрит повышен"/>
          <p:cNvPicPr>
            <a:picLocks noChangeAspect="1" noChangeArrowheads="1"/>
          </p:cNvPicPr>
          <p:nvPr/>
        </p:nvPicPr>
        <p:blipFill>
          <a:blip r:embed="rId2"/>
          <a:srcRect l="22678" r="21732"/>
          <a:stretch>
            <a:fillRect/>
          </a:stretch>
        </p:blipFill>
        <p:spPr bwMode="auto">
          <a:xfrm>
            <a:off x="8869363" y="3938588"/>
            <a:ext cx="2824162" cy="2476500"/>
          </a:xfrm>
          <a:prstGeom prst="rect">
            <a:avLst/>
          </a:prstGeom>
          <a:noFill/>
          <a:ln w="9525">
            <a:noFill/>
            <a:miter lim="800000"/>
            <a:headEnd/>
            <a:tailEnd/>
          </a:ln>
        </p:spPr>
      </p:pic>
      <p:sp>
        <p:nvSpPr>
          <p:cNvPr id="27650" name="Content Placeholder 2"/>
          <p:cNvSpPr>
            <a:spLocks noGrp="1"/>
          </p:cNvSpPr>
          <p:nvPr>
            <p:ph sz="quarter" idx="4294967295"/>
          </p:nvPr>
        </p:nvSpPr>
        <p:spPr bwMode="auto">
          <a:xfrm>
            <a:off x="190500" y="346075"/>
            <a:ext cx="11684000" cy="5562600"/>
          </a:xfrm>
          <a:noFill/>
        </p:spPr>
        <p:txBody>
          <a:bodyPr wrap="square" numCol="1" anchor="t" anchorCtr="0" compatLnSpc="1">
            <a:prstTxWarp prst="textNoShape">
              <a:avLst/>
            </a:prstTxWarp>
          </a:bodyPr>
          <a:lstStyle/>
          <a:p>
            <a:pPr marL="273050" indent="-273050" eaLnBrk="1" hangingPunct="1">
              <a:lnSpc>
                <a:spcPct val="80000"/>
              </a:lnSpc>
            </a:pPr>
            <a:r>
              <a:rPr lang="ru-RU" sz="2400" b="1" smtClean="0">
                <a:effectLst/>
                <a:latin typeface="Cambria" pitchFamily="18" charset="0"/>
              </a:rPr>
              <a:t>Гематокрит  </a:t>
            </a:r>
            <a:r>
              <a:rPr lang="en-US" sz="2400" b="1" smtClean="0">
                <a:effectLst/>
              </a:rPr>
              <a:t>(Ht)</a:t>
            </a:r>
            <a:r>
              <a:rPr lang="ru-RU" sz="2400" smtClean="0">
                <a:effectLst/>
                <a:latin typeface="Cambria" pitchFamily="18" charset="0"/>
              </a:rPr>
              <a:t>—объемная фракция Эр в цельной крови (соотношение объемов Эр и плазмы), кот. зависит от количества и объема Эр.</a:t>
            </a:r>
          </a:p>
          <a:p>
            <a:pPr marL="273050" indent="-273050" eaLnBrk="1" hangingPunct="1">
              <a:lnSpc>
                <a:spcPct val="80000"/>
              </a:lnSpc>
            </a:pPr>
            <a:r>
              <a:rPr lang="en-US" sz="2400" smtClean="0">
                <a:effectLst/>
              </a:rPr>
              <a:t>Ht</a:t>
            </a:r>
            <a:r>
              <a:rPr lang="en-US" sz="2400" b="1" smtClean="0">
                <a:effectLst/>
              </a:rPr>
              <a:t> </a:t>
            </a:r>
            <a:r>
              <a:rPr lang="ru-RU" sz="2400" smtClean="0">
                <a:effectLst/>
                <a:latin typeface="Cambria" pitchFamily="18" charset="0"/>
              </a:rPr>
              <a:t>используют для оценки выраженности анемии (может ↓ до 25-15%). </a:t>
            </a:r>
          </a:p>
          <a:p>
            <a:pPr marL="273050" indent="-273050" eaLnBrk="1" hangingPunct="1">
              <a:lnSpc>
                <a:spcPct val="80000"/>
              </a:lnSpc>
            </a:pPr>
            <a:r>
              <a:rPr lang="ru-RU" smtClean="0">
                <a:effectLst/>
                <a:latin typeface="Cambria" pitchFamily="18" charset="0"/>
              </a:rPr>
              <a:t>Ед. измерения: %. Референтные значения для взр.: ж 35-47,  м 39-50.</a:t>
            </a:r>
          </a:p>
          <a:p>
            <a:pPr marL="273050" indent="-273050" eaLnBrk="1" hangingPunct="1">
              <a:lnSpc>
                <a:spcPct val="80000"/>
              </a:lnSpc>
            </a:pPr>
            <a:r>
              <a:rPr lang="ru-RU" sz="2400" b="1" smtClean="0">
                <a:effectLst/>
                <a:latin typeface="Cambria" pitchFamily="18" charset="0"/>
              </a:rPr>
              <a:t>Повышение </a:t>
            </a:r>
            <a:r>
              <a:rPr lang="en-US" sz="2400" b="1" smtClean="0">
                <a:effectLst/>
              </a:rPr>
              <a:t>Ht</a:t>
            </a:r>
            <a:r>
              <a:rPr lang="ru-RU" sz="2400" b="1" smtClean="0">
                <a:effectLst/>
                <a:latin typeface="Cambria" pitchFamily="18" charset="0"/>
              </a:rPr>
              <a:t>:</a:t>
            </a:r>
            <a:endParaRPr lang="ru-RU" sz="2400" smtClean="0">
              <a:effectLst/>
              <a:latin typeface="Cambria" pitchFamily="18" charset="0"/>
            </a:endParaRPr>
          </a:p>
          <a:p>
            <a:pPr marL="273050" indent="-273050" eaLnBrk="1" hangingPunct="1">
              <a:lnSpc>
                <a:spcPct val="80000"/>
              </a:lnSpc>
            </a:pPr>
            <a:r>
              <a:rPr lang="ru-RU" smtClean="0">
                <a:effectLst/>
                <a:latin typeface="Cambria" pitchFamily="18" charset="0"/>
              </a:rPr>
              <a:t>первичные эритроцитозы;</a:t>
            </a:r>
          </a:p>
          <a:p>
            <a:pPr marL="273050" indent="-273050" eaLnBrk="1" hangingPunct="1">
              <a:lnSpc>
                <a:spcPct val="80000"/>
              </a:lnSpc>
            </a:pPr>
            <a:r>
              <a:rPr lang="ru-RU" smtClean="0">
                <a:effectLst/>
                <a:latin typeface="Cambria" pitchFamily="18" charset="0"/>
              </a:rPr>
              <a:t>вторичные эритроцитозы (ВПС, дыхательная недостаточность и др.);</a:t>
            </a:r>
          </a:p>
          <a:p>
            <a:pPr marL="273050" indent="-273050" eaLnBrk="1" hangingPunct="1">
              <a:lnSpc>
                <a:spcPct val="80000"/>
              </a:lnSpc>
            </a:pPr>
            <a:r>
              <a:rPr lang="ru-RU" smtClean="0">
                <a:effectLst/>
                <a:latin typeface="Cambria" pitchFamily="18" charset="0"/>
              </a:rPr>
              <a:t>уменьшение объема циркулирующей плазмы (сгущение крови) при ожоговой болезни, перитоните и др.;</a:t>
            </a:r>
          </a:p>
          <a:p>
            <a:pPr marL="273050" indent="-273050" eaLnBrk="1" hangingPunct="1">
              <a:lnSpc>
                <a:spcPct val="80000"/>
              </a:lnSpc>
            </a:pPr>
            <a:r>
              <a:rPr lang="ru-RU" smtClean="0">
                <a:effectLst/>
                <a:latin typeface="Cambria" pitchFamily="18" charset="0"/>
              </a:rPr>
              <a:t>дегидратация организма (при выраженной диарее, неукротимой рвоте, повышенной потливости, диабете).</a:t>
            </a:r>
          </a:p>
          <a:p>
            <a:pPr marL="273050" indent="-273050" eaLnBrk="1" hangingPunct="1">
              <a:lnSpc>
                <a:spcPct val="80000"/>
              </a:lnSpc>
            </a:pPr>
            <a:r>
              <a:rPr lang="ru-RU" sz="2400" b="1" smtClean="0">
                <a:effectLst/>
                <a:latin typeface="Cambria" pitchFamily="18" charset="0"/>
              </a:rPr>
              <a:t>Понижение </a:t>
            </a:r>
            <a:r>
              <a:rPr lang="en-US" sz="2400" b="1" smtClean="0">
                <a:effectLst/>
              </a:rPr>
              <a:t>Ht </a:t>
            </a:r>
            <a:r>
              <a:rPr lang="ru-RU" sz="2400" b="1" smtClean="0">
                <a:effectLst/>
                <a:latin typeface="Cambria" pitchFamily="18" charset="0"/>
              </a:rPr>
              <a:t>:</a:t>
            </a:r>
            <a:endParaRPr lang="ru-RU" sz="2400" smtClean="0">
              <a:effectLst/>
              <a:latin typeface="Cambria" pitchFamily="18" charset="0"/>
            </a:endParaRPr>
          </a:p>
          <a:p>
            <a:pPr marL="273050" indent="-273050" eaLnBrk="1" hangingPunct="1">
              <a:lnSpc>
                <a:spcPct val="80000"/>
              </a:lnSpc>
            </a:pPr>
            <a:r>
              <a:rPr lang="ru-RU" smtClean="0">
                <a:effectLst/>
                <a:latin typeface="Cambria" pitchFamily="18" charset="0"/>
              </a:rPr>
              <a:t>анемии;</a:t>
            </a:r>
          </a:p>
          <a:p>
            <a:pPr marL="273050" indent="-273050" eaLnBrk="1" hangingPunct="1">
              <a:lnSpc>
                <a:spcPct val="80000"/>
              </a:lnSpc>
            </a:pPr>
            <a:r>
              <a:rPr lang="ru-RU" smtClean="0">
                <a:effectLst/>
                <a:latin typeface="Cambria" pitchFamily="18" charset="0"/>
              </a:rPr>
              <a:t>увеличение ОЦК  (вторая половина беременности и др.).</a:t>
            </a:r>
          </a:p>
          <a:p>
            <a:pPr marL="273050" indent="-273050" eaLnBrk="1" hangingPunct="1">
              <a:lnSpc>
                <a:spcPct val="80000"/>
              </a:lnSpc>
              <a:buFont typeface="Arial" charset="0"/>
              <a:buNone/>
            </a:pPr>
            <a:endParaRPr lang="ru-RU" sz="1600" smtClean="0">
              <a:effectLst/>
              <a:latin typeface="Cambria" pitchFamily="18" charset="0"/>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Content Placeholder 2"/>
          <p:cNvSpPr>
            <a:spLocks noGrp="1"/>
          </p:cNvSpPr>
          <p:nvPr>
            <p:ph sz="quarter" idx="4294967295"/>
          </p:nvPr>
        </p:nvSpPr>
        <p:spPr bwMode="auto">
          <a:xfrm>
            <a:off x="0" y="284163"/>
            <a:ext cx="11988800" cy="4572000"/>
          </a:xfrm>
          <a:noFill/>
        </p:spPr>
        <p:txBody>
          <a:bodyPr wrap="square" numCol="1" anchor="t" anchorCtr="0" compatLnSpc="1">
            <a:prstTxWarp prst="textNoShape">
              <a:avLst/>
            </a:prstTxWarp>
          </a:bodyPr>
          <a:lstStyle/>
          <a:p>
            <a:pPr marL="273050" indent="-273050" eaLnBrk="1" hangingPunct="1">
              <a:lnSpc>
                <a:spcPct val="80000"/>
              </a:lnSpc>
            </a:pPr>
            <a:r>
              <a:rPr lang="ru-RU" sz="2400" b="1" smtClean="0">
                <a:effectLst/>
                <a:latin typeface="Cambria" pitchFamily="18" charset="0"/>
              </a:rPr>
              <a:t>Лейкоциты</a:t>
            </a:r>
            <a:r>
              <a:rPr lang="ru-RU" sz="2400" smtClean="0">
                <a:effectLst/>
                <a:latin typeface="Cambria" pitchFamily="18" charset="0"/>
              </a:rPr>
              <a:t> (белые кровяные тельца, </a:t>
            </a:r>
            <a:r>
              <a:rPr lang="en-US" sz="2400" smtClean="0">
                <a:effectLst/>
              </a:rPr>
              <a:t>L</a:t>
            </a:r>
            <a:r>
              <a:rPr lang="ru-RU" sz="2400" smtClean="0">
                <a:effectLst/>
                <a:latin typeface="Cambria" pitchFamily="18" charset="0"/>
              </a:rPr>
              <a:t>) —форменные элементы крови, основной функцией которых является защита организма от чужеродных агентов (токсинов, вирусов, бактерий, собственных отмирающих клеток и др.).</a:t>
            </a:r>
          </a:p>
          <a:p>
            <a:pPr marL="273050" indent="-273050" eaLnBrk="1" hangingPunct="1">
              <a:lnSpc>
                <a:spcPct val="80000"/>
              </a:lnSpc>
            </a:pPr>
            <a:r>
              <a:rPr lang="ru-RU" sz="2400" smtClean="0">
                <a:effectLst/>
                <a:latin typeface="Cambria" pitchFamily="18" charset="0"/>
              </a:rPr>
              <a:t>5 видов </a:t>
            </a:r>
            <a:r>
              <a:rPr lang="en-US" sz="2400" smtClean="0">
                <a:effectLst/>
              </a:rPr>
              <a:t>L</a:t>
            </a:r>
            <a:r>
              <a:rPr lang="ru-RU" sz="2400" smtClean="0">
                <a:effectLst/>
                <a:latin typeface="Cambria" pitchFamily="18" charset="0"/>
              </a:rPr>
              <a:t>: нейтрофилы, эозинофилы, базофилы, лимфоциты, моноциты.</a:t>
            </a:r>
          </a:p>
          <a:p>
            <a:pPr marL="273050" indent="-273050" eaLnBrk="1" hangingPunct="1">
              <a:lnSpc>
                <a:spcPct val="80000"/>
              </a:lnSpc>
            </a:pPr>
            <a:r>
              <a:rPr lang="ru-RU" sz="2400" smtClean="0">
                <a:effectLst/>
                <a:latin typeface="Cambria" pitchFamily="18" charset="0"/>
              </a:rPr>
              <a:t>Число </a:t>
            </a:r>
            <a:r>
              <a:rPr lang="en-US" sz="2400" smtClean="0">
                <a:effectLst/>
              </a:rPr>
              <a:t>L</a:t>
            </a:r>
            <a:r>
              <a:rPr lang="ru-RU" sz="2400" smtClean="0">
                <a:effectLst/>
                <a:latin typeface="Cambria" pitchFamily="18" charset="0"/>
              </a:rPr>
              <a:t> в течение дня может меняться под действием различных факторов, не выходя за пределы нормальных значений.</a:t>
            </a:r>
          </a:p>
          <a:p>
            <a:pPr marL="273050" indent="-273050" eaLnBrk="1" hangingPunct="1">
              <a:lnSpc>
                <a:spcPct val="80000"/>
              </a:lnSpc>
            </a:pPr>
            <a:r>
              <a:rPr lang="ru-RU" sz="2400" smtClean="0">
                <a:effectLst/>
                <a:latin typeface="Cambria" pitchFamily="18" charset="0"/>
              </a:rPr>
              <a:t>Физиологическое повышение уровня </a:t>
            </a:r>
            <a:r>
              <a:rPr lang="en-US" sz="2400" smtClean="0">
                <a:effectLst/>
              </a:rPr>
              <a:t>L</a:t>
            </a:r>
            <a:r>
              <a:rPr lang="ru-RU" sz="2400" smtClean="0">
                <a:effectLst/>
                <a:latin typeface="Cambria" pitchFamily="18" charset="0"/>
              </a:rPr>
              <a:t> (физиологический лейкоцитоз) возникает после приема пищи (желательно проводить анализ натощак), физической нагрузки (не рекомендуются физические усилия до взятия крови) и во второй половине дня (забор крови осуществляют утром), при стрессах, воздействии холода и тепла. У женщин физиологическое повышение количества </a:t>
            </a:r>
            <a:r>
              <a:rPr lang="en-US" sz="2400" smtClean="0">
                <a:effectLst/>
              </a:rPr>
              <a:t>L</a:t>
            </a:r>
            <a:r>
              <a:rPr lang="ru-RU" sz="2400" smtClean="0">
                <a:effectLst/>
                <a:latin typeface="Cambria" pitchFamily="18" charset="0"/>
              </a:rPr>
              <a:t>: в предменструальный период, при беременности и родах.</a:t>
            </a:r>
          </a:p>
          <a:p>
            <a:pPr marL="273050" indent="-273050" eaLnBrk="1" hangingPunct="1">
              <a:lnSpc>
                <a:spcPct val="80000"/>
              </a:lnSpc>
            </a:pPr>
            <a:r>
              <a:rPr lang="ru-RU" sz="2400" smtClean="0">
                <a:effectLst/>
                <a:latin typeface="Cambria" pitchFamily="18" charset="0"/>
              </a:rPr>
              <a:t>Ед. измерения: ×10</a:t>
            </a:r>
            <a:r>
              <a:rPr lang="ru-RU" sz="2400" baseline="30000" smtClean="0">
                <a:effectLst/>
                <a:latin typeface="Cambria" pitchFamily="18" charset="0"/>
              </a:rPr>
              <a:t>9</a:t>
            </a:r>
            <a:r>
              <a:rPr lang="ru-RU" sz="2400" smtClean="0">
                <a:effectLst/>
                <a:latin typeface="Cambria" pitchFamily="18" charset="0"/>
              </a:rPr>
              <a:t> клеток/л. Референтные значения: взрослые – 4 -10.</a:t>
            </a:r>
          </a:p>
          <a:p>
            <a:pPr marL="273050" indent="-273050" eaLnBrk="1" hangingPunct="1">
              <a:lnSpc>
                <a:spcPct val="80000"/>
              </a:lnSpc>
            </a:pPr>
            <a:endParaRPr lang="ru-RU" sz="2400" smtClean="0">
              <a:effectLst/>
              <a:latin typeface="Cambria" pitchFamily="18" charset="0"/>
            </a:endParaRPr>
          </a:p>
          <a:p>
            <a:pPr marL="273050" indent="-273050" eaLnBrk="1" hangingPunct="1">
              <a:lnSpc>
                <a:spcPct val="80000"/>
              </a:lnSpc>
            </a:pPr>
            <a:endParaRPr lang="ru-RU" sz="2400" smtClean="0">
              <a:effectLst/>
              <a:latin typeface="Cambria" pitchFamily="18" charset="0"/>
            </a:endParaRPr>
          </a:p>
          <a:p>
            <a:pPr marL="273050" indent="-273050" eaLnBrk="1" hangingPunct="1">
              <a:lnSpc>
                <a:spcPct val="80000"/>
              </a:lnSpc>
              <a:buFont typeface="Arial" charset="0"/>
              <a:buNone/>
            </a:pPr>
            <a:endParaRPr lang="ru-RU" sz="1600" smtClean="0">
              <a:effectLst/>
              <a:latin typeface="Cambria" pitchFamily="18" charset="0"/>
            </a:endParaRPr>
          </a:p>
          <a:p>
            <a:pPr marL="273050" indent="-273050" eaLnBrk="1" hangingPunct="1">
              <a:lnSpc>
                <a:spcPct val="80000"/>
              </a:lnSpc>
            </a:pPr>
            <a:endParaRPr lang="ru-RU" sz="1600" smtClean="0">
              <a:effectLst/>
              <a:latin typeface="Cambria" pitchFamily="18" charset="0"/>
            </a:endParaRPr>
          </a:p>
        </p:txBody>
      </p:sp>
      <p:grpSp>
        <p:nvGrpSpPr>
          <p:cNvPr id="28674" name="Group 5"/>
          <p:cNvGrpSpPr>
            <a:grpSpLocks/>
          </p:cNvGrpSpPr>
          <p:nvPr/>
        </p:nvGrpSpPr>
        <p:grpSpPr bwMode="auto">
          <a:xfrm>
            <a:off x="2243138" y="5160963"/>
            <a:ext cx="7585075" cy="1697037"/>
            <a:chOff x="2133600" y="5474482"/>
            <a:chExt cx="4762500" cy="1375789"/>
          </a:xfrm>
        </p:grpSpPr>
        <p:pic>
          <p:nvPicPr>
            <p:cNvPr id="28675" name="Picture 2" descr="Image result for лейкоциты"/>
            <p:cNvPicPr>
              <a:picLocks noChangeAspect="1" noChangeArrowheads="1"/>
            </p:cNvPicPr>
            <p:nvPr/>
          </p:nvPicPr>
          <p:blipFill>
            <a:blip r:embed="rId2"/>
            <a:srcRect t="42331" b="19150"/>
            <a:stretch>
              <a:fillRect/>
            </a:stretch>
          </p:blipFill>
          <p:spPr bwMode="auto">
            <a:xfrm>
              <a:off x="2133600" y="5474482"/>
              <a:ext cx="4762500" cy="1375789"/>
            </a:xfrm>
            <a:prstGeom prst="rect">
              <a:avLst/>
            </a:prstGeom>
            <a:noFill/>
            <a:ln w="9525">
              <a:noFill/>
              <a:miter lim="800000"/>
              <a:headEnd/>
              <a:tailEnd/>
            </a:ln>
          </p:spPr>
        </p:pic>
        <p:sp>
          <p:nvSpPr>
            <p:cNvPr id="5" name="Rectangle 4"/>
            <p:cNvSpPr/>
            <p:nvPr/>
          </p:nvSpPr>
          <p:spPr>
            <a:xfrm>
              <a:off x="3200129" y="6401113"/>
              <a:ext cx="915022" cy="30372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fontAlgn="auto">
                <a:spcBef>
                  <a:spcPts val="0"/>
                </a:spcBef>
                <a:spcAft>
                  <a:spcPts val="0"/>
                </a:spcAft>
                <a:defRPr/>
              </a:pPr>
              <a:r>
                <a:rPr lang="ru-RU" sz="1200" dirty="0">
                  <a:solidFill>
                    <a:schemeClr val="tx1"/>
                  </a:solidFill>
                </a:rPr>
                <a:t>эозинофил</a:t>
              </a:r>
            </a:p>
          </p:txBody>
        </p:sp>
      </p:gr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Content Placeholder 2"/>
          <p:cNvSpPr>
            <a:spLocks noGrp="1"/>
          </p:cNvSpPr>
          <p:nvPr>
            <p:ph sz="quarter" idx="4294967295"/>
          </p:nvPr>
        </p:nvSpPr>
        <p:spPr bwMode="auto">
          <a:xfrm>
            <a:off x="539750" y="436563"/>
            <a:ext cx="11379200" cy="6019800"/>
          </a:xfrm>
          <a:noFill/>
        </p:spPr>
        <p:txBody>
          <a:bodyPr wrap="square" numCol="1" anchor="t" anchorCtr="0" compatLnSpc="1">
            <a:prstTxWarp prst="textNoShape">
              <a:avLst/>
            </a:prstTxWarp>
          </a:bodyPr>
          <a:lstStyle/>
          <a:p>
            <a:pPr marL="273050" indent="-273050" algn="ctr" eaLnBrk="1" hangingPunct="1">
              <a:lnSpc>
                <a:spcPct val="90000"/>
              </a:lnSpc>
              <a:buFont typeface="Arial" charset="0"/>
              <a:buNone/>
            </a:pPr>
            <a:r>
              <a:rPr lang="ru-RU" sz="2400" b="1" smtClean="0">
                <a:effectLst/>
                <a:latin typeface="Cambria" pitchFamily="18" charset="0"/>
              </a:rPr>
              <a:t>Повышение уровня (лейкоцитоз):</a:t>
            </a:r>
            <a:endParaRPr lang="ru-RU" sz="2400" smtClean="0">
              <a:effectLst/>
              <a:latin typeface="Cambria" pitchFamily="18" charset="0"/>
            </a:endParaRPr>
          </a:p>
          <a:p>
            <a:pPr marL="273050" indent="-273050" eaLnBrk="1" hangingPunct="1">
              <a:lnSpc>
                <a:spcPct val="90000"/>
              </a:lnSpc>
            </a:pPr>
            <a:r>
              <a:rPr lang="ru-RU" smtClean="0">
                <a:effectLst/>
                <a:latin typeface="Cambria" pitchFamily="18" charset="0"/>
              </a:rPr>
              <a:t>Остр. инфекции (стафилококк, стрептококк, пневмококк,  др.)</a:t>
            </a:r>
          </a:p>
          <a:p>
            <a:pPr marL="273050" indent="-273050" eaLnBrk="1" hangingPunct="1">
              <a:lnSpc>
                <a:spcPct val="90000"/>
              </a:lnSpc>
            </a:pPr>
            <a:r>
              <a:rPr lang="ru-RU" smtClean="0">
                <a:effectLst/>
                <a:latin typeface="Cambria" pitchFamily="18" charset="0"/>
              </a:rPr>
              <a:t>Воспалительные состояния, интоксикации, травмы, ожоги;</a:t>
            </a:r>
          </a:p>
          <a:p>
            <a:pPr marL="273050" indent="-273050" eaLnBrk="1" hangingPunct="1">
              <a:lnSpc>
                <a:spcPct val="90000"/>
              </a:lnSpc>
            </a:pPr>
            <a:r>
              <a:rPr lang="ru-RU" smtClean="0">
                <a:effectLst/>
                <a:latin typeface="Cambria" pitchFamily="18" charset="0"/>
              </a:rPr>
              <a:t>Злокачественные новообразования;</a:t>
            </a:r>
          </a:p>
          <a:p>
            <a:pPr marL="273050" indent="-273050" eaLnBrk="1" hangingPunct="1">
              <a:lnSpc>
                <a:spcPct val="90000"/>
              </a:lnSpc>
            </a:pPr>
            <a:r>
              <a:rPr lang="ru-RU" smtClean="0">
                <a:effectLst/>
                <a:latin typeface="Cambria" pitchFamily="18" charset="0"/>
              </a:rPr>
              <a:t>Острые кровотечения;</a:t>
            </a:r>
          </a:p>
          <a:p>
            <a:pPr marL="273050" indent="-273050" eaLnBrk="1" hangingPunct="1">
              <a:lnSpc>
                <a:spcPct val="90000"/>
              </a:lnSpc>
            </a:pPr>
            <a:r>
              <a:rPr lang="ru-RU" smtClean="0">
                <a:effectLst/>
                <a:latin typeface="Cambria" pitchFamily="18" charset="0"/>
              </a:rPr>
              <a:t>Оперативные вмешательства и др.</a:t>
            </a:r>
          </a:p>
          <a:p>
            <a:pPr marL="273050" indent="-273050" algn="ctr" eaLnBrk="1" hangingPunct="1">
              <a:lnSpc>
                <a:spcPct val="90000"/>
              </a:lnSpc>
              <a:buFont typeface="Arial" charset="0"/>
              <a:buNone/>
            </a:pPr>
            <a:r>
              <a:rPr lang="ru-RU" sz="2400" b="1" smtClean="0">
                <a:effectLst/>
                <a:latin typeface="Cambria" pitchFamily="18" charset="0"/>
              </a:rPr>
              <a:t>Понижение уровня (лейкопения):</a:t>
            </a:r>
            <a:endParaRPr lang="ru-RU" sz="2400" smtClean="0">
              <a:effectLst/>
              <a:latin typeface="Cambria" pitchFamily="18" charset="0"/>
            </a:endParaRPr>
          </a:p>
          <a:p>
            <a:pPr marL="273050" indent="-273050" eaLnBrk="1" hangingPunct="1">
              <a:lnSpc>
                <a:spcPct val="90000"/>
              </a:lnSpc>
            </a:pPr>
            <a:r>
              <a:rPr lang="ru-RU" smtClean="0">
                <a:effectLst/>
                <a:latin typeface="Cambria" pitchFamily="18" charset="0"/>
              </a:rPr>
              <a:t>некоторые вирусные и бактериальные инфекции (грипп, брюшной тиф, корь, малярия, краснуха, СПИД);</a:t>
            </a:r>
          </a:p>
          <a:p>
            <a:pPr marL="273050" indent="-273050" eaLnBrk="1" hangingPunct="1">
              <a:lnSpc>
                <a:spcPct val="90000"/>
              </a:lnSpc>
            </a:pPr>
            <a:r>
              <a:rPr lang="ru-RU" smtClean="0">
                <a:effectLst/>
                <a:latin typeface="Cambria" pitchFamily="18" charset="0"/>
              </a:rPr>
              <a:t>сепсис и многое другое.</a:t>
            </a:r>
          </a:p>
          <a:p>
            <a:pPr marL="273050" indent="-273050" eaLnBrk="1" hangingPunct="1">
              <a:lnSpc>
                <a:spcPct val="90000"/>
              </a:lnSpc>
              <a:buFont typeface="Arial" charset="0"/>
              <a:buNone/>
            </a:pPr>
            <a:r>
              <a:rPr lang="ru-RU" sz="2400" i="1" smtClean="0">
                <a:effectLst/>
                <a:latin typeface="Cambria" pitchFamily="18" charset="0"/>
              </a:rPr>
              <a:t>Лейкоцитарная формула (лейкограмма)</a:t>
            </a:r>
            <a:r>
              <a:rPr lang="ru-RU" sz="2400" smtClean="0">
                <a:effectLst/>
                <a:latin typeface="Cambria" pitchFamily="18" charset="0"/>
              </a:rPr>
              <a:t> — это процентное соотношение различных видов лейкоцитов. </a:t>
            </a:r>
          </a:p>
          <a:p>
            <a:pPr marL="273050" indent="-273050" eaLnBrk="1" hangingPunct="1">
              <a:lnSpc>
                <a:spcPct val="90000"/>
              </a:lnSpc>
              <a:buFont typeface="Arial" charset="0"/>
              <a:buNone/>
            </a:pPr>
            <a:r>
              <a:rPr lang="ru-RU" sz="2400" smtClean="0">
                <a:effectLst/>
                <a:latin typeface="Cambria" pitchFamily="18" charset="0"/>
              </a:rPr>
              <a:t>Лейкоцитарная формула имеет возрастные особенности, поэтому ее сдвиги должны оцениваться с позиции возрастной нормы (это особенно важно при обследовании детей).</a:t>
            </a:r>
          </a:p>
          <a:p>
            <a:pPr marL="273050" indent="-273050" eaLnBrk="1" hangingPunct="1">
              <a:lnSpc>
                <a:spcPct val="90000"/>
              </a:lnSpc>
            </a:pPr>
            <a:endParaRPr lang="ru-RU" sz="2400" smtClean="0">
              <a:effectLst/>
              <a:latin typeface="Cambria" pitchFamily="18" charset="0"/>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1" name="Picture 2" descr="Image result for лимфоциты"/>
          <p:cNvPicPr>
            <a:picLocks noChangeAspect="1" noChangeArrowheads="1"/>
          </p:cNvPicPr>
          <p:nvPr/>
        </p:nvPicPr>
        <p:blipFill>
          <a:blip r:embed="rId2"/>
          <a:srcRect/>
          <a:stretch>
            <a:fillRect/>
          </a:stretch>
        </p:blipFill>
        <p:spPr bwMode="auto">
          <a:xfrm>
            <a:off x="4711700" y="2971800"/>
            <a:ext cx="7480300" cy="3481388"/>
          </a:xfrm>
          <a:prstGeom prst="rect">
            <a:avLst/>
          </a:prstGeom>
          <a:noFill/>
          <a:ln w="9525">
            <a:noFill/>
            <a:miter lim="800000"/>
            <a:headEnd/>
            <a:tailEnd/>
          </a:ln>
        </p:spPr>
      </p:pic>
      <p:sp>
        <p:nvSpPr>
          <p:cNvPr id="30722" name="Content Placeholder 2"/>
          <p:cNvSpPr>
            <a:spLocks noGrp="1"/>
          </p:cNvSpPr>
          <p:nvPr>
            <p:ph sz="quarter" idx="4294967295"/>
          </p:nvPr>
        </p:nvSpPr>
        <p:spPr bwMode="auto">
          <a:xfrm>
            <a:off x="415925" y="492125"/>
            <a:ext cx="11379200" cy="4695825"/>
          </a:xfrm>
          <a:noFill/>
        </p:spPr>
        <p:txBody>
          <a:bodyPr wrap="square" numCol="1" anchor="t" anchorCtr="0" compatLnSpc="1">
            <a:prstTxWarp prst="textNoShape">
              <a:avLst/>
            </a:prstTxWarp>
          </a:bodyPr>
          <a:lstStyle/>
          <a:p>
            <a:pPr marL="273050" indent="-273050" eaLnBrk="1" hangingPunct="1"/>
            <a:r>
              <a:rPr lang="ru-RU" sz="2400" b="1" smtClean="0">
                <a:effectLst/>
                <a:latin typeface="Cambria" pitchFamily="18" charset="0"/>
              </a:rPr>
              <a:t>Лейкоцитарная формула (лейкограмма)</a:t>
            </a:r>
            <a:r>
              <a:rPr lang="ru-RU" sz="2400" smtClean="0">
                <a:effectLst/>
                <a:latin typeface="Cambria" pitchFamily="18" charset="0"/>
              </a:rPr>
              <a:t> — это процентное соотношение различных видов </a:t>
            </a:r>
            <a:r>
              <a:rPr lang="en-US" sz="2400" smtClean="0">
                <a:effectLst/>
              </a:rPr>
              <a:t>L</a:t>
            </a:r>
            <a:r>
              <a:rPr lang="ru-RU" sz="2400" smtClean="0">
                <a:effectLst/>
                <a:latin typeface="Cambria" pitchFamily="18" charset="0"/>
              </a:rPr>
              <a:t>:</a:t>
            </a:r>
          </a:p>
          <a:p>
            <a:pPr marL="547688" lvl="1" eaLnBrk="1" hangingPunct="1"/>
            <a:r>
              <a:rPr lang="ru-RU" sz="2400" smtClean="0">
                <a:effectLst/>
                <a:latin typeface="Cambria" pitchFamily="18" charset="0"/>
              </a:rPr>
              <a:t>Нейтрофилы палочкоядерные 1—5 % </a:t>
            </a:r>
          </a:p>
          <a:p>
            <a:pPr marL="547688" lvl="1" eaLnBrk="1" hangingPunct="1"/>
            <a:r>
              <a:rPr lang="ru-RU" sz="2400" smtClean="0">
                <a:effectLst/>
                <a:latin typeface="Cambria" pitchFamily="18" charset="0"/>
              </a:rPr>
              <a:t>Нейтрофилы сегментоядерные 47—72%</a:t>
            </a:r>
          </a:p>
          <a:p>
            <a:pPr marL="547688" lvl="1" eaLnBrk="1" hangingPunct="1"/>
            <a:r>
              <a:rPr lang="ru-RU" sz="2400" smtClean="0">
                <a:effectLst/>
                <a:latin typeface="Cambria" pitchFamily="18" charset="0"/>
              </a:rPr>
              <a:t>Эозинофилы 1—5 %</a:t>
            </a:r>
          </a:p>
          <a:p>
            <a:pPr marL="547688" lvl="1" eaLnBrk="1" hangingPunct="1"/>
            <a:r>
              <a:rPr lang="ru-RU" sz="2400" smtClean="0">
                <a:effectLst/>
                <a:latin typeface="Cambria" pitchFamily="18" charset="0"/>
              </a:rPr>
              <a:t>Базофилы 0—1%</a:t>
            </a:r>
          </a:p>
          <a:p>
            <a:pPr marL="547688" lvl="1" eaLnBrk="1" hangingPunct="1"/>
            <a:r>
              <a:rPr lang="ru-RU" sz="2400" smtClean="0">
                <a:effectLst/>
                <a:latin typeface="Cambria" pitchFamily="18" charset="0"/>
              </a:rPr>
              <a:t>Лимфоциты 19—37%</a:t>
            </a:r>
          </a:p>
          <a:p>
            <a:pPr marL="547688" lvl="1" eaLnBrk="1" hangingPunct="1"/>
            <a:r>
              <a:rPr lang="ru-RU" sz="2400" smtClean="0">
                <a:effectLst/>
                <a:latin typeface="Cambria" pitchFamily="18" charset="0"/>
              </a:rPr>
              <a:t>Моноциты 3—11 %.</a:t>
            </a:r>
            <a:endParaRPr lang="ru-RU" smtClean="0">
              <a:effectLst/>
              <a:latin typeface="Cambria" pitchFamily="18" charset="0"/>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5" name="Picture 2" descr="Image result for нейтрофилы"/>
          <p:cNvPicPr>
            <a:picLocks noChangeAspect="1" noChangeArrowheads="1"/>
          </p:cNvPicPr>
          <p:nvPr/>
        </p:nvPicPr>
        <p:blipFill>
          <a:blip r:embed="rId2"/>
          <a:srcRect b="3780"/>
          <a:stretch>
            <a:fillRect/>
          </a:stretch>
        </p:blipFill>
        <p:spPr bwMode="auto">
          <a:xfrm>
            <a:off x="7335838" y="3030538"/>
            <a:ext cx="4856162" cy="1638300"/>
          </a:xfrm>
          <a:prstGeom prst="rect">
            <a:avLst/>
          </a:prstGeom>
          <a:noFill/>
          <a:ln w="9525">
            <a:noFill/>
            <a:miter lim="800000"/>
            <a:headEnd/>
            <a:tailEnd/>
          </a:ln>
        </p:spPr>
      </p:pic>
      <p:sp>
        <p:nvSpPr>
          <p:cNvPr id="31746" name="Content Placeholder 2"/>
          <p:cNvSpPr>
            <a:spLocks noGrp="1"/>
          </p:cNvSpPr>
          <p:nvPr>
            <p:ph sz="quarter" idx="4294967295"/>
          </p:nvPr>
        </p:nvSpPr>
        <p:spPr bwMode="auto">
          <a:xfrm>
            <a:off x="420688" y="296863"/>
            <a:ext cx="11277600" cy="5694362"/>
          </a:xfrm>
          <a:noFill/>
        </p:spPr>
        <p:txBody>
          <a:bodyPr wrap="square" numCol="1" anchor="t" anchorCtr="0" compatLnSpc="1">
            <a:prstTxWarp prst="textNoShape">
              <a:avLst/>
            </a:prstTxWarp>
          </a:bodyPr>
          <a:lstStyle/>
          <a:p>
            <a:pPr marL="273050" indent="-273050" algn="ctr" eaLnBrk="1" hangingPunct="1">
              <a:lnSpc>
                <a:spcPct val="80000"/>
              </a:lnSpc>
              <a:buFont typeface="Arial" charset="0"/>
              <a:buNone/>
            </a:pPr>
            <a:r>
              <a:rPr lang="ru-RU" sz="2400" b="1" smtClean="0">
                <a:effectLst/>
                <a:latin typeface="Cambria" pitchFamily="18" charset="0"/>
              </a:rPr>
              <a:t>Нейтрофилы</a:t>
            </a:r>
            <a:r>
              <a:rPr lang="ru-RU" sz="2400" smtClean="0">
                <a:effectLst/>
                <a:latin typeface="Cambria" pitchFamily="18" charset="0"/>
              </a:rPr>
              <a:t> — наиболее многочисленный вид </a:t>
            </a:r>
            <a:r>
              <a:rPr lang="en-US" sz="2400" smtClean="0">
                <a:effectLst/>
              </a:rPr>
              <a:t>L (</a:t>
            </a:r>
            <a:r>
              <a:rPr lang="ru-RU" sz="2400" smtClean="0">
                <a:effectLst/>
                <a:latin typeface="Cambria" pitchFamily="18" charset="0"/>
              </a:rPr>
              <a:t>50-75%</a:t>
            </a:r>
            <a:r>
              <a:rPr lang="en-US" sz="2400" smtClean="0">
                <a:effectLst/>
              </a:rPr>
              <a:t>)</a:t>
            </a:r>
            <a:endParaRPr lang="ru-RU" sz="2400" smtClean="0">
              <a:effectLst/>
              <a:latin typeface="Cambria" pitchFamily="18" charset="0"/>
            </a:endParaRPr>
          </a:p>
          <a:p>
            <a:pPr marL="273050" indent="-273050" eaLnBrk="1" hangingPunct="1">
              <a:lnSpc>
                <a:spcPct val="80000"/>
              </a:lnSpc>
              <a:buFont typeface="Arial" charset="0"/>
              <a:buNone/>
            </a:pPr>
            <a:r>
              <a:rPr lang="ru-RU" sz="2400" smtClean="0">
                <a:effectLst/>
                <a:latin typeface="Cambria" pitchFamily="18" charset="0"/>
              </a:rPr>
              <a:t>    Выделяют сегментоядерные (зрелые) нейтрофилы и небольшое количество палочкоядерных (более молодых) нейтрофилов. </a:t>
            </a:r>
          </a:p>
          <a:p>
            <a:pPr marL="273050" indent="-273050" eaLnBrk="1" hangingPunct="1">
              <a:lnSpc>
                <a:spcPct val="80000"/>
              </a:lnSpc>
              <a:buFont typeface="Arial" charset="0"/>
              <a:buNone/>
            </a:pPr>
            <a:r>
              <a:rPr lang="ru-RU" sz="2400" smtClean="0">
                <a:effectLst/>
                <a:latin typeface="Cambria" pitchFamily="18" charset="0"/>
              </a:rPr>
              <a:t>    Основная функция нейтрофилов - защита организма от инфекций.</a:t>
            </a:r>
          </a:p>
          <a:p>
            <a:pPr marL="273050" indent="-273050" algn="ctr" eaLnBrk="1" hangingPunct="1">
              <a:lnSpc>
                <a:spcPct val="80000"/>
              </a:lnSpc>
              <a:buFont typeface="Arial" charset="0"/>
              <a:buNone/>
            </a:pPr>
            <a:r>
              <a:rPr lang="ru-RU" sz="2400" b="1" smtClean="0">
                <a:effectLst/>
                <a:latin typeface="Cambria" pitchFamily="18" charset="0"/>
              </a:rPr>
              <a:t>Повышение уровня нейтрофилов (нейтрофилез, нейтрофилия):</a:t>
            </a:r>
            <a:endParaRPr lang="ru-RU" sz="2400" smtClean="0">
              <a:effectLst/>
              <a:latin typeface="Cambria" pitchFamily="18" charset="0"/>
            </a:endParaRPr>
          </a:p>
          <a:p>
            <a:pPr marL="273050" indent="-273050" eaLnBrk="1" hangingPunct="1">
              <a:lnSpc>
                <a:spcPct val="80000"/>
              </a:lnSpc>
            </a:pPr>
            <a:r>
              <a:rPr lang="ru-RU" smtClean="0">
                <a:effectLst/>
                <a:latin typeface="Cambria" pitchFamily="18" charset="0"/>
              </a:rPr>
              <a:t>острые бактериальные инфекции;</a:t>
            </a:r>
          </a:p>
          <a:p>
            <a:pPr marL="273050" indent="-273050" eaLnBrk="1" hangingPunct="1">
              <a:lnSpc>
                <a:spcPct val="80000"/>
              </a:lnSpc>
            </a:pPr>
            <a:r>
              <a:rPr lang="ru-RU" smtClean="0">
                <a:effectLst/>
                <a:latin typeface="Cambria" pitchFamily="18" charset="0"/>
              </a:rPr>
              <a:t>воспалительные процессы и некроз тканей (ОИМ, ожоги, ревматизм, ревматоидный артрит, панкреатит, дерматит, перитонит);</a:t>
            </a:r>
          </a:p>
          <a:p>
            <a:pPr marL="273050" indent="-273050" eaLnBrk="1" hangingPunct="1">
              <a:lnSpc>
                <a:spcPct val="80000"/>
              </a:lnSpc>
            </a:pPr>
            <a:r>
              <a:rPr lang="ru-RU" smtClean="0">
                <a:effectLst/>
                <a:latin typeface="Cambria" pitchFamily="18" charset="0"/>
              </a:rPr>
              <a:t>состояние после оперативного вмешательства;</a:t>
            </a:r>
          </a:p>
          <a:p>
            <a:pPr marL="273050" indent="-273050" eaLnBrk="1" hangingPunct="1">
              <a:lnSpc>
                <a:spcPct val="80000"/>
              </a:lnSpc>
            </a:pPr>
            <a:r>
              <a:rPr lang="ru-RU" smtClean="0">
                <a:effectLst/>
                <a:latin typeface="Cambria" pitchFamily="18" charset="0"/>
              </a:rPr>
              <a:t>интоксикации;</a:t>
            </a:r>
          </a:p>
          <a:p>
            <a:pPr marL="273050" indent="-273050" eaLnBrk="1" hangingPunct="1">
              <a:lnSpc>
                <a:spcPct val="80000"/>
              </a:lnSpc>
            </a:pPr>
            <a:r>
              <a:rPr lang="ru-RU" smtClean="0">
                <a:effectLst/>
                <a:latin typeface="Cambria" pitchFamily="18" charset="0"/>
              </a:rPr>
              <a:t>онкологические заболевания;</a:t>
            </a:r>
          </a:p>
          <a:p>
            <a:pPr marL="273050" indent="-273050" eaLnBrk="1" hangingPunct="1">
              <a:lnSpc>
                <a:spcPct val="80000"/>
              </a:lnSpc>
            </a:pPr>
            <a:r>
              <a:rPr lang="ru-RU" smtClean="0">
                <a:effectLst/>
                <a:latin typeface="Cambria" pitchFamily="18" charset="0"/>
              </a:rPr>
              <a:t>физическое напряжение и эмоциональная нагрузка</a:t>
            </a:r>
          </a:p>
          <a:p>
            <a:pPr marL="273050" indent="-273050" algn="ctr" eaLnBrk="1" hangingPunct="1">
              <a:lnSpc>
                <a:spcPct val="80000"/>
              </a:lnSpc>
              <a:buFont typeface="Arial" charset="0"/>
              <a:buNone/>
            </a:pPr>
            <a:r>
              <a:rPr lang="ru-RU" sz="2400" b="1" smtClean="0">
                <a:effectLst/>
                <a:latin typeface="Cambria" pitchFamily="18" charset="0"/>
              </a:rPr>
              <a:t>Понижение уровня нейтрофилов (нейтропения):</a:t>
            </a:r>
            <a:endParaRPr lang="ru-RU" sz="2400" smtClean="0">
              <a:effectLst/>
              <a:latin typeface="Cambria" pitchFamily="18" charset="0"/>
            </a:endParaRPr>
          </a:p>
          <a:p>
            <a:pPr marL="273050" indent="-273050" eaLnBrk="1" hangingPunct="1">
              <a:lnSpc>
                <a:spcPct val="80000"/>
              </a:lnSpc>
            </a:pPr>
            <a:r>
              <a:rPr lang="ru-RU" smtClean="0">
                <a:effectLst/>
                <a:latin typeface="Cambria" pitchFamily="18" charset="0"/>
              </a:rPr>
              <a:t>некоторые инфекции;</a:t>
            </a:r>
          </a:p>
          <a:p>
            <a:pPr marL="273050" indent="-273050" eaLnBrk="1" hangingPunct="1">
              <a:lnSpc>
                <a:spcPct val="80000"/>
              </a:lnSpc>
            </a:pPr>
            <a:r>
              <a:rPr lang="ru-RU" smtClean="0">
                <a:effectLst/>
                <a:latin typeface="Cambria" pitchFamily="18" charset="0"/>
              </a:rPr>
              <a:t>болезни системы крови и др.</a:t>
            </a:r>
            <a:endParaRPr lang="ru-RU" sz="1600" smtClean="0">
              <a:effectLst/>
              <a:latin typeface="Cambria" pitchFamily="18" charset="0"/>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69" name="Picture 2" descr="Image result for лимфоциты"/>
          <p:cNvPicPr>
            <a:picLocks noChangeAspect="1" noChangeArrowheads="1"/>
          </p:cNvPicPr>
          <p:nvPr/>
        </p:nvPicPr>
        <p:blipFill>
          <a:blip r:embed="rId2"/>
          <a:srcRect l="19798" t="2699" r="19348" b="6075"/>
          <a:stretch>
            <a:fillRect/>
          </a:stretch>
        </p:blipFill>
        <p:spPr bwMode="auto">
          <a:xfrm>
            <a:off x="7567613" y="4468813"/>
            <a:ext cx="3362325" cy="2209800"/>
          </a:xfrm>
          <a:prstGeom prst="rect">
            <a:avLst/>
          </a:prstGeom>
          <a:noFill/>
          <a:ln w="9525">
            <a:noFill/>
            <a:miter lim="800000"/>
            <a:headEnd/>
            <a:tailEnd/>
          </a:ln>
        </p:spPr>
      </p:pic>
      <p:sp>
        <p:nvSpPr>
          <p:cNvPr id="32770" name="Content Placeholder 2"/>
          <p:cNvSpPr>
            <a:spLocks noGrp="1"/>
          </p:cNvSpPr>
          <p:nvPr>
            <p:ph sz="quarter" idx="4294967295"/>
          </p:nvPr>
        </p:nvSpPr>
        <p:spPr bwMode="auto">
          <a:xfrm>
            <a:off x="442913" y="477838"/>
            <a:ext cx="11379200" cy="5562600"/>
          </a:xfrm>
          <a:noFill/>
        </p:spPr>
        <p:txBody>
          <a:bodyPr wrap="square" numCol="1" anchor="t" anchorCtr="0" compatLnSpc="1">
            <a:prstTxWarp prst="textNoShape">
              <a:avLst/>
            </a:prstTxWarp>
          </a:bodyPr>
          <a:lstStyle/>
          <a:p>
            <a:pPr marL="273050" indent="-273050" eaLnBrk="1" hangingPunct="1">
              <a:lnSpc>
                <a:spcPct val="80000"/>
              </a:lnSpc>
              <a:buFont typeface="Arial" charset="0"/>
              <a:buNone/>
            </a:pPr>
            <a:r>
              <a:rPr lang="ru-RU" sz="2400" smtClean="0">
                <a:effectLst/>
                <a:latin typeface="Cambria" pitchFamily="18" charset="0"/>
              </a:rPr>
              <a:t>   </a:t>
            </a:r>
            <a:r>
              <a:rPr lang="ru-RU" sz="2400" b="1" smtClean="0">
                <a:effectLst/>
                <a:latin typeface="Cambria" pitchFamily="18" charset="0"/>
              </a:rPr>
              <a:t>Лимфоциты </a:t>
            </a:r>
            <a:r>
              <a:rPr lang="ru-RU" sz="2400" smtClean="0">
                <a:effectLst/>
                <a:latin typeface="Cambria" pitchFamily="18" charset="0"/>
              </a:rPr>
              <a:t>—главные клеточные элементы иммунной системы с  функцией узнавания чужеродного антигена, клеточного иммунитета, гуморального ответа (синтез антител к чужеродным белкам), иммунологической памяти (иммунный ответ при повторной встрече с чужеродным агентом).</a:t>
            </a:r>
          </a:p>
          <a:p>
            <a:pPr marL="273050" indent="-273050" eaLnBrk="1" hangingPunct="1">
              <a:lnSpc>
                <a:spcPct val="80000"/>
              </a:lnSpc>
            </a:pPr>
            <a:r>
              <a:rPr lang="ru-RU" smtClean="0">
                <a:effectLst/>
                <a:latin typeface="Cambria" pitchFamily="18" charset="0"/>
              </a:rPr>
              <a:t>У взрослых лимфоцитов  20—40% от всего числа </a:t>
            </a:r>
            <a:r>
              <a:rPr lang="en-US" smtClean="0">
                <a:effectLst/>
              </a:rPr>
              <a:t>L</a:t>
            </a:r>
            <a:r>
              <a:rPr lang="ru-RU" smtClean="0">
                <a:effectLst/>
                <a:latin typeface="Cambria" pitchFamily="18" charset="0"/>
              </a:rPr>
              <a:t>.</a:t>
            </a:r>
          </a:p>
          <a:p>
            <a:pPr marL="273050" indent="-273050" algn="ctr" eaLnBrk="1" hangingPunct="1">
              <a:lnSpc>
                <a:spcPct val="80000"/>
              </a:lnSpc>
              <a:buFont typeface="Arial" charset="0"/>
              <a:buNone/>
            </a:pPr>
            <a:r>
              <a:rPr lang="ru-RU" sz="2400" b="1" smtClean="0">
                <a:effectLst/>
                <a:latin typeface="Cambria" pitchFamily="18" charset="0"/>
              </a:rPr>
              <a:t>Повышение уровня лимфоцитов (лимфоцитоз):</a:t>
            </a:r>
            <a:endParaRPr lang="ru-RU" sz="2400" smtClean="0">
              <a:effectLst/>
              <a:latin typeface="Cambria" pitchFamily="18" charset="0"/>
            </a:endParaRPr>
          </a:p>
          <a:p>
            <a:pPr marL="273050" indent="-273050" eaLnBrk="1" hangingPunct="1">
              <a:lnSpc>
                <a:spcPct val="80000"/>
              </a:lnSpc>
            </a:pPr>
            <a:r>
              <a:rPr lang="ru-RU" smtClean="0">
                <a:effectLst/>
                <a:latin typeface="Cambria" pitchFamily="18" charset="0"/>
              </a:rPr>
              <a:t>Инфекции я: вирусный гепатит, цитомегаловирусная инфекция, коклюш, ОРВИ, токсоплазмоз, герпес, краснуха, ВИЧ-инфекция;</a:t>
            </a:r>
          </a:p>
          <a:p>
            <a:pPr marL="273050" indent="-273050" eaLnBrk="1" hangingPunct="1">
              <a:lnSpc>
                <a:spcPct val="80000"/>
              </a:lnSpc>
            </a:pPr>
            <a:r>
              <a:rPr lang="ru-RU" smtClean="0">
                <a:effectLst/>
                <a:latin typeface="Cambria" pitchFamily="18" charset="0"/>
              </a:rPr>
              <a:t>заболевания системы крови;</a:t>
            </a:r>
          </a:p>
          <a:p>
            <a:pPr marL="273050" indent="-273050" eaLnBrk="1" hangingPunct="1">
              <a:lnSpc>
                <a:spcPct val="80000"/>
              </a:lnSpc>
            </a:pPr>
            <a:r>
              <a:rPr lang="ru-RU" smtClean="0">
                <a:effectLst/>
                <a:latin typeface="Cambria" pitchFamily="18" charset="0"/>
              </a:rPr>
              <a:t>лечение некоторыми препаратами.</a:t>
            </a:r>
          </a:p>
          <a:p>
            <a:pPr marL="273050" indent="-273050" algn="ctr" eaLnBrk="1" hangingPunct="1">
              <a:lnSpc>
                <a:spcPct val="80000"/>
              </a:lnSpc>
              <a:buFont typeface="Arial" charset="0"/>
              <a:buNone/>
            </a:pPr>
            <a:r>
              <a:rPr lang="ru-RU" sz="2400" b="1" smtClean="0">
                <a:effectLst/>
                <a:latin typeface="Cambria" pitchFamily="18" charset="0"/>
              </a:rPr>
              <a:t>Снижение уровня лимфоцитов (лимфопения):</a:t>
            </a:r>
            <a:endParaRPr lang="ru-RU" sz="2400" smtClean="0">
              <a:effectLst/>
              <a:latin typeface="Cambria" pitchFamily="18" charset="0"/>
            </a:endParaRPr>
          </a:p>
          <a:p>
            <a:pPr marL="273050" indent="-273050" eaLnBrk="1" hangingPunct="1">
              <a:lnSpc>
                <a:spcPct val="80000"/>
              </a:lnSpc>
            </a:pPr>
            <a:r>
              <a:rPr lang="ru-RU" smtClean="0">
                <a:effectLst/>
                <a:latin typeface="Cambria" pitchFamily="18" charset="0"/>
              </a:rPr>
              <a:t>тяжелые вирусные заболевания;</a:t>
            </a:r>
          </a:p>
          <a:p>
            <a:pPr marL="273050" indent="-273050" eaLnBrk="1" hangingPunct="1">
              <a:lnSpc>
                <a:spcPct val="80000"/>
              </a:lnSpc>
            </a:pPr>
            <a:r>
              <a:rPr lang="ru-RU" smtClean="0">
                <a:effectLst/>
                <a:latin typeface="Cambria" pitchFamily="18" charset="0"/>
              </a:rPr>
              <a:t>почечная недостаточность;</a:t>
            </a:r>
          </a:p>
          <a:p>
            <a:pPr marL="273050" indent="-273050" eaLnBrk="1" hangingPunct="1">
              <a:lnSpc>
                <a:spcPct val="80000"/>
              </a:lnSpc>
            </a:pPr>
            <a:r>
              <a:rPr lang="ru-RU" smtClean="0">
                <a:effectLst/>
                <a:latin typeface="Cambria" pitchFamily="18" charset="0"/>
              </a:rPr>
              <a:t>недостаточность кровообращения;</a:t>
            </a:r>
          </a:p>
          <a:p>
            <a:pPr marL="273050" indent="-273050" eaLnBrk="1" hangingPunct="1">
              <a:lnSpc>
                <a:spcPct val="80000"/>
              </a:lnSpc>
            </a:pPr>
            <a:r>
              <a:rPr lang="ru-RU" smtClean="0">
                <a:effectLst/>
                <a:latin typeface="Cambria" pitchFamily="18" charset="0"/>
              </a:rPr>
              <a:t>иммунодефициты и многое другое.</a:t>
            </a:r>
          </a:p>
          <a:p>
            <a:pPr marL="273050" indent="-273050" eaLnBrk="1" hangingPunct="1">
              <a:lnSpc>
                <a:spcPct val="80000"/>
              </a:lnSpc>
            </a:pPr>
            <a:endParaRPr lang="ru-RU" sz="2400" smtClean="0">
              <a:effectLst/>
              <a:latin typeface="Cambria" pitchFamily="18" charset="0"/>
            </a:endParaRPr>
          </a:p>
          <a:p>
            <a:pPr marL="273050" indent="-273050" eaLnBrk="1" hangingPunct="1">
              <a:lnSpc>
                <a:spcPct val="80000"/>
              </a:lnSpc>
            </a:pPr>
            <a:endParaRPr lang="ru-RU" sz="1800" smtClean="0">
              <a:effectLst/>
              <a:latin typeface="Cambria" pitchFamily="18" charset="0"/>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3" name="Picture 2" descr="Image result for моноциты"/>
          <p:cNvPicPr>
            <a:picLocks noChangeAspect="1" noChangeArrowheads="1"/>
          </p:cNvPicPr>
          <p:nvPr/>
        </p:nvPicPr>
        <p:blipFill>
          <a:blip r:embed="rId2"/>
          <a:srcRect/>
          <a:stretch>
            <a:fillRect/>
          </a:stretch>
        </p:blipFill>
        <p:spPr bwMode="auto">
          <a:xfrm>
            <a:off x="6381750" y="3997325"/>
            <a:ext cx="3925888" cy="2025650"/>
          </a:xfrm>
          <a:prstGeom prst="rect">
            <a:avLst/>
          </a:prstGeom>
          <a:noFill/>
          <a:ln w="9525">
            <a:noFill/>
            <a:miter lim="800000"/>
            <a:headEnd/>
            <a:tailEnd/>
          </a:ln>
        </p:spPr>
      </p:pic>
      <p:sp>
        <p:nvSpPr>
          <p:cNvPr id="33794" name="Content Placeholder 2"/>
          <p:cNvSpPr>
            <a:spLocks noGrp="1"/>
          </p:cNvSpPr>
          <p:nvPr>
            <p:ph sz="quarter" idx="4294967295"/>
          </p:nvPr>
        </p:nvSpPr>
        <p:spPr bwMode="auto">
          <a:xfrm>
            <a:off x="442913" y="506413"/>
            <a:ext cx="11379200" cy="4876800"/>
          </a:xfrm>
          <a:noFill/>
        </p:spPr>
        <p:txBody>
          <a:bodyPr wrap="square" numCol="1" anchor="t" anchorCtr="0" compatLnSpc="1">
            <a:prstTxWarp prst="textNoShape">
              <a:avLst/>
            </a:prstTxWarp>
          </a:bodyPr>
          <a:lstStyle/>
          <a:p>
            <a:pPr marL="273050" indent="-273050" eaLnBrk="1" hangingPunct="1">
              <a:lnSpc>
                <a:spcPct val="80000"/>
              </a:lnSpc>
              <a:buFont typeface="Arial" charset="0"/>
              <a:buNone/>
            </a:pPr>
            <a:r>
              <a:rPr lang="ru-RU" sz="1800" smtClean="0">
                <a:effectLst/>
                <a:latin typeface="Cambria" pitchFamily="18" charset="0"/>
              </a:rPr>
              <a:t>    </a:t>
            </a:r>
            <a:r>
              <a:rPr lang="ru-RU" sz="2400" smtClean="0">
                <a:effectLst/>
                <a:latin typeface="Cambria" pitchFamily="18" charset="0"/>
              </a:rPr>
              <a:t>Моноциты — поглощают в очаге воспаления микробы, погибшие </a:t>
            </a:r>
            <a:r>
              <a:rPr lang="en-US" sz="2400" smtClean="0">
                <a:effectLst/>
              </a:rPr>
              <a:t>L</a:t>
            </a:r>
            <a:r>
              <a:rPr lang="ru-RU" sz="2400" smtClean="0">
                <a:effectLst/>
                <a:latin typeface="Cambria" pitchFamily="18" charset="0"/>
              </a:rPr>
              <a:t>, поврежденные клетки, очищая этим очаг воспаления и подготавливая его для регенерации. За эту функцию моноциты называют "дворниками организма".</a:t>
            </a:r>
          </a:p>
          <a:p>
            <a:pPr marL="273050" indent="-273050" algn="ctr" eaLnBrk="1" hangingPunct="1">
              <a:lnSpc>
                <a:spcPct val="80000"/>
              </a:lnSpc>
              <a:buFont typeface="Arial" charset="0"/>
              <a:buNone/>
            </a:pPr>
            <a:r>
              <a:rPr lang="ru-RU" sz="2400" b="1" smtClean="0">
                <a:effectLst/>
                <a:latin typeface="Cambria" pitchFamily="18" charset="0"/>
              </a:rPr>
              <a:t>Повышение уровня моноцитов (моноцитоз):</a:t>
            </a:r>
            <a:endParaRPr lang="ru-RU" sz="2400" smtClean="0">
              <a:effectLst/>
              <a:latin typeface="Cambria" pitchFamily="18" charset="0"/>
            </a:endParaRPr>
          </a:p>
          <a:p>
            <a:pPr marL="273050" indent="-273050" eaLnBrk="1" hangingPunct="1">
              <a:lnSpc>
                <a:spcPct val="80000"/>
              </a:lnSpc>
            </a:pPr>
            <a:r>
              <a:rPr lang="ru-RU" smtClean="0">
                <a:effectLst/>
                <a:latin typeface="Cambria" pitchFamily="18" charset="0"/>
              </a:rPr>
              <a:t>инфекции;</a:t>
            </a:r>
          </a:p>
          <a:p>
            <a:pPr marL="273050" indent="-273050" eaLnBrk="1" hangingPunct="1">
              <a:lnSpc>
                <a:spcPct val="80000"/>
              </a:lnSpc>
            </a:pPr>
            <a:r>
              <a:rPr lang="ru-RU" smtClean="0">
                <a:effectLst/>
                <a:latin typeface="Cambria" pitchFamily="18" charset="0"/>
              </a:rPr>
              <a:t>гранулематозы: туберкулез, сифилис, бруцеллез, саркоидоз, язвенный колит;</a:t>
            </a:r>
          </a:p>
          <a:p>
            <a:pPr marL="273050" indent="-273050" eaLnBrk="1" hangingPunct="1">
              <a:lnSpc>
                <a:spcPct val="80000"/>
              </a:lnSpc>
            </a:pPr>
            <a:r>
              <a:rPr lang="ru-RU" smtClean="0">
                <a:effectLst/>
                <a:latin typeface="Cambria" pitchFamily="18" charset="0"/>
              </a:rPr>
              <a:t>болезни крови и др.</a:t>
            </a:r>
          </a:p>
          <a:p>
            <a:pPr marL="273050" indent="-273050" algn="ctr" eaLnBrk="1" hangingPunct="1">
              <a:lnSpc>
                <a:spcPct val="80000"/>
              </a:lnSpc>
              <a:buFont typeface="Arial" charset="0"/>
              <a:buNone/>
            </a:pPr>
            <a:r>
              <a:rPr lang="en-US" sz="2400" b="1" smtClean="0">
                <a:effectLst/>
              </a:rPr>
              <a:t>C</a:t>
            </a:r>
            <a:r>
              <a:rPr lang="ru-RU" sz="2400" b="1" smtClean="0">
                <a:effectLst/>
                <a:latin typeface="Cambria" pitchFamily="18" charset="0"/>
              </a:rPr>
              <a:t>нижение уровня моноцитов (моноцитопения):</a:t>
            </a:r>
            <a:endParaRPr lang="ru-RU" sz="2400" smtClean="0">
              <a:effectLst/>
              <a:latin typeface="Cambria" pitchFamily="18" charset="0"/>
            </a:endParaRPr>
          </a:p>
          <a:p>
            <a:pPr marL="273050" indent="-273050" eaLnBrk="1" hangingPunct="1">
              <a:lnSpc>
                <a:spcPct val="80000"/>
              </a:lnSpc>
            </a:pPr>
            <a:r>
              <a:rPr lang="ru-RU" smtClean="0">
                <a:effectLst/>
                <a:latin typeface="Cambria" pitchFamily="18" charset="0"/>
              </a:rPr>
              <a:t>поражение костного мозга;</a:t>
            </a:r>
          </a:p>
          <a:p>
            <a:pPr marL="273050" indent="-273050" eaLnBrk="1" hangingPunct="1">
              <a:lnSpc>
                <a:spcPct val="80000"/>
              </a:lnSpc>
            </a:pPr>
            <a:r>
              <a:rPr lang="ru-RU" smtClean="0">
                <a:effectLst/>
                <a:latin typeface="Cambria" pitchFamily="18" charset="0"/>
              </a:rPr>
              <a:t>оперативные вмешательства;</a:t>
            </a:r>
          </a:p>
          <a:p>
            <a:pPr marL="273050" indent="-273050" eaLnBrk="1" hangingPunct="1">
              <a:lnSpc>
                <a:spcPct val="80000"/>
              </a:lnSpc>
            </a:pPr>
            <a:r>
              <a:rPr lang="ru-RU" smtClean="0">
                <a:effectLst/>
                <a:latin typeface="Cambria" pitchFamily="18" charset="0"/>
              </a:rPr>
              <a:t>шоковые состояния.</a:t>
            </a:r>
          </a:p>
          <a:p>
            <a:pPr marL="273050" indent="-273050" eaLnBrk="1" hangingPunct="1">
              <a:lnSpc>
                <a:spcPct val="80000"/>
              </a:lnSpc>
            </a:pPr>
            <a:endParaRPr lang="ru-RU" smtClean="0">
              <a:effectLst/>
              <a:latin typeface="Cambria" pitchFamily="18" charset="0"/>
            </a:endParaRPr>
          </a:p>
          <a:p>
            <a:pPr marL="273050" indent="-273050" eaLnBrk="1" hangingPunct="1">
              <a:lnSpc>
                <a:spcPct val="80000"/>
              </a:lnSpc>
            </a:pPr>
            <a:endParaRPr lang="ru-RU" sz="1800" smtClean="0">
              <a:effectLst/>
              <a:latin typeface="Cambria" pitchFamily="18" charset="0"/>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7" name="Picture 2" descr="Image result for эозинофилы"/>
          <p:cNvPicPr>
            <a:picLocks noChangeAspect="1" noChangeArrowheads="1"/>
          </p:cNvPicPr>
          <p:nvPr/>
        </p:nvPicPr>
        <p:blipFill>
          <a:blip r:embed="rId2"/>
          <a:srcRect/>
          <a:stretch>
            <a:fillRect/>
          </a:stretch>
        </p:blipFill>
        <p:spPr bwMode="auto">
          <a:xfrm>
            <a:off x="8358188" y="4932363"/>
            <a:ext cx="2751137" cy="1593850"/>
          </a:xfrm>
          <a:prstGeom prst="rect">
            <a:avLst/>
          </a:prstGeom>
          <a:noFill/>
          <a:ln w="9525">
            <a:noFill/>
            <a:miter lim="800000"/>
            <a:headEnd/>
            <a:tailEnd/>
          </a:ln>
        </p:spPr>
      </p:pic>
      <p:sp>
        <p:nvSpPr>
          <p:cNvPr id="34818" name="Content Placeholder 2"/>
          <p:cNvSpPr>
            <a:spLocks noGrp="1"/>
          </p:cNvSpPr>
          <p:nvPr>
            <p:ph sz="quarter" idx="4294967295"/>
          </p:nvPr>
        </p:nvSpPr>
        <p:spPr bwMode="auto">
          <a:xfrm>
            <a:off x="382588" y="533400"/>
            <a:ext cx="11379200" cy="4719638"/>
          </a:xfrm>
          <a:noFill/>
        </p:spPr>
        <p:txBody>
          <a:bodyPr wrap="square" numCol="1" anchor="t" anchorCtr="0" compatLnSpc="1">
            <a:prstTxWarp prst="textNoShape">
              <a:avLst/>
            </a:prstTxWarp>
          </a:bodyPr>
          <a:lstStyle/>
          <a:p>
            <a:pPr marL="273050" indent="-273050" eaLnBrk="1" hangingPunct="1">
              <a:lnSpc>
                <a:spcPct val="80000"/>
              </a:lnSpc>
              <a:buFont typeface="Arial" charset="0"/>
              <a:buNone/>
            </a:pPr>
            <a:r>
              <a:rPr lang="ru-RU" sz="1800" b="1" smtClean="0">
                <a:effectLst/>
                <a:latin typeface="Cambria" pitchFamily="18" charset="0"/>
              </a:rPr>
              <a:t>     </a:t>
            </a:r>
            <a:r>
              <a:rPr lang="ru-RU" sz="2400" b="1" smtClean="0">
                <a:effectLst/>
                <a:latin typeface="Cambria" pitchFamily="18" charset="0"/>
              </a:rPr>
              <a:t>Эозинофилы</a:t>
            </a:r>
            <a:r>
              <a:rPr lang="ru-RU" sz="2400" smtClean="0">
                <a:effectLst/>
                <a:latin typeface="Cambria" pitchFamily="18" charset="0"/>
              </a:rPr>
              <a:t> - в небольшом количестве — от 0,5 до 5% от общего числа </a:t>
            </a:r>
            <a:r>
              <a:rPr lang="en-US" sz="2400" smtClean="0">
                <a:effectLst/>
              </a:rPr>
              <a:t>L</a:t>
            </a:r>
            <a:r>
              <a:rPr lang="ru-RU" sz="2400" smtClean="0">
                <a:effectLst/>
                <a:latin typeface="Cambria" pitchFamily="18" charset="0"/>
              </a:rPr>
              <a:t>.</a:t>
            </a:r>
          </a:p>
          <a:p>
            <a:pPr marL="273050" indent="-273050" eaLnBrk="1" hangingPunct="1">
              <a:lnSpc>
                <a:spcPct val="80000"/>
              </a:lnSpc>
              <a:buFont typeface="Arial" charset="0"/>
              <a:buNone/>
            </a:pPr>
            <a:r>
              <a:rPr lang="ru-RU" sz="2400" smtClean="0">
                <a:effectLst/>
                <a:latin typeface="Cambria" pitchFamily="18" charset="0"/>
              </a:rPr>
              <a:t>    Участвуют в реакциях на паразитарные (гельминтные и протозойные), аллергические, инфекционные и онкологические заболевания, при аллергическо</a:t>
            </a:r>
            <a:r>
              <a:rPr lang="en-US" sz="2400" smtClean="0">
                <a:effectLst/>
              </a:rPr>
              <a:t>v</a:t>
            </a:r>
            <a:r>
              <a:rPr lang="ru-RU" sz="2400" smtClean="0">
                <a:effectLst/>
                <a:latin typeface="Cambria" pitchFamily="18" charset="0"/>
              </a:rPr>
              <a:t> компоненте, который сопровождается повышением продукции иммуноглобулина Е (IgЕ).</a:t>
            </a:r>
          </a:p>
          <a:p>
            <a:pPr marL="273050" indent="-273050" eaLnBrk="1" hangingPunct="1">
              <a:lnSpc>
                <a:spcPct val="80000"/>
              </a:lnSpc>
              <a:buFont typeface="Arial" charset="0"/>
              <a:buNone/>
            </a:pPr>
            <a:r>
              <a:rPr lang="ru-RU" sz="2400" smtClean="0">
                <a:effectLst/>
                <a:latin typeface="Cambria" pitchFamily="18" charset="0"/>
              </a:rPr>
              <a:t>    Динамика количества эозинофилов при воспалении имеет прогностическое значение. </a:t>
            </a:r>
          </a:p>
          <a:p>
            <a:pPr marL="547688" lvl="1" eaLnBrk="1" hangingPunct="1">
              <a:lnSpc>
                <a:spcPct val="80000"/>
              </a:lnSpc>
            </a:pPr>
            <a:r>
              <a:rPr lang="ru-RU" sz="2000" smtClean="0">
                <a:effectLst/>
                <a:latin typeface="Cambria" pitchFamily="18" charset="0"/>
              </a:rPr>
              <a:t>Эозинопения (снижение количества) -  часто в начале воспаления. </a:t>
            </a:r>
          </a:p>
          <a:p>
            <a:pPr marL="547688" lvl="1" eaLnBrk="1" hangingPunct="1">
              <a:lnSpc>
                <a:spcPct val="80000"/>
              </a:lnSpc>
            </a:pPr>
            <a:r>
              <a:rPr lang="ru-RU" sz="2000" smtClean="0">
                <a:effectLst/>
                <a:latin typeface="Cambria" pitchFamily="18" charset="0"/>
              </a:rPr>
              <a:t>Эозинофилия (увеличение числа в)  - при выздоровлении. </a:t>
            </a:r>
          </a:p>
          <a:p>
            <a:pPr marL="547688" lvl="1" eaLnBrk="1" hangingPunct="1">
              <a:lnSpc>
                <a:spcPct val="80000"/>
              </a:lnSpc>
            </a:pPr>
            <a:r>
              <a:rPr lang="ru-RU" sz="2000" smtClean="0">
                <a:effectLst/>
                <a:latin typeface="Cambria" pitchFamily="18" charset="0"/>
              </a:rPr>
              <a:t>Ряд инфекционных и др. заболеваний с высоким уровнем IgE характеризуются эозинофилией и после окончания воспалительного процесса, что указывает на незаконченность иммунной реакции. </a:t>
            </a:r>
          </a:p>
          <a:p>
            <a:pPr marL="547688" lvl="1" eaLnBrk="1" hangingPunct="1">
              <a:lnSpc>
                <a:spcPct val="80000"/>
              </a:lnSpc>
            </a:pPr>
            <a:r>
              <a:rPr lang="ru-RU" sz="2000" smtClean="0">
                <a:effectLst/>
                <a:latin typeface="Cambria" pitchFamily="18" charset="0"/>
              </a:rPr>
              <a:t>Эозинопения в активной фазе заболевания свидетельствует о тяжелом состоянии пациента.</a:t>
            </a: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1" name="Content Placeholder 2"/>
          <p:cNvSpPr>
            <a:spLocks noGrp="1"/>
          </p:cNvSpPr>
          <p:nvPr>
            <p:ph sz="quarter" idx="4294967295"/>
          </p:nvPr>
        </p:nvSpPr>
        <p:spPr bwMode="auto">
          <a:xfrm>
            <a:off x="387350" y="560388"/>
            <a:ext cx="11379200" cy="2681287"/>
          </a:xfrm>
          <a:noFill/>
        </p:spPr>
        <p:txBody>
          <a:bodyPr wrap="square" numCol="1" anchor="t" anchorCtr="0" compatLnSpc="1">
            <a:prstTxWarp prst="textNoShape">
              <a:avLst/>
            </a:prstTxWarp>
            <a:normAutofit fontScale="92500" lnSpcReduction="20000"/>
          </a:bodyPr>
          <a:lstStyle/>
          <a:p>
            <a:pPr marL="273050" indent="-273050" eaLnBrk="1" hangingPunct="1">
              <a:buFont typeface="Arial" charset="0"/>
              <a:buNone/>
            </a:pPr>
            <a:r>
              <a:rPr lang="ru-RU" smtClean="0">
                <a:effectLst/>
                <a:latin typeface="Cambria" pitchFamily="18" charset="0"/>
              </a:rPr>
              <a:t>     </a:t>
            </a:r>
            <a:r>
              <a:rPr lang="ru-RU" sz="2400" smtClean="0">
                <a:effectLst/>
                <a:latin typeface="Cambria" pitchFamily="18" charset="0"/>
              </a:rPr>
              <a:t>Базофилы наиболее малочисленная популяция лейкоцитов. Они участвуют в воспалительных и аллергических реакциях, в регуляции проницаемости сосудистой стенки.</a:t>
            </a:r>
          </a:p>
          <a:p>
            <a:pPr marL="273050" indent="-273050" algn="ctr" eaLnBrk="1" hangingPunct="1">
              <a:buFont typeface="Arial" charset="0"/>
              <a:buNone/>
            </a:pPr>
            <a:r>
              <a:rPr lang="ru-RU" sz="2400" b="1" smtClean="0">
                <a:effectLst/>
                <a:latin typeface="Cambria" pitchFamily="18" charset="0"/>
              </a:rPr>
              <a:t>Повышение уровня базофилов (базофилия):</a:t>
            </a:r>
            <a:endParaRPr lang="ru-RU" sz="2400" smtClean="0">
              <a:effectLst/>
              <a:latin typeface="Cambria" pitchFamily="18" charset="0"/>
            </a:endParaRPr>
          </a:p>
          <a:p>
            <a:pPr marL="273050" indent="-273050" eaLnBrk="1" hangingPunct="1"/>
            <a:r>
              <a:rPr lang="ru-RU" sz="2400" smtClean="0">
                <a:effectLst/>
                <a:latin typeface="Cambria" pitchFamily="18" charset="0"/>
              </a:rPr>
              <a:t>аллергические реакции на пищу, лекарства, введение чужеродного белка;</a:t>
            </a:r>
          </a:p>
          <a:p>
            <a:pPr marL="273050" indent="-273050" eaLnBrk="1" hangingPunct="1"/>
            <a:r>
              <a:rPr lang="ru-RU" sz="2400" smtClean="0">
                <a:effectLst/>
                <a:latin typeface="Cambria" pitchFamily="18" charset="0"/>
              </a:rPr>
              <a:t>ветряная оспа и др.</a:t>
            </a:r>
          </a:p>
        </p:txBody>
      </p:sp>
      <p:pic>
        <p:nvPicPr>
          <p:cNvPr id="35842" name="Picture 2" descr="Image result for базофилы"/>
          <p:cNvPicPr>
            <a:picLocks noChangeAspect="1" noChangeArrowheads="1"/>
          </p:cNvPicPr>
          <p:nvPr/>
        </p:nvPicPr>
        <p:blipFill>
          <a:blip r:embed="rId2"/>
          <a:srcRect/>
          <a:stretch>
            <a:fillRect/>
          </a:stretch>
        </p:blipFill>
        <p:spPr bwMode="auto">
          <a:xfrm>
            <a:off x="4271963" y="4257675"/>
            <a:ext cx="3556000" cy="223996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952" name="Group 40"/>
          <p:cNvGraphicFramePr>
            <a:graphicFrameLocks noGrp="1"/>
          </p:cNvGraphicFramePr>
          <p:nvPr/>
        </p:nvGraphicFramePr>
        <p:xfrm>
          <a:off x="609600" y="1600200"/>
          <a:ext cx="10668000" cy="4873626"/>
        </p:xfrm>
        <a:graphic>
          <a:graphicData uri="http://schemas.openxmlformats.org/drawingml/2006/table">
            <a:tbl>
              <a:tblPr/>
              <a:tblGrid>
                <a:gridCol w="2497138">
                  <a:extLst>
                    <a:ext uri="{9D8B030D-6E8A-4147-A177-3AD203B41FA5}">
                      <a16:colId xmlns:a16="http://schemas.microsoft.com/office/drawing/2014/main" val="20000"/>
                    </a:ext>
                  </a:extLst>
                </a:gridCol>
                <a:gridCol w="3192462">
                  <a:extLst>
                    <a:ext uri="{9D8B030D-6E8A-4147-A177-3AD203B41FA5}">
                      <a16:colId xmlns:a16="http://schemas.microsoft.com/office/drawing/2014/main" val="20001"/>
                    </a:ext>
                  </a:extLst>
                </a:gridCol>
                <a:gridCol w="2489200">
                  <a:extLst>
                    <a:ext uri="{9D8B030D-6E8A-4147-A177-3AD203B41FA5}">
                      <a16:colId xmlns:a16="http://schemas.microsoft.com/office/drawing/2014/main" val="20002"/>
                    </a:ext>
                  </a:extLst>
                </a:gridCol>
                <a:gridCol w="2489200">
                  <a:extLst>
                    <a:ext uri="{9D8B030D-6E8A-4147-A177-3AD203B41FA5}">
                      <a16:colId xmlns:a16="http://schemas.microsoft.com/office/drawing/2014/main" val="20003"/>
                    </a:ext>
                  </a:extLst>
                </a:gridCol>
              </a:tblGrid>
              <a:tr h="565150">
                <a:tc gridSpan="2">
                  <a:txBody>
                    <a:bodyPr/>
                    <a:lstStyle/>
                    <a:p>
                      <a:pPr marL="0" marR="0" lvl="0" indent="0" algn="ctr" defTabSz="914400" rtl="0" eaLnBrk="1" fontAlgn="t" latinLnBrk="0" hangingPunct="1">
                        <a:lnSpc>
                          <a:spcPct val="120000"/>
                        </a:lnSpc>
                        <a:spcBef>
                          <a:spcPct val="0"/>
                        </a:spcBef>
                        <a:spcAft>
                          <a:spcPct val="0"/>
                        </a:spcAft>
                        <a:buClrTx/>
                        <a:buSzTx/>
                        <a:buFontTx/>
                        <a:buNone/>
                        <a:tabLst/>
                      </a:pPr>
                      <a:r>
                        <a:rPr kumimoji="0" lang="ru-RU" sz="1500" b="1" i="0" u="none" strike="noStrike" cap="none" normalizeH="0" baseline="0" smtClean="0">
                          <a:ln>
                            <a:noFill/>
                          </a:ln>
                          <a:solidFill>
                            <a:schemeClr val="bg1"/>
                          </a:solidFill>
                          <a:effectLst/>
                          <a:latin typeface="inherit"/>
                          <a:cs typeface="Arial" charset="0"/>
                        </a:rPr>
                        <a:t>Показатель</a:t>
                      </a:r>
                    </a:p>
                  </a:txBody>
                  <a:tcPr marL="31750" marR="31750" marT="31750" marB="31750" anchor="ctr" horzOverflow="overflow">
                    <a:lnL w="6350" cap="flat" cmpd="sng" algn="ctr">
                      <a:solidFill>
                        <a:srgbClr val="B6D4DA"/>
                      </a:solidFill>
                      <a:prstDash val="solid"/>
                      <a:round/>
                      <a:headEnd type="none" w="med" len="med"/>
                      <a:tailEnd type="none" w="med" len="med"/>
                    </a:lnL>
                    <a:lnR w="6350" cap="flat" cmpd="sng" algn="ctr">
                      <a:solidFill>
                        <a:srgbClr val="B6D4DA"/>
                      </a:solidFill>
                      <a:prstDash val="solid"/>
                      <a:round/>
                      <a:headEnd type="none" w="med" len="med"/>
                      <a:tailEnd type="none" w="med" len="med"/>
                    </a:lnR>
                    <a:lnT w="6350" cap="flat" cmpd="sng" algn="ctr">
                      <a:solidFill>
                        <a:srgbClr val="B6D4DA"/>
                      </a:solidFill>
                      <a:prstDash val="solid"/>
                      <a:round/>
                      <a:headEnd type="none" w="med" len="med"/>
                      <a:tailEnd type="none" w="med" len="med"/>
                    </a:lnT>
                    <a:lnB w="6350" cap="flat" cmpd="sng" algn="ctr">
                      <a:solidFill>
                        <a:srgbClr val="B6D4DA"/>
                      </a:solidFill>
                      <a:prstDash val="solid"/>
                      <a:round/>
                      <a:headEnd type="none" w="med" len="med"/>
                      <a:tailEnd type="none" w="med" len="med"/>
                    </a:lnB>
                    <a:lnTlToBr>
                      <a:noFill/>
                    </a:lnTlToBr>
                    <a:lnBlToTr>
                      <a:noFill/>
                    </a:lnBlToTr>
                    <a:solidFill>
                      <a:srgbClr val="FF99FF"/>
                    </a:solidFill>
                  </a:tcPr>
                </a:tc>
                <a:tc hMerge="1">
                  <a:txBody>
                    <a:bodyPr/>
                    <a:lstStyle/>
                    <a:p>
                      <a:endParaRPr lang="ru-RU"/>
                    </a:p>
                  </a:txBody>
                  <a:tcPr/>
                </a:tc>
                <a:tc>
                  <a:txBody>
                    <a:bodyPr/>
                    <a:lstStyle/>
                    <a:p>
                      <a:pPr marL="0" marR="0" lvl="0" indent="0" algn="ctr" defTabSz="914400" rtl="0" eaLnBrk="1" fontAlgn="t" latinLnBrk="0" hangingPunct="1">
                        <a:lnSpc>
                          <a:spcPct val="120000"/>
                        </a:lnSpc>
                        <a:spcBef>
                          <a:spcPct val="0"/>
                        </a:spcBef>
                        <a:spcAft>
                          <a:spcPct val="0"/>
                        </a:spcAft>
                        <a:buClrTx/>
                        <a:buSzTx/>
                        <a:buFontTx/>
                        <a:buNone/>
                        <a:tabLst/>
                      </a:pPr>
                      <a:r>
                        <a:rPr kumimoji="0" lang="ru-RU" sz="1500" b="1" i="0" u="none" strike="noStrike" cap="none" normalizeH="0" baseline="0" smtClean="0">
                          <a:ln>
                            <a:noFill/>
                          </a:ln>
                          <a:solidFill>
                            <a:schemeClr val="bg1"/>
                          </a:solidFill>
                          <a:effectLst/>
                          <a:latin typeface="inherit"/>
                          <a:cs typeface="Arial" charset="0"/>
                        </a:rPr>
                        <a:t>× 10</a:t>
                      </a:r>
                      <a:r>
                        <a:rPr kumimoji="0" lang="ru-RU" sz="1500" b="1" i="0" u="none" strike="noStrike" cap="none" normalizeH="0" baseline="30000" smtClean="0">
                          <a:ln>
                            <a:noFill/>
                          </a:ln>
                          <a:solidFill>
                            <a:schemeClr val="bg1"/>
                          </a:solidFill>
                          <a:effectLst/>
                          <a:latin typeface="inherit"/>
                          <a:cs typeface="Arial" charset="0"/>
                        </a:rPr>
                        <a:t>9</a:t>
                      </a:r>
                      <a:r>
                        <a:rPr kumimoji="0" lang="ru-RU" sz="1500" b="1" i="0" u="none" strike="noStrike" cap="none" normalizeH="0" baseline="0" smtClean="0">
                          <a:ln>
                            <a:noFill/>
                          </a:ln>
                          <a:solidFill>
                            <a:schemeClr val="bg1"/>
                          </a:solidFill>
                          <a:effectLst/>
                          <a:latin typeface="inherit"/>
                          <a:cs typeface="Arial" charset="0"/>
                        </a:rPr>
                        <a:t>/л</a:t>
                      </a:r>
                    </a:p>
                  </a:txBody>
                  <a:tcPr marL="31750" marR="31750" marT="31750" marB="31750" anchor="ctr" horzOverflow="overflow">
                    <a:lnL w="6350" cap="flat" cmpd="sng" algn="ctr">
                      <a:solidFill>
                        <a:srgbClr val="B6D4DA"/>
                      </a:solidFill>
                      <a:prstDash val="solid"/>
                      <a:round/>
                      <a:headEnd type="none" w="med" len="med"/>
                      <a:tailEnd type="none" w="med" len="med"/>
                    </a:lnL>
                    <a:lnR w="6350" cap="flat" cmpd="sng" algn="ctr">
                      <a:solidFill>
                        <a:srgbClr val="B6D4DA"/>
                      </a:solidFill>
                      <a:prstDash val="solid"/>
                      <a:round/>
                      <a:headEnd type="none" w="med" len="med"/>
                      <a:tailEnd type="none" w="med" len="med"/>
                    </a:lnR>
                    <a:lnT w="6350" cap="flat" cmpd="sng" algn="ctr">
                      <a:solidFill>
                        <a:srgbClr val="B6D4DA"/>
                      </a:solidFill>
                      <a:prstDash val="solid"/>
                      <a:round/>
                      <a:headEnd type="none" w="med" len="med"/>
                      <a:tailEnd type="none" w="med" len="med"/>
                    </a:lnT>
                    <a:lnB w="6350" cap="flat" cmpd="sng" algn="ctr">
                      <a:solidFill>
                        <a:srgbClr val="B6D4DA"/>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914400" rtl="0" eaLnBrk="1" fontAlgn="t" latinLnBrk="0" hangingPunct="1">
                        <a:lnSpc>
                          <a:spcPct val="120000"/>
                        </a:lnSpc>
                        <a:spcBef>
                          <a:spcPct val="0"/>
                        </a:spcBef>
                        <a:spcAft>
                          <a:spcPct val="0"/>
                        </a:spcAft>
                        <a:buClrTx/>
                        <a:buSzTx/>
                        <a:buFontTx/>
                        <a:buNone/>
                        <a:tabLst/>
                      </a:pPr>
                      <a:r>
                        <a:rPr kumimoji="0" lang="ru-RU" sz="1500" b="1" i="0" u="none" strike="noStrike" cap="none" normalizeH="0" baseline="0" smtClean="0">
                          <a:ln>
                            <a:noFill/>
                          </a:ln>
                          <a:solidFill>
                            <a:schemeClr val="bg1"/>
                          </a:solidFill>
                          <a:effectLst/>
                          <a:latin typeface="inherit"/>
                          <a:cs typeface="Arial" charset="0"/>
                        </a:rPr>
                        <a:t>%</a:t>
                      </a:r>
                    </a:p>
                  </a:txBody>
                  <a:tcPr marL="31750" marR="31750" marT="31750" marB="31750" anchor="ctr" horzOverflow="overflow">
                    <a:lnL w="6350" cap="flat" cmpd="sng" algn="ctr">
                      <a:solidFill>
                        <a:srgbClr val="B6D4DA"/>
                      </a:solidFill>
                      <a:prstDash val="solid"/>
                      <a:round/>
                      <a:headEnd type="none" w="med" len="med"/>
                      <a:tailEnd type="none" w="med" len="med"/>
                    </a:lnL>
                    <a:lnR w="6350" cap="flat" cmpd="sng" algn="ctr">
                      <a:solidFill>
                        <a:srgbClr val="B6D4DA"/>
                      </a:solidFill>
                      <a:prstDash val="solid"/>
                      <a:round/>
                      <a:headEnd type="none" w="med" len="med"/>
                      <a:tailEnd type="none" w="med" len="med"/>
                    </a:lnR>
                    <a:lnT w="6350" cap="flat" cmpd="sng" algn="ctr">
                      <a:solidFill>
                        <a:srgbClr val="B6D4DA"/>
                      </a:solidFill>
                      <a:prstDash val="solid"/>
                      <a:round/>
                      <a:headEnd type="none" w="med" len="med"/>
                      <a:tailEnd type="none" w="med" len="med"/>
                    </a:lnT>
                    <a:lnB w="6350" cap="flat" cmpd="sng" algn="ctr">
                      <a:solidFill>
                        <a:srgbClr val="B6D4DA"/>
                      </a:solidFill>
                      <a:prstDash val="solid"/>
                      <a:round/>
                      <a:headEnd type="none" w="med" len="med"/>
                      <a:tailEnd type="none" w="med" len="med"/>
                    </a:lnB>
                    <a:lnTlToBr>
                      <a:noFill/>
                    </a:lnTlToBr>
                    <a:lnBlToTr>
                      <a:noFill/>
                    </a:lnBlToTr>
                    <a:solidFill>
                      <a:srgbClr val="FAFAFA"/>
                    </a:solidFill>
                  </a:tcPr>
                </a:tc>
                <a:extLst>
                  <a:ext uri="{0D108BD9-81ED-4DB2-BD59-A6C34878D82A}">
                    <a16:rowId xmlns:a16="http://schemas.microsoft.com/office/drawing/2014/main" val="10000"/>
                  </a:ext>
                </a:extLst>
              </a:tr>
              <a:tr h="1023938">
                <a:tc rowSpan="2">
                  <a:txBody>
                    <a:bodyPr/>
                    <a:lstStyle/>
                    <a:p>
                      <a:pPr marL="0" marR="0" lvl="0" indent="0" algn="ctr" defTabSz="914400" rtl="0" eaLnBrk="1" fontAlgn="ctr" latinLnBrk="0" hangingPunct="1">
                        <a:lnSpc>
                          <a:spcPct val="120000"/>
                        </a:lnSpc>
                        <a:spcBef>
                          <a:spcPct val="0"/>
                        </a:spcBef>
                        <a:spcAft>
                          <a:spcPct val="0"/>
                        </a:spcAft>
                        <a:buClrTx/>
                        <a:buSzTx/>
                        <a:buFontTx/>
                        <a:buNone/>
                        <a:tabLst/>
                      </a:pPr>
                      <a:r>
                        <a:rPr kumimoji="0" lang="ru-RU" sz="1500" b="1" i="0" u="none" strike="noStrike" cap="none" normalizeH="0" baseline="0" smtClean="0">
                          <a:ln>
                            <a:noFill/>
                          </a:ln>
                          <a:solidFill>
                            <a:schemeClr val="bg1"/>
                          </a:solidFill>
                          <a:effectLst/>
                          <a:latin typeface="inherit"/>
                          <a:cs typeface="Arial" charset="0"/>
                        </a:rPr>
                        <a:t>Нейтрофилы</a:t>
                      </a:r>
                    </a:p>
                  </a:txBody>
                  <a:tcPr marL="31750" marR="31750" marT="31750" marB="31750" anchor="ctr" horzOverflow="overflow">
                    <a:lnL w="6350" cap="flat" cmpd="sng" algn="ctr">
                      <a:solidFill>
                        <a:srgbClr val="B6D4DA"/>
                      </a:solidFill>
                      <a:prstDash val="solid"/>
                      <a:round/>
                      <a:headEnd type="none" w="med" len="med"/>
                      <a:tailEnd type="none" w="med" len="med"/>
                    </a:lnL>
                    <a:lnR w="6350" cap="flat" cmpd="sng" algn="ctr">
                      <a:solidFill>
                        <a:srgbClr val="B6D4DA"/>
                      </a:solidFill>
                      <a:prstDash val="solid"/>
                      <a:round/>
                      <a:headEnd type="none" w="med" len="med"/>
                      <a:tailEnd type="none" w="med" len="med"/>
                    </a:lnR>
                    <a:lnT w="6350" cap="flat" cmpd="sng" algn="ctr">
                      <a:solidFill>
                        <a:srgbClr val="B6D4DA"/>
                      </a:solidFill>
                      <a:prstDash val="solid"/>
                      <a:round/>
                      <a:headEnd type="none" w="med" len="med"/>
                      <a:tailEnd type="none" w="med" len="med"/>
                    </a:lnT>
                    <a:lnB w="6350" cap="flat" cmpd="sng" algn="ctr">
                      <a:solidFill>
                        <a:srgbClr val="B6D4DA"/>
                      </a:solid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t" latinLnBrk="0" hangingPunct="1">
                        <a:lnSpc>
                          <a:spcPct val="120000"/>
                        </a:lnSpc>
                        <a:spcBef>
                          <a:spcPct val="0"/>
                        </a:spcBef>
                        <a:spcAft>
                          <a:spcPct val="0"/>
                        </a:spcAft>
                        <a:buClrTx/>
                        <a:buSzTx/>
                        <a:buFontTx/>
                        <a:buNone/>
                        <a:tabLst/>
                      </a:pPr>
                      <a:r>
                        <a:rPr kumimoji="0" lang="ru-RU" sz="1500" b="1" i="0" u="none" strike="noStrike" cap="none" normalizeH="0" baseline="0" smtClean="0">
                          <a:ln>
                            <a:noFill/>
                          </a:ln>
                          <a:solidFill>
                            <a:schemeClr val="bg1"/>
                          </a:solidFill>
                          <a:effectLst/>
                          <a:latin typeface="inherit"/>
                          <a:cs typeface="Arial" charset="0"/>
                        </a:rPr>
                        <a:t>сегментоядерные</a:t>
                      </a:r>
                    </a:p>
                  </a:txBody>
                  <a:tcPr marL="31750" marR="31750" marT="31750" marB="31750" anchor="ctr" horzOverflow="overflow">
                    <a:lnL w="6350" cap="flat" cmpd="sng" algn="ctr">
                      <a:solidFill>
                        <a:srgbClr val="B6D4DA"/>
                      </a:solidFill>
                      <a:prstDash val="solid"/>
                      <a:round/>
                      <a:headEnd type="none" w="med" len="med"/>
                      <a:tailEnd type="none" w="med" len="med"/>
                    </a:lnL>
                    <a:lnR w="6350" cap="flat" cmpd="sng" algn="ctr">
                      <a:solidFill>
                        <a:srgbClr val="B6D4DA"/>
                      </a:solidFill>
                      <a:prstDash val="solid"/>
                      <a:round/>
                      <a:headEnd type="none" w="med" len="med"/>
                      <a:tailEnd type="none" w="med" len="med"/>
                    </a:lnR>
                    <a:lnT w="6350" cap="flat" cmpd="sng" algn="ctr">
                      <a:solidFill>
                        <a:srgbClr val="B6D4DA"/>
                      </a:solidFill>
                      <a:prstDash val="solid"/>
                      <a:round/>
                      <a:headEnd type="none" w="med" len="med"/>
                      <a:tailEnd type="none" w="med" len="med"/>
                    </a:lnT>
                    <a:lnB w="6350" cap="flat" cmpd="sng" algn="ctr">
                      <a:solidFill>
                        <a:srgbClr val="B6D4DA"/>
                      </a:solidFill>
                      <a:prstDash val="solid"/>
                      <a:round/>
                      <a:headEnd type="none" w="med" len="med"/>
                      <a:tailEnd type="none" w="med" len="med"/>
                    </a:lnB>
                    <a:lnTlToBr>
                      <a:noFill/>
                    </a:lnTlToBr>
                    <a:lnBlToTr>
                      <a:noFill/>
                    </a:lnBlToTr>
                    <a:solidFill>
                      <a:srgbClr val="F0F0F0"/>
                    </a:solidFill>
                  </a:tcPr>
                </a:tc>
                <a:tc>
                  <a:txBody>
                    <a:bodyPr/>
                    <a:lstStyle/>
                    <a:p>
                      <a:pPr marL="0" marR="0" lvl="0" indent="0" algn="ctr" defTabSz="914400" rtl="0" eaLnBrk="1" fontAlgn="t" latinLnBrk="0" hangingPunct="1">
                        <a:lnSpc>
                          <a:spcPct val="120000"/>
                        </a:lnSpc>
                        <a:spcBef>
                          <a:spcPct val="0"/>
                        </a:spcBef>
                        <a:spcAft>
                          <a:spcPct val="0"/>
                        </a:spcAft>
                        <a:buClrTx/>
                        <a:buSzTx/>
                        <a:buFontTx/>
                        <a:buNone/>
                        <a:tabLst/>
                      </a:pPr>
                      <a:r>
                        <a:rPr kumimoji="0" lang="ru-RU" sz="1500" b="1" i="0" u="none" strike="noStrike" cap="none" normalizeH="0" baseline="0" smtClean="0">
                          <a:ln>
                            <a:noFill/>
                          </a:ln>
                          <a:solidFill>
                            <a:schemeClr val="bg1"/>
                          </a:solidFill>
                          <a:effectLst/>
                          <a:latin typeface="inherit"/>
                          <a:cs typeface="Arial" charset="0"/>
                        </a:rPr>
                        <a:t>2,0-5,5</a:t>
                      </a:r>
                    </a:p>
                  </a:txBody>
                  <a:tcPr marL="31750" marR="31750" marT="31750" marB="31750" anchor="ctr" horzOverflow="overflow">
                    <a:lnL w="6350" cap="flat" cmpd="sng" algn="ctr">
                      <a:solidFill>
                        <a:srgbClr val="B6D4DA"/>
                      </a:solidFill>
                      <a:prstDash val="solid"/>
                      <a:round/>
                      <a:headEnd type="none" w="med" len="med"/>
                      <a:tailEnd type="none" w="med" len="med"/>
                    </a:lnL>
                    <a:lnR w="6350" cap="flat" cmpd="sng" algn="ctr">
                      <a:solidFill>
                        <a:srgbClr val="B6D4DA"/>
                      </a:solidFill>
                      <a:prstDash val="solid"/>
                      <a:round/>
                      <a:headEnd type="none" w="med" len="med"/>
                      <a:tailEnd type="none" w="med" len="med"/>
                    </a:lnR>
                    <a:lnT w="6350" cap="flat" cmpd="sng" algn="ctr">
                      <a:solidFill>
                        <a:srgbClr val="B6D4DA"/>
                      </a:solidFill>
                      <a:prstDash val="solid"/>
                      <a:round/>
                      <a:headEnd type="none" w="med" len="med"/>
                      <a:tailEnd type="none" w="med" len="med"/>
                    </a:lnT>
                    <a:lnB w="6350" cap="flat" cmpd="sng" algn="ctr">
                      <a:solidFill>
                        <a:srgbClr val="B6D4DA"/>
                      </a:solidFill>
                      <a:prstDash val="solid"/>
                      <a:round/>
                      <a:headEnd type="none" w="med" len="med"/>
                      <a:tailEnd type="none" w="med" len="med"/>
                    </a:lnB>
                    <a:lnTlToBr>
                      <a:noFill/>
                    </a:lnTlToBr>
                    <a:lnBlToTr>
                      <a:noFill/>
                    </a:lnBlToTr>
                    <a:solidFill>
                      <a:srgbClr val="F0F0F0"/>
                    </a:solidFill>
                  </a:tcPr>
                </a:tc>
                <a:tc>
                  <a:txBody>
                    <a:bodyPr/>
                    <a:lstStyle/>
                    <a:p>
                      <a:pPr marL="0" marR="0" lvl="0" indent="0" algn="ctr" defTabSz="914400" rtl="0" eaLnBrk="1" fontAlgn="t" latinLnBrk="0" hangingPunct="1">
                        <a:lnSpc>
                          <a:spcPct val="120000"/>
                        </a:lnSpc>
                        <a:spcBef>
                          <a:spcPct val="0"/>
                        </a:spcBef>
                        <a:spcAft>
                          <a:spcPct val="0"/>
                        </a:spcAft>
                        <a:buClrTx/>
                        <a:buSzTx/>
                        <a:buFontTx/>
                        <a:buNone/>
                        <a:tabLst/>
                      </a:pPr>
                      <a:r>
                        <a:rPr kumimoji="0" lang="ru-RU" sz="1500" b="1" i="0" u="none" strike="noStrike" cap="none" normalizeH="0" baseline="0" smtClean="0">
                          <a:ln>
                            <a:noFill/>
                          </a:ln>
                          <a:solidFill>
                            <a:schemeClr val="bg1"/>
                          </a:solidFill>
                          <a:effectLst/>
                          <a:latin typeface="inherit"/>
                          <a:cs typeface="Arial" charset="0"/>
                        </a:rPr>
                        <a:t>45-72</a:t>
                      </a:r>
                    </a:p>
                  </a:txBody>
                  <a:tcPr marL="31750" marR="31750" marT="31750" marB="31750" anchor="ctr" horzOverflow="overflow">
                    <a:lnL w="6350" cap="flat" cmpd="sng" algn="ctr">
                      <a:solidFill>
                        <a:srgbClr val="B6D4DA"/>
                      </a:solidFill>
                      <a:prstDash val="solid"/>
                      <a:round/>
                      <a:headEnd type="none" w="med" len="med"/>
                      <a:tailEnd type="none" w="med" len="med"/>
                    </a:lnL>
                    <a:lnR w="6350" cap="flat" cmpd="sng" algn="ctr">
                      <a:solidFill>
                        <a:srgbClr val="B6D4DA"/>
                      </a:solidFill>
                      <a:prstDash val="solid"/>
                      <a:round/>
                      <a:headEnd type="none" w="med" len="med"/>
                      <a:tailEnd type="none" w="med" len="med"/>
                    </a:lnR>
                    <a:lnT w="6350" cap="flat" cmpd="sng" algn="ctr">
                      <a:solidFill>
                        <a:srgbClr val="B6D4DA"/>
                      </a:solidFill>
                      <a:prstDash val="solid"/>
                      <a:round/>
                      <a:headEnd type="none" w="med" len="med"/>
                      <a:tailEnd type="none" w="med" len="med"/>
                    </a:lnT>
                    <a:lnB w="6350" cap="flat" cmpd="sng" algn="ctr">
                      <a:solidFill>
                        <a:srgbClr val="B6D4DA"/>
                      </a:solidFill>
                      <a:prstDash val="solid"/>
                      <a:round/>
                      <a:headEnd type="none" w="med" len="med"/>
                      <a:tailEnd type="none" w="med" len="med"/>
                    </a:lnB>
                    <a:lnTlToBr>
                      <a:noFill/>
                    </a:lnTlToBr>
                    <a:lnBlToTr>
                      <a:noFill/>
                    </a:lnBlToTr>
                    <a:solidFill>
                      <a:srgbClr val="F0F0F0"/>
                    </a:solidFill>
                  </a:tcPr>
                </a:tc>
                <a:extLst>
                  <a:ext uri="{0D108BD9-81ED-4DB2-BD59-A6C34878D82A}">
                    <a16:rowId xmlns:a16="http://schemas.microsoft.com/office/drawing/2014/main" val="10001"/>
                  </a:ext>
                </a:extLst>
              </a:tr>
              <a:tr h="1023938">
                <a:tc vMerge="1">
                  <a:txBody>
                    <a:bodyPr/>
                    <a:lstStyle/>
                    <a:p>
                      <a:endParaRPr lang="ru-RU"/>
                    </a:p>
                  </a:txBody>
                  <a:tcPr/>
                </a:tc>
                <a:tc>
                  <a:txBody>
                    <a:bodyPr/>
                    <a:lstStyle/>
                    <a:p>
                      <a:pPr marL="0" marR="0" lvl="0" indent="0" algn="ctr" defTabSz="914400" rtl="0" eaLnBrk="1" fontAlgn="t" latinLnBrk="0" hangingPunct="1">
                        <a:lnSpc>
                          <a:spcPct val="120000"/>
                        </a:lnSpc>
                        <a:spcBef>
                          <a:spcPct val="0"/>
                        </a:spcBef>
                        <a:spcAft>
                          <a:spcPct val="0"/>
                        </a:spcAft>
                        <a:buClrTx/>
                        <a:buSzTx/>
                        <a:buFontTx/>
                        <a:buNone/>
                        <a:tabLst/>
                      </a:pPr>
                      <a:r>
                        <a:rPr kumimoji="0" lang="ru-RU" sz="1500" b="1" i="0" u="none" strike="noStrike" cap="none" normalizeH="0" baseline="0" smtClean="0">
                          <a:ln>
                            <a:noFill/>
                          </a:ln>
                          <a:solidFill>
                            <a:schemeClr val="bg1"/>
                          </a:solidFill>
                          <a:effectLst/>
                          <a:latin typeface="inherit"/>
                          <a:cs typeface="Arial" charset="0"/>
                        </a:rPr>
                        <a:t>палочкоядерные</a:t>
                      </a:r>
                    </a:p>
                  </a:txBody>
                  <a:tcPr marL="31750" marR="31750" marT="31750" marB="31750" anchor="ctr" horzOverflow="overflow">
                    <a:lnL w="6350" cap="flat" cmpd="sng" algn="ctr">
                      <a:solidFill>
                        <a:srgbClr val="B6D4DA"/>
                      </a:solidFill>
                      <a:prstDash val="solid"/>
                      <a:round/>
                      <a:headEnd type="none" w="med" len="med"/>
                      <a:tailEnd type="none" w="med" len="med"/>
                    </a:lnL>
                    <a:lnR w="6350" cap="flat" cmpd="sng" algn="ctr">
                      <a:solidFill>
                        <a:srgbClr val="B6D4DA"/>
                      </a:solidFill>
                      <a:prstDash val="solid"/>
                      <a:round/>
                      <a:headEnd type="none" w="med" len="med"/>
                      <a:tailEnd type="none" w="med" len="med"/>
                    </a:lnR>
                    <a:lnT w="6350" cap="flat" cmpd="sng" algn="ctr">
                      <a:solidFill>
                        <a:srgbClr val="B6D4DA"/>
                      </a:solidFill>
                      <a:prstDash val="solid"/>
                      <a:round/>
                      <a:headEnd type="none" w="med" len="med"/>
                      <a:tailEnd type="none" w="med" len="med"/>
                    </a:lnT>
                    <a:lnB w="6350" cap="flat" cmpd="sng" algn="ctr">
                      <a:solidFill>
                        <a:srgbClr val="B6D4DA"/>
                      </a:solidFill>
                      <a:prstDash val="solid"/>
                      <a:round/>
                      <a:headEnd type="none" w="med" len="med"/>
                      <a:tailEnd type="none" w="med" len="med"/>
                    </a:lnB>
                    <a:lnTlToBr>
                      <a:noFill/>
                    </a:lnTlToBr>
                    <a:lnBlToTr>
                      <a:noFill/>
                    </a:lnBlToTr>
                    <a:solidFill>
                      <a:srgbClr val="FAFAFA"/>
                    </a:solidFill>
                  </a:tcPr>
                </a:tc>
                <a:tc>
                  <a:txBody>
                    <a:bodyPr/>
                    <a:lstStyle/>
                    <a:p>
                      <a:pPr marL="0" marR="0" lvl="0" indent="0" algn="ctr" defTabSz="914400" rtl="0" eaLnBrk="1" fontAlgn="t" latinLnBrk="0" hangingPunct="1">
                        <a:lnSpc>
                          <a:spcPct val="120000"/>
                        </a:lnSpc>
                        <a:spcBef>
                          <a:spcPct val="0"/>
                        </a:spcBef>
                        <a:spcAft>
                          <a:spcPct val="0"/>
                        </a:spcAft>
                        <a:buClrTx/>
                        <a:buSzTx/>
                        <a:buFontTx/>
                        <a:buNone/>
                        <a:tabLst/>
                      </a:pPr>
                      <a:r>
                        <a:rPr kumimoji="0" lang="ru-RU" sz="1500" b="1" i="0" u="none" strike="noStrike" cap="none" normalizeH="0" baseline="0" smtClean="0">
                          <a:ln>
                            <a:noFill/>
                          </a:ln>
                          <a:solidFill>
                            <a:schemeClr val="bg1"/>
                          </a:solidFill>
                          <a:effectLst/>
                          <a:latin typeface="inherit"/>
                          <a:cs typeface="Arial" charset="0"/>
                        </a:rPr>
                        <a:t>04-0,3</a:t>
                      </a:r>
                    </a:p>
                  </a:txBody>
                  <a:tcPr marL="31750" marR="31750" marT="31750" marB="31750" anchor="ctr" horzOverflow="overflow">
                    <a:lnL w="6350" cap="flat" cmpd="sng" algn="ctr">
                      <a:solidFill>
                        <a:srgbClr val="B6D4DA"/>
                      </a:solidFill>
                      <a:prstDash val="solid"/>
                      <a:round/>
                      <a:headEnd type="none" w="med" len="med"/>
                      <a:tailEnd type="none" w="med" len="med"/>
                    </a:lnL>
                    <a:lnR w="6350" cap="flat" cmpd="sng" algn="ctr">
                      <a:solidFill>
                        <a:srgbClr val="B6D4DA"/>
                      </a:solidFill>
                      <a:prstDash val="solid"/>
                      <a:round/>
                      <a:headEnd type="none" w="med" len="med"/>
                      <a:tailEnd type="none" w="med" len="med"/>
                    </a:lnR>
                    <a:lnT w="6350" cap="flat" cmpd="sng" algn="ctr">
                      <a:solidFill>
                        <a:srgbClr val="B6D4DA"/>
                      </a:solidFill>
                      <a:prstDash val="solid"/>
                      <a:round/>
                      <a:headEnd type="none" w="med" len="med"/>
                      <a:tailEnd type="none" w="med" len="med"/>
                    </a:lnT>
                    <a:lnB w="6350" cap="flat" cmpd="sng" algn="ctr">
                      <a:solidFill>
                        <a:srgbClr val="B6D4DA"/>
                      </a:solidFill>
                      <a:prstDash val="solid"/>
                      <a:round/>
                      <a:headEnd type="none" w="med" len="med"/>
                      <a:tailEnd type="none" w="med" len="med"/>
                    </a:lnB>
                    <a:lnTlToBr>
                      <a:noFill/>
                    </a:lnTlToBr>
                    <a:lnBlToTr>
                      <a:noFill/>
                    </a:lnBlToTr>
                    <a:solidFill>
                      <a:srgbClr val="FAFAFA"/>
                    </a:solidFill>
                  </a:tcPr>
                </a:tc>
                <a:tc>
                  <a:txBody>
                    <a:bodyPr/>
                    <a:lstStyle/>
                    <a:p>
                      <a:pPr marL="0" marR="0" lvl="0" indent="0" algn="ctr" defTabSz="914400" rtl="0" eaLnBrk="1" fontAlgn="t" latinLnBrk="0" hangingPunct="1">
                        <a:lnSpc>
                          <a:spcPct val="120000"/>
                        </a:lnSpc>
                        <a:spcBef>
                          <a:spcPct val="0"/>
                        </a:spcBef>
                        <a:spcAft>
                          <a:spcPct val="0"/>
                        </a:spcAft>
                        <a:buClrTx/>
                        <a:buSzTx/>
                        <a:buFontTx/>
                        <a:buNone/>
                        <a:tabLst/>
                      </a:pPr>
                      <a:r>
                        <a:rPr kumimoji="0" lang="ru-RU" sz="1500" b="1" i="0" u="none" strike="noStrike" cap="none" normalizeH="0" baseline="0" smtClean="0">
                          <a:ln>
                            <a:noFill/>
                          </a:ln>
                          <a:solidFill>
                            <a:schemeClr val="bg1"/>
                          </a:solidFill>
                          <a:effectLst/>
                          <a:latin typeface="inherit"/>
                          <a:cs typeface="Arial" charset="0"/>
                        </a:rPr>
                        <a:t>1-6</a:t>
                      </a:r>
                    </a:p>
                  </a:txBody>
                  <a:tcPr marL="31750" marR="31750" marT="31750" marB="31750" anchor="ctr" horzOverflow="overflow">
                    <a:lnL w="6350" cap="flat" cmpd="sng" algn="ctr">
                      <a:solidFill>
                        <a:srgbClr val="B6D4DA"/>
                      </a:solidFill>
                      <a:prstDash val="solid"/>
                      <a:round/>
                      <a:headEnd type="none" w="med" len="med"/>
                      <a:tailEnd type="none" w="med" len="med"/>
                    </a:lnL>
                    <a:lnR w="6350" cap="flat" cmpd="sng" algn="ctr">
                      <a:solidFill>
                        <a:srgbClr val="B6D4DA"/>
                      </a:solidFill>
                      <a:prstDash val="solid"/>
                      <a:round/>
                      <a:headEnd type="none" w="med" len="med"/>
                      <a:tailEnd type="none" w="med" len="med"/>
                    </a:lnR>
                    <a:lnT w="6350" cap="flat" cmpd="sng" algn="ctr">
                      <a:solidFill>
                        <a:srgbClr val="B6D4DA"/>
                      </a:solidFill>
                      <a:prstDash val="solid"/>
                      <a:round/>
                      <a:headEnd type="none" w="med" len="med"/>
                      <a:tailEnd type="none" w="med" len="med"/>
                    </a:lnT>
                    <a:lnB w="6350" cap="flat" cmpd="sng" algn="ctr">
                      <a:solidFill>
                        <a:srgbClr val="B6D4DA"/>
                      </a:solidFill>
                      <a:prstDash val="solid"/>
                      <a:round/>
                      <a:headEnd type="none" w="med" len="med"/>
                      <a:tailEnd type="none" w="med" len="med"/>
                    </a:lnB>
                    <a:lnTlToBr>
                      <a:noFill/>
                    </a:lnTlToBr>
                    <a:lnBlToTr>
                      <a:noFill/>
                    </a:lnBlToTr>
                    <a:solidFill>
                      <a:srgbClr val="FAFAFA"/>
                    </a:solidFill>
                  </a:tcPr>
                </a:tc>
                <a:extLst>
                  <a:ext uri="{0D108BD9-81ED-4DB2-BD59-A6C34878D82A}">
                    <a16:rowId xmlns:a16="http://schemas.microsoft.com/office/drawing/2014/main" val="10002"/>
                  </a:ext>
                </a:extLst>
              </a:tr>
              <a:tr h="565150">
                <a:tc gridSpan="2">
                  <a:txBody>
                    <a:bodyPr/>
                    <a:lstStyle/>
                    <a:p>
                      <a:pPr marL="0" marR="0" lvl="0" indent="0" algn="ctr" defTabSz="914400" rtl="0" eaLnBrk="1" fontAlgn="t" latinLnBrk="0" hangingPunct="1">
                        <a:lnSpc>
                          <a:spcPct val="120000"/>
                        </a:lnSpc>
                        <a:spcBef>
                          <a:spcPct val="0"/>
                        </a:spcBef>
                        <a:spcAft>
                          <a:spcPct val="0"/>
                        </a:spcAft>
                        <a:buClrTx/>
                        <a:buSzTx/>
                        <a:buFontTx/>
                        <a:buNone/>
                        <a:tabLst/>
                      </a:pPr>
                      <a:r>
                        <a:rPr kumimoji="0" lang="ru-RU" sz="1500" b="1" i="0" u="none" strike="noStrike" cap="none" normalizeH="0" baseline="0" smtClean="0">
                          <a:ln>
                            <a:noFill/>
                          </a:ln>
                          <a:solidFill>
                            <a:schemeClr val="bg1"/>
                          </a:solidFill>
                          <a:effectLst/>
                          <a:latin typeface="inherit"/>
                          <a:cs typeface="Arial" charset="0"/>
                        </a:rPr>
                        <a:t>Базофилы</a:t>
                      </a:r>
                    </a:p>
                  </a:txBody>
                  <a:tcPr marL="31750" marR="31750" marT="31750" marB="31750" anchor="ctr" horzOverflow="overflow">
                    <a:lnL w="6350" cap="flat" cmpd="sng" algn="ctr">
                      <a:solidFill>
                        <a:srgbClr val="B6D4DA"/>
                      </a:solidFill>
                      <a:prstDash val="solid"/>
                      <a:round/>
                      <a:headEnd type="none" w="med" len="med"/>
                      <a:tailEnd type="none" w="med" len="med"/>
                    </a:lnL>
                    <a:lnR w="6350" cap="flat" cmpd="sng" algn="ctr">
                      <a:solidFill>
                        <a:srgbClr val="B6D4DA"/>
                      </a:solidFill>
                      <a:prstDash val="solid"/>
                      <a:round/>
                      <a:headEnd type="none" w="med" len="med"/>
                      <a:tailEnd type="none" w="med" len="med"/>
                    </a:lnR>
                    <a:lnT w="6350" cap="flat" cmpd="sng" algn="ctr">
                      <a:solidFill>
                        <a:srgbClr val="B6D4DA"/>
                      </a:solidFill>
                      <a:prstDash val="solid"/>
                      <a:round/>
                      <a:headEnd type="none" w="med" len="med"/>
                      <a:tailEnd type="none" w="med" len="med"/>
                    </a:lnT>
                    <a:lnB w="6350" cap="flat" cmpd="sng" algn="ctr">
                      <a:solidFill>
                        <a:srgbClr val="B6D4DA"/>
                      </a:solidFill>
                      <a:prstDash val="solid"/>
                      <a:round/>
                      <a:headEnd type="none" w="med" len="med"/>
                      <a:tailEnd type="none" w="med" len="med"/>
                    </a:lnB>
                    <a:lnTlToBr>
                      <a:noFill/>
                    </a:lnTlToBr>
                    <a:lnBlToTr>
                      <a:noFill/>
                    </a:lnBlToTr>
                    <a:solidFill>
                      <a:srgbClr val="F0F0F0"/>
                    </a:solidFill>
                  </a:tcPr>
                </a:tc>
                <a:tc hMerge="1">
                  <a:txBody>
                    <a:bodyPr/>
                    <a:lstStyle/>
                    <a:p>
                      <a:endParaRPr lang="ru-RU"/>
                    </a:p>
                  </a:txBody>
                  <a:tcPr/>
                </a:tc>
                <a:tc>
                  <a:txBody>
                    <a:bodyPr/>
                    <a:lstStyle/>
                    <a:p>
                      <a:pPr marL="0" marR="0" lvl="0" indent="0" algn="ctr" defTabSz="914400" rtl="0" eaLnBrk="1" fontAlgn="t" latinLnBrk="0" hangingPunct="1">
                        <a:lnSpc>
                          <a:spcPct val="120000"/>
                        </a:lnSpc>
                        <a:spcBef>
                          <a:spcPct val="0"/>
                        </a:spcBef>
                        <a:spcAft>
                          <a:spcPct val="0"/>
                        </a:spcAft>
                        <a:buClrTx/>
                        <a:buSzTx/>
                        <a:buFontTx/>
                        <a:buNone/>
                        <a:tabLst/>
                      </a:pPr>
                      <a:r>
                        <a:rPr kumimoji="0" lang="ru-RU" sz="1500" b="1" i="0" u="none" strike="noStrike" cap="none" normalizeH="0" baseline="0" smtClean="0">
                          <a:ln>
                            <a:noFill/>
                          </a:ln>
                          <a:solidFill>
                            <a:schemeClr val="bg1"/>
                          </a:solidFill>
                          <a:effectLst/>
                          <a:latin typeface="inherit"/>
                          <a:cs typeface="Arial" charset="0"/>
                        </a:rPr>
                        <a:t>до 0,065</a:t>
                      </a:r>
                    </a:p>
                  </a:txBody>
                  <a:tcPr marL="31750" marR="31750" marT="31750" marB="31750" anchor="ctr" horzOverflow="overflow">
                    <a:lnL w="6350" cap="flat" cmpd="sng" algn="ctr">
                      <a:solidFill>
                        <a:srgbClr val="B6D4DA"/>
                      </a:solidFill>
                      <a:prstDash val="solid"/>
                      <a:round/>
                      <a:headEnd type="none" w="med" len="med"/>
                      <a:tailEnd type="none" w="med" len="med"/>
                    </a:lnL>
                    <a:lnR w="6350" cap="flat" cmpd="sng" algn="ctr">
                      <a:solidFill>
                        <a:srgbClr val="B6D4DA"/>
                      </a:solidFill>
                      <a:prstDash val="solid"/>
                      <a:round/>
                      <a:headEnd type="none" w="med" len="med"/>
                      <a:tailEnd type="none" w="med" len="med"/>
                    </a:lnR>
                    <a:lnT w="6350" cap="flat" cmpd="sng" algn="ctr">
                      <a:solidFill>
                        <a:srgbClr val="B6D4DA"/>
                      </a:solidFill>
                      <a:prstDash val="solid"/>
                      <a:round/>
                      <a:headEnd type="none" w="med" len="med"/>
                      <a:tailEnd type="none" w="med" len="med"/>
                    </a:lnT>
                    <a:lnB w="6350" cap="flat" cmpd="sng" algn="ctr">
                      <a:solidFill>
                        <a:srgbClr val="B6D4DA"/>
                      </a:solidFill>
                      <a:prstDash val="solid"/>
                      <a:round/>
                      <a:headEnd type="none" w="med" len="med"/>
                      <a:tailEnd type="none" w="med" len="med"/>
                    </a:lnB>
                    <a:lnTlToBr>
                      <a:noFill/>
                    </a:lnTlToBr>
                    <a:lnBlToTr>
                      <a:noFill/>
                    </a:lnBlToTr>
                    <a:solidFill>
                      <a:srgbClr val="F0F0F0"/>
                    </a:solidFill>
                  </a:tcPr>
                </a:tc>
                <a:tc>
                  <a:txBody>
                    <a:bodyPr/>
                    <a:lstStyle/>
                    <a:p>
                      <a:pPr marL="0" marR="0" lvl="0" indent="0" algn="ctr" defTabSz="914400" rtl="0" eaLnBrk="1" fontAlgn="t" latinLnBrk="0" hangingPunct="1">
                        <a:lnSpc>
                          <a:spcPct val="120000"/>
                        </a:lnSpc>
                        <a:spcBef>
                          <a:spcPct val="0"/>
                        </a:spcBef>
                        <a:spcAft>
                          <a:spcPct val="0"/>
                        </a:spcAft>
                        <a:buClrTx/>
                        <a:buSzTx/>
                        <a:buFontTx/>
                        <a:buNone/>
                        <a:tabLst/>
                      </a:pPr>
                      <a:r>
                        <a:rPr kumimoji="0" lang="ru-RU" sz="1500" b="1" i="0" u="none" strike="noStrike" cap="none" normalizeH="0" baseline="0" smtClean="0">
                          <a:ln>
                            <a:noFill/>
                          </a:ln>
                          <a:solidFill>
                            <a:schemeClr val="bg1"/>
                          </a:solidFill>
                          <a:effectLst/>
                          <a:latin typeface="inherit"/>
                          <a:cs typeface="Arial" charset="0"/>
                        </a:rPr>
                        <a:t>до 1</a:t>
                      </a:r>
                    </a:p>
                  </a:txBody>
                  <a:tcPr marL="31750" marR="31750" marT="31750" marB="31750" anchor="ctr" horzOverflow="overflow">
                    <a:lnL w="6350" cap="flat" cmpd="sng" algn="ctr">
                      <a:solidFill>
                        <a:srgbClr val="B6D4DA"/>
                      </a:solidFill>
                      <a:prstDash val="solid"/>
                      <a:round/>
                      <a:headEnd type="none" w="med" len="med"/>
                      <a:tailEnd type="none" w="med" len="med"/>
                    </a:lnL>
                    <a:lnR w="6350" cap="flat" cmpd="sng" algn="ctr">
                      <a:solidFill>
                        <a:srgbClr val="B6D4DA"/>
                      </a:solidFill>
                      <a:prstDash val="solid"/>
                      <a:round/>
                      <a:headEnd type="none" w="med" len="med"/>
                      <a:tailEnd type="none" w="med" len="med"/>
                    </a:lnR>
                    <a:lnT w="6350" cap="flat" cmpd="sng" algn="ctr">
                      <a:solidFill>
                        <a:srgbClr val="B6D4DA"/>
                      </a:solidFill>
                      <a:prstDash val="solid"/>
                      <a:round/>
                      <a:headEnd type="none" w="med" len="med"/>
                      <a:tailEnd type="none" w="med" len="med"/>
                    </a:lnT>
                    <a:lnB w="6350" cap="flat" cmpd="sng" algn="ctr">
                      <a:solidFill>
                        <a:srgbClr val="B6D4DA"/>
                      </a:solidFill>
                      <a:prstDash val="solid"/>
                      <a:round/>
                      <a:headEnd type="none" w="med" len="med"/>
                      <a:tailEnd type="none" w="med" len="med"/>
                    </a:lnB>
                    <a:lnTlToBr>
                      <a:noFill/>
                    </a:lnTlToBr>
                    <a:lnBlToTr>
                      <a:noFill/>
                    </a:lnBlToTr>
                    <a:solidFill>
                      <a:srgbClr val="F0F0F0"/>
                    </a:solidFill>
                  </a:tcPr>
                </a:tc>
                <a:extLst>
                  <a:ext uri="{0D108BD9-81ED-4DB2-BD59-A6C34878D82A}">
                    <a16:rowId xmlns:a16="http://schemas.microsoft.com/office/drawing/2014/main" val="10003"/>
                  </a:ext>
                </a:extLst>
              </a:tr>
              <a:tr h="565150">
                <a:tc gridSpan="2">
                  <a:txBody>
                    <a:bodyPr/>
                    <a:lstStyle/>
                    <a:p>
                      <a:pPr marL="0" marR="0" lvl="0" indent="0" algn="ctr" defTabSz="914400" rtl="0" eaLnBrk="1" fontAlgn="t" latinLnBrk="0" hangingPunct="1">
                        <a:lnSpc>
                          <a:spcPct val="120000"/>
                        </a:lnSpc>
                        <a:spcBef>
                          <a:spcPct val="0"/>
                        </a:spcBef>
                        <a:spcAft>
                          <a:spcPct val="0"/>
                        </a:spcAft>
                        <a:buClrTx/>
                        <a:buSzTx/>
                        <a:buFontTx/>
                        <a:buNone/>
                        <a:tabLst/>
                      </a:pPr>
                      <a:r>
                        <a:rPr kumimoji="0" lang="ru-RU" sz="1500" b="1" i="0" u="none" strike="noStrike" cap="none" normalizeH="0" baseline="0" smtClean="0">
                          <a:ln>
                            <a:noFill/>
                          </a:ln>
                          <a:solidFill>
                            <a:schemeClr val="bg1"/>
                          </a:solidFill>
                          <a:effectLst/>
                          <a:latin typeface="inherit"/>
                          <a:cs typeface="Arial" charset="0"/>
                        </a:rPr>
                        <a:t>Эозинофилы</a:t>
                      </a:r>
                    </a:p>
                  </a:txBody>
                  <a:tcPr marL="31750" marR="31750" marT="31750" marB="31750" anchor="ctr" horzOverflow="overflow">
                    <a:lnL w="6350" cap="flat" cmpd="sng" algn="ctr">
                      <a:solidFill>
                        <a:srgbClr val="B6D4DA"/>
                      </a:solidFill>
                      <a:prstDash val="solid"/>
                      <a:round/>
                      <a:headEnd type="none" w="med" len="med"/>
                      <a:tailEnd type="none" w="med" len="med"/>
                    </a:lnL>
                    <a:lnR w="6350" cap="flat" cmpd="sng" algn="ctr">
                      <a:solidFill>
                        <a:srgbClr val="B6D4DA"/>
                      </a:solidFill>
                      <a:prstDash val="solid"/>
                      <a:round/>
                      <a:headEnd type="none" w="med" len="med"/>
                      <a:tailEnd type="none" w="med" len="med"/>
                    </a:lnR>
                    <a:lnT w="6350" cap="flat" cmpd="sng" algn="ctr">
                      <a:solidFill>
                        <a:srgbClr val="B6D4DA"/>
                      </a:solidFill>
                      <a:prstDash val="solid"/>
                      <a:round/>
                      <a:headEnd type="none" w="med" len="med"/>
                      <a:tailEnd type="none" w="med" len="med"/>
                    </a:lnT>
                    <a:lnB w="6350" cap="flat" cmpd="sng" algn="ctr">
                      <a:solidFill>
                        <a:srgbClr val="B6D4DA"/>
                      </a:solidFill>
                      <a:prstDash val="solid"/>
                      <a:round/>
                      <a:headEnd type="none" w="med" len="med"/>
                      <a:tailEnd type="none" w="med" len="med"/>
                    </a:lnB>
                    <a:lnTlToBr>
                      <a:noFill/>
                    </a:lnTlToBr>
                    <a:lnBlToTr>
                      <a:noFill/>
                    </a:lnBlToTr>
                    <a:solidFill>
                      <a:srgbClr val="FAFAFA"/>
                    </a:solidFill>
                  </a:tcPr>
                </a:tc>
                <a:tc hMerge="1">
                  <a:txBody>
                    <a:bodyPr/>
                    <a:lstStyle/>
                    <a:p>
                      <a:endParaRPr lang="ru-RU"/>
                    </a:p>
                  </a:txBody>
                  <a:tcPr/>
                </a:tc>
                <a:tc>
                  <a:txBody>
                    <a:bodyPr/>
                    <a:lstStyle/>
                    <a:p>
                      <a:pPr marL="0" marR="0" lvl="0" indent="0" algn="ctr" defTabSz="914400" rtl="0" eaLnBrk="1" fontAlgn="t" latinLnBrk="0" hangingPunct="1">
                        <a:lnSpc>
                          <a:spcPct val="120000"/>
                        </a:lnSpc>
                        <a:spcBef>
                          <a:spcPct val="0"/>
                        </a:spcBef>
                        <a:spcAft>
                          <a:spcPct val="0"/>
                        </a:spcAft>
                        <a:buClrTx/>
                        <a:buSzTx/>
                        <a:buFontTx/>
                        <a:buNone/>
                        <a:tabLst/>
                      </a:pPr>
                      <a:r>
                        <a:rPr kumimoji="0" lang="ru-RU" sz="1500" b="1" i="0" u="none" strike="noStrike" cap="none" normalizeH="0" baseline="0" smtClean="0">
                          <a:ln>
                            <a:noFill/>
                          </a:ln>
                          <a:solidFill>
                            <a:schemeClr val="bg1"/>
                          </a:solidFill>
                          <a:effectLst/>
                          <a:latin typeface="inherit"/>
                          <a:cs typeface="Arial" charset="0"/>
                        </a:rPr>
                        <a:t>0,02-0,3</a:t>
                      </a:r>
                    </a:p>
                  </a:txBody>
                  <a:tcPr marL="31750" marR="31750" marT="31750" marB="31750" anchor="ctr" horzOverflow="overflow">
                    <a:lnL w="6350" cap="flat" cmpd="sng" algn="ctr">
                      <a:solidFill>
                        <a:srgbClr val="B6D4DA"/>
                      </a:solidFill>
                      <a:prstDash val="solid"/>
                      <a:round/>
                      <a:headEnd type="none" w="med" len="med"/>
                      <a:tailEnd type="none" w="med" len="med"/>
                    </a:lnL>
                    <a:lnR w="6350" cap="flat" cmpd="sng" algn="ctr">
                      <a:solidFill>
                        <a:srgbClr val="B6D4DA"/>
                      </a:solidFill>
                      <a:prstDash val="solid"/>
                      <a:round/>
                      <a:headEnd type="none" w="med" len="med"/>
                      <a:tailEnd type="none" w="med" len="med"/>
                    </a:lnR>
                    <a:lnT w="6350" cap="flat" cmpd="sng" algn="ctr">
                      <a:solidFill>
                        <a:srgbClr val="B6D4DA"/>
                      </a:solidFill>
                      <a:prstDash val="solid"/>
                      <a:round/>
                      <a:headEnd type="none" w="med" len="med"/>
                      <a:tailEnd type="none" w="med" len="med"/>
                    </a:lnT>
                    <a:lnB w="6350" cap="flat" cmpd="sng" algn="ctr">
                      <a:solidFill>
                        <a:srgbClr val="B6D4DA"/>
                      </a:solidFill>
                      <a:prstDash val="solid"/>
                      <a:round/>
                      <a:headEnd type="none" w="med" len="med"/>
                      <a:tailEnd type="none" w="med" len="med"/>
                    </a:lnB>
                    <a:lnTlToBr>
                      <a:noFill/>
                    </a:lnTlToBr>
                    <a:lnBlToTr>
                      <a:noFill/>
                    </a:lnBlToTr>
                    <a:solidFill>
                      <a:srgbClr val="FAFAFA"/>
                    </a:solidFill>
                  </a:tcPr>
                </a:tc>
                <a:tc>
                  <a:txBody>
                    <a:bodyPr/>
                    <a:lstStyle/>
                    <a:p>
                      <a:pPr marL="0" marR="0" lvl="0" indent="0" algn="ctr" defTabSz="914400" rtl="0" eaLnBrk="1" fontAlgn="t" latinLnBrk="0" hangingPunct="1">
                        <a:lnSpc>
                          <a:spcPct val="120000"/>
                        </a:lnSpc>
                        <a:spcBef>
                          <a:spcPct val="0"/>
                        </a:spcBef>
                        <a:spcAft>
                          <a:spcPct val="0"/>
                        </a:spcAft>
                        <a:buClrTx/>
                        <a:buSzTx/>
                        <a:buFontTx/>
                        <a:buNone/>
                        <a:tabLst/>
                      </a:pPr>
                      <a:r>
                        <a:rPr kumimoji="0" lang="ru-RU" sz="1500" b="1" i="0" u="none" strike="noStrike" cap="none" normalizeH="0" baseline="0" smtClean="0">
                          <a:ln>
                            <a:noFill/>
                          </a:ln>
                          <a:solidFill>
                            <a:schemeClr val="bg1"/>
                          </a:solidFill>
                          <a:effectLst/>
                          <a:latin typeface="inherit"/>
                          <a:cs typeface="Arial" charset="0"/>
                        </a:rPr>
                        <a:t>0,5-5</a:t>
                      </a:r>
                    </a:p>
                  </a:txBody>
                  <a:tcPr marL="31750" marR="31750" marT="31750" marB="31750" anchor="ctr" horzOverflow="overflow">
                    <a:lnL w="6350" cap="flat" cmpd="sng" algn="ctr">
                      <a:solidFill>
                        <a:srgbClr val="B6D4DA"/>
                      </a:solidFill>
                      <a:prstDash val="solid"/>
                      <a:round/>
                      <a:headEnd type="none" w="med" len="med"/>
                      <a:tailEnd type="none" w="med" len="med"/>
                    </a:lnL>
                    <a:lnR w="6350" cap="flat" cmpd="sng" algn="ctr">
                      <a:solidFill>
                        <a:srgbClr val="B6D4DA"/>
                      </a:solidFill>
                      <a:prstDash val="solid"/>
                      <a:round/>
                      <a:headEnd type="none" w="med" len="med"/>
                      <a:tailEnd type="none" w="med" len="med"/>
                    </a:lnR>
                    <a:lnT w="6350" cap="flat" cmpd="sng" algn="ctr">
                      <a:solidFill>
                        <a:srgbClr val="B6D4DA"/>
                      </a:solidFill>
                      <a:prstDash val="solid"/>
                      <a:round/>
                      <a:headEnd type="none" w="med" len="med"/>
                      <a:tailEnd type="none" w="med" len="med"/>
                    </a:lnT>
                    <a:lnB w="6350" cap="flat" cmpd="sng" algn="ctr">
                      <a:solidFill>
                        <a:srgbClr val="B6D4DA"/>
                      </a:solidFill>
                      <a:prstDash val="solid"/>
                      <a:round/>
                      <a:headEnd type="none" w="med" len="med"/>
                      <a:tailEnd type="none" w="med" len="med"/>
                    </a:lnB>
                    <a:lnTlToBr>
                      <a:noFill/>
                    </a:lnTlToBr>
                    <a:lnBlToTr>
                      <a:noFill/>
                    </a:lnBlToTr>
                    <a:solidFill>
                      <a:srgbClr val="FAFAFA"/>
                    </a:solidFill>
                  </a:tcPr>
                </a:tc>
                <a:extLst>
                  <a:ext uri="{0D108BD9-81ED-4DB2-BD59-A6C34878D82A}">
                    <a16:rowId xmlns:a16="http://schemas.microsoft.com/office/drawing/2014/main" val="10004"/>
                  </a:ext>
                </a:extLst>
              </a:tr>
              <a:tr h="565150">
                <a:tc gridSpan="2">
                  <a:txBody>
                    <a:bodyPr/>
                    <a:lstStyle/>
                    <a:p>
                      <a:pPr marL="0" marR="0" lvl="0" indent="0" algn="ctr" defTabSz="914400" rtl="0" eaLnBrk="1" fontAlgn="t" latinLnBrk="0" hangingPunct="1">
                        <a:lnSpc>
                          <a:spcPct val="120000"/>
                        </a:lnSpc>
                        <a:spcBef>
                          <a:spcPct val="0"/>
                        </a:spcBef>
                        <a:spcAft>
                          <a:spcPct val="0"/>
                        </a:spcAft>
                        <a:buClrTx/>
                        <a:buSzTx/>
                        <a:buFontTx/>
                        <a:buNone/>
                        <a:tabLst/>
                      </a:pPr>
                      <a:r>
                        <a:rPr kumimoji="0" lang="ru-RU" sz="1500" b="1" i="0" u="none" strike="noStrike" cap="none" normalizeH="0" baseline="0" smtClean="0">
                          <a:ln>
                            <a:noFill/>
                          </a:ln>
                          <a:solidFill>
                            <a:schemeClr val="bg1"/>
                          </a:solidFill>
                          <a:effectLst/>
                          <a:latin typeface="inherit"/>
                          <a:cs typeface="Arial" charset="0"/>
                        </a:rPr>
                        <a:t>Лимфоциты</a:t>
                      </a:r>
                    </a:p>
                  </a:txBody>
                  <a:tcPr marL="31750" marR="31750" marT="31750" marB="31750" anchor="ctr" horzOverflow="overflow">
                    <a:lnL w="6350" cap="flat" cmpd="sng" algn="ctr">
                      <a:solidFill>
                        <a:srgbClr val="B6D4DA"/>
                      </a:solidFill>
                      <a:prstDash val="solid"/>
                      <a:round/>
                      <a:headEnd type="none" w="med" len="med"/>
                      <a:tailEnd type="none" w="med" len="med"/>
                    </a:lnL>
                    <a:lnR w="6350" cap="flat" cmpd="sng" algn="ctr">
                      <a:solidFill>
                        <a:srgbClr val="B6D4DA"/>
                      </a:solidFill>
                      <a:prstDash val="solid"/>
                      <a:round/>
                      <a:headEnd type="none" w="med" len="med"/>
                      <a:tailEnd type="none" w="med" len="med"/>
                    </a:lnR>
                    <a:lnT w="6350" cap="flat" cmpd="sng" algn="ctr">
                      <a:solidFill>
                        <a:srgbClr val="B6D4DA"/>
                      </a:solidFill>
                      <a:prstDash val="solid"/>
                      <a:round/>
                      <a:headEnd type="none" w="med" len="med"/>
                      <a:tailEnd type="none" w="med" len="med"/>
                    </a:lnT>
                    <a:lnB w="6350" cap="flat" cmpd="sng" algn="ctr">
                      <a:solidFill>
                        <a:srgbClr val="B6D4DA"/>
                      </a:solidFill>
                      <a:prstDash val="solid"/>
                      <a:round/>
                      <a:headEnd type="none" w="med" len="med"/>
                      <a:tailEnd type="none" w="med" len="med"/>
                    </a:lnB>
                    <a:lnTlToBr>
                      <a:noFill/>
                    </a:lnTlToBr>
                    <a:lnBlToTr>
                      <a:noFill/>
                    </a:lnBlToTr>
                    <a:solidFill>
                      <a:srgbClr val="F0F0F0"/>
                    </a:solidFill>
                  </a:tcPr>
                </a:tc>
                <a:tc hMerge="1">
                  <a:txBody>
                    <a:bodyPr/>
                    <a:lstStyle/>
                    <a:p>
                      <a:endParaRPr lang="ru-RU"/>
                    </a:p>
                  </a:txBody>
                  <a:tcPr/>
                </a:tc>
                <a:tc>
                  <a:txBody>
                    <a:bodyPr/>
                    <a:lstStyle/>
                    <a:p>
                      <a:pPr marL="0" marR="0" lvl="0" indent="0" algn="ctr" defTabSz="914400" rtl="0" eaLnBrk="1" fontAlgn="t" latinLnBrk="0" hangingPunct="1">
                        <a:lnSpc>
                          <a:spcPct val="120000"/>
                        </a:lnSpc>
                        <a:spcBef>
                          <a:spcPct val="0"/>
                        </a:spcBef>
                        <a:spcAft>
                          <a:spcPct val="0"/>
                        </a:spcAft>
                        <a:buClrTx/>
                        <a:buSzTx/>
                        <a:buFontTx/>
                        <a:buNone/>
                        <a:tabLst/>
                      </a:pPr>
                      <a:r>
                        <a:rPr kumimoji="0" lang="ru-RU" sz="1500" b="1" i="0" u="none" strike="noStrike" cap="none" normalizeH="0" baseline="0" smtClean="0">
                          <a:ln>
                            <a:noFill/>
                          </a:ln>
                          <a:solidFill>
                            <a:schemeClr val="bg1"/>
                          </a:solidFill>
                          <a:effectLst/>
                          <a:latin typeface="inherit"/>
                          <a:cs typeface="Arial" charset="0"/>
                        </a:rPr>
                        <a:t>1,2-3,0</a:t>
                      </a:r>
                    </a:p>
                  </a:txBody>
                  <a:tcPr marL="31750" marR="31750" marT="31750" marB="31750" anchor="ctr" horzOverflow="overflow">
                    <a:lnL w="6350" cap="flat" cmpd="sng" algn="ctr">
                      <a:solidFill>
                        <a:srgbClr val="B6D4DA"/>
                      </a:solidFill>
                      <a:prstDash val="solid"/>
                      <a:round/>
                      <a:headEnd type="none" w="med" len="med"/>
                      <a:tailEnd type="none" w="med" len="med"/>
                    </a:lnL>
                    <a:lnR w="6350" cap="flat" cmpd="sng" algn="ctr">
                      <a:solidFill>
                        <a:srgbClr val="B6D4DA"/>
                      </a:solidFill>
                      <a:prstDash val="solid"/>
                      <a:round/>
                      <a:headEnd type="none" w="med" len="med"/>
                      <a:tailEnd type="none" w="med" len="med"/>
                    </a:lnR>
                    <a:lnT w="6350" cap="flat" cmpd="sng" algn="ctr">
                      <a:solidFill>
                        <a:srgbClr val="B6D4DA"/>
                      </a:solidFill>
                      <a:prstDash val="solid"/>
                      <a:round/>
                      <a:headEnd type="none" w="med" len="med"/>
                      <a:tailEnd type="none" w="med" len="med"/>
                    </a:lnT>
                    <a:lnB w="6350" cap="flat" cmpd="sng" algn="ctr">
                      <a:solidFill>
                        <a:srgbClr val="B6D4DA"/>
                      </a:solidFill>
                      <a:prstDash val="solid"/>
                      <a:round/>
                      <a:headEnd type="none" w="med" len="med"/>
                      <a:tailEnd type="none" w="med" len="med"/>
                    </a:lnB>
                    <a:lnTlToBr>
                      <a:noFill/>
                    </a:lnTlToBr>
                    <a:lnBlToTr>
                      <a:noFill/>
                    </a:lnBlToTr>
                    <a:solidFill>
                      <a:srgbClr val="F0F0F0"/>
                    </a:solidFill>
                  </a:tcPr>
                </a:tc>
                <a:tc>
                  <a:txBody>
                    <a:bodyPr/>
                    <a:lstStyle/>
                    <a:p>
                      <a:pPr marL="0" marR="0" lvl="0" indent="0" algn="ctr" defTabSz="914400" rtl="0" eaLnBrk="1" fontAlgn="t" latinLnBrk="0" hangingPunct="1">
                        <a:lnSpc>
                          <a:spcPct val="120000"/>
                        </a:lnSpc>
                        <a:spcBef>
                          <a:spcPct val="0"/>
                        </a:spcBef>
                        <a:spcAft>
                          <a:spcPct val="0"/>
                        </a:spcAft>
                        <a:buClrTx/>
                        <a:buSzTx/>
                        <a:buFontTx/>
                        <a:buNone/>
                        <a:tabLst/>
                      </a:pPr>
                      <a:r>
                        <a:rPr kumimoji="0" lang="ru-RU" sz="1500" b="1" i="0" u="none" strike="noStrike" cap="none" normalizeH="0" baseline="0" smtClean="0">
                          <a:ln>
                            <a:noFill/>
                          </a:ln>
                          <a:solidFill>
                            <a:schemeClr val="bg1"/>
                          </a:solidFill>
                          <a:effectLst/>
                          <a:latin typeface="inherit"/>
                          <a:cs typeface="Arial" charset="0"/>
                        </a:rPr>
                        <a:t>19-37</a:t>
                      </a:r>
                    </a:p>
                  </a:txBody>
                  <a:tcPr marL="31750" marR="31750" marT="31750" marB="31750" anchor="ctr" horzOverflow="overflow">
                    <a:lnL w="6350" cap="flat" cmpd="sng" algn="ctr">
                      <a:solidFill>
                        <a:srgbClr val="B6D4DA"/>
                      </a:solidFill>
                      <a:prstDash val="solid"/>
                      <a:round/>
                      <a:headEnd type="none" w="med" len="med"/>
                      <a:tailEnd type="none" w="med" len="med"/>
                    </a:lnL>
                    <a:lnR w="6350" cap="flat" cmpd="sng" algn="ctr">
                      <a:solidFill>
                        <a:srgbClr val="B6D4DA"/>
                      </a:solidFill>
                      <a:prstDash val="solid"/>
                      <a:round/>
                      <a:headEnd type="none" w="med" len="med"/>
                      <a:tailEnd type="none" w="med" len="med"/>
                    </a:lnR>
                    <a:lnT w="6350" cap="flat" cmpd="sng" algn="ctr">
                      <a:solidFill>
                        <a:srgbClr val="B6D4DA"/>
                      </a:solidFill>
                      <a:prstDash val="solid"/>
                      <a:round/>
                      <a:headEnd type="none" w="med" len="med"/>
                      <a:tailEnd type="none" w="med" len="med"/>
                    </a:lnT>
                    <a:lnB w="6350" cap="flat" cmpd="sng" algn="ctr">
                      <a:solidFill>
                        <a:srgbClr val="B6D4DA"/>
                      </a:solidFill>
                      <a:prstDash val="solid"/>
                      <a:round/>
                      <a:headEnd type="none" w="med" len="med"/>
                      <a:tailEnd type="none" w="med" len="med"/>
                    </a:lnB>
                    <a:lnTlToBr>
                      <a:noFill/>
                    </a:lnTlToBr>
                    <a:lnBlToTr>
                      <a:noFill/>
                    </a:lnBlToTr>
                    <a:solidFill>
                      <a:srgbClr val="F0F0F0"/>
                    </a:solidFill>
                  </a:tcPr>
                </a:tc>
                <a:extLst>
                  <a:ext uri="{0D108BD9-81ED-4DB2-BD59-A6C34878D82A}">
                    <a16:rowId xmlns:a16="http://schemas.microsoft.com/office/drawing/2014/main" val="10005"/>
                  </a:ext>
                </a:extLst>
              </a:tr>
              <a:tr h="565150">
                <a:tc gridSpan="2">
                  <a:txBody>
                    <a:bodyPr/>
                    <a:lstStyle/>
                    <a:p>
                      <a:pPr marL="0" marR="0" lvl="0" indent="0" algn="ctr" defTabSz="914400" rtl="0" eaLnBrk="1" fontAlgn="t" latinLnBrk="0" hangingPunct="1">
                        <a:lnSpc>
                          <a:spcPct val="120000"/>
                        </a:lnSpc>
                        <a:spcBef>
                          <a:spcPct val="0"/>
                        </a:spcBef>
                        <a:spcAft>
                          <a:spcPct val="0"/>
                        </a:spcAft>
                        <a:buClrTx/>
                        <a:buSzTx/>
                        <a:buFontTx/>
                        <a:buNone/>
                        <a:tabLst/>
                      </a:pPr>
                      <a:r>
                        <a:rPr kumimoji="0" lang="ru-RU" sz="1500" b="1" i="0" u="none" strike="noStrike" cap="none" normalizeH="0" baseline="0" smtClean="0">
                          <a:ln>
                            <a:noFill/>
                          </a:ln>
                          <a:solidFill>
                            <a:schemeClr val="bg1"/>
                          </a:solidFill>
                          <a:effectLst/>
                          <a:latin typeface="inherit"/>
                          <a:cs typeface="Arial" charset="0"/>
                        </a:rPr>
                        <a:t>Моноциты</a:t>
                      </a:r>
                    </a:p>
                  </a:txBody>
                  <a:tcPr marL="31750" marR="31750" marT="31750" marB="31750" anchor="ctr" horzOverflow="overflow">
                    <a:lnL w="6350" cap="flat" cmpd="sng" algn="ctr">
                      <a:solidFill>
                        <a:srgbClr val="B6D4DA"/>
                      </a:solidFill>
                      <a:prstDash val="solid"/>
                      <a:round/>
                      <a:headEnd type="none" w="med" len="med"/>
                      <a:tailEnd type="none" w="med" len="med"/>
                    </a:lnL>
                    <a:lnR w="6350" cap="flat" cmpd="sng" algn="ctr">
                      <a:solidFill>
                        <a:srgbClr val="B6D4DA"/>
                      </a:solidFill>
                      <a:prstDash val="solid"/>
                      <a:round/>
                      <a:headEnd type="none" w="med" len="med"/>
                      <a:tailEnd type="none" w="med" len="med"/>
                    </a:lnR>
                    <a:lnT w="6350" cap="flat" cmpd="sng" algn="ctr">
                      <a:solidFill>
                        <a:srgbClr val="B6D4DA"/>
                      </a:solidFill>
                      <a:prstDash val="solid"/>
                      <a:round/>
                      <a:headEnd type="none" w="med" len="med"/>
                      <a:tailEnd type="none" w="med" len="med"/>
                    </a:lnT>
                    <a:lnB w="6350" cap="flat" cmpd="sng" algn="ctr">
                      <a:solidFill>
                        <a:srgbClr val="B6D4DA"/>
                      </a:solidFill>
                      <a:prstDash val="solid"/>
                      <a:round/>
                      <a:headEnd type="none" w="med" len="med"/>
                      <a:tailEnd type="none" w="med" len="med"/>
                    </a:lnB>
                    <a:lnTlToBr>
                      <a:noFill/>
                    </a:lnTlToBr>
                    <a:lnBlToTr>
                      <a:noFill/>
                    </a:lnBlToTr>
                    <a:solidFill>
                      <a:srgbClr val="FAFAFA"/>
                    </a:solidFill>
                  </a:tcPr>
                </a:tc>
                <a:tc hMerge="1">
                  <a:txBody>
                    <a:bodyPr/>
                    <a:lstStyle/>
                    <a:p>
                      <a:endParaRPr lang="ru-RU"/>
                    </a:p>
                  </a:txBody>
                  <a:tcPr/>
                </a:tc>
                <a:tc>
                  <a:txBody>
                    <a:bodyPr/>
                    <a:lstStyle/>
                    <a:p>
                      <a:pPr marL="0" marR="0" lvl="0" indent="0" algn="ctr" defTabSz="914400" rtl="0" eaLnBrk="1" fontAlgn="t" latinLnBrk="0" hangingPunct="1">
                        <a:lnSpc>
                          <a:spcPct val="120000"/>
                        </a:lnSpc>
                        <a:spcBef>
                          <a:spcPct val="0"/>
                        </a:spcBef>
                        <a:spcAft>
                          <a:spcPct val="0"/>
                        </a:spcAft>
                        <a:buClrTx/>
                        <a:buSzTx/>
                        <a:buFontTx/>
                        <a:buNone/>
                        <a:tabLst/>
                      </a:pPr>
                      <a:r>
                        <a:rPr kumimoji="0" lang="ru-RU" sz="1500" b="1" i="0" u="none" strike="noStrike" cap="none" normalizeH="0" baseline="0" smtClean="0">
                          <a:ln>
                            <a:noFill/>
                          </a:ln>
                          <a:solidFill>
                            <a:schemeClr val="bg1"/>
                          </a:solidFill>
                          <a:effectLst/>
                          <a:latin typeface="inherit"/>
                          <a:cs typeface="Arial" charset="0"/>
                        </a:rPr>
                        <a:t>0,09-0,6</a:t>
                      </a:r>
                    </a:p>
                  </a:txBody>
                  <a:tcPr marL="31750" marR="31750" marT="31750" marB="31750" anchor="ctr" horzOverflow="overflow">
                    <a:lnL w="6350" cap="flat" cmpd="sng" algn="ctr">
                      <a:solidFill>
                        <a:srgbClr val="B6D4DA"/>
                      </a:solidFill>
                      <a:prstDash val="solid"/>
                      <a:round/>
                      <a:headEnd type="none" w="med" len="med"/>
                      <a:tailEnd type="none" w="med" len="med"/>
                    </a:lnL>
                    <a:lnR w="6350" cap="flat" cmpd="sng" algn="ctr">
                      <a:solidFill>
                        <a:srgbClr val="B6D4DA"/>
                      </a:solidFill>
                      <a:prstDash val="solid"/>
                      <a:round/>
                      <a:headEnd type="none" w="med" len="med"/>
                      <a:tailEnd type="none" w="med" len="med"/>
                    </a:lnR>
                    <a:lnT w="6350" cap="flat" cmpd="sng" algn="ctr">
                      <a:solidFill>
                        <a:srgbClr val="B6D4DA"/>
                      </a:solidFill>
                      <a:prstDash val="solid"/>
                      <a:round/>
                      <a:headEnd type="none" w="med" len="med"/>
                      <a:tailEnd type="none" w="med" len="med"/>
                    </a:lnT>
                    <a:lnB w="6350" cap="flat" cmpd="sng" algn="ctr">
                      <a:solidFill>
                        <a:srgbClr val="B6D4DA"/>
                      </a:solidFill>
                      <a:prstDash val="solid"/>
                      <a:round/>
                      <a:headEnd type="none" w="med" len="med"/>
                      <a:tailEnd type="none" w="med" len="med"/>
                    </a:lnB>
                    <a:lnTlToBr>
                      <a:noFill/>
                    </a:lnTlToBr>
                    <a:lnBlToTr>
                      <a:noFill/>
                    </a:lnBlToTr>
                    <a:solidFill>
                      <a:srgbClr val="FAFAFA"/>
                    </a:solidFill>
                  </a:tcPr>
                </a:tc>
                <a:tc>
                  <a:txBody>
                    <a:bodyPr/>
                    <a:lstStyle/>
                    <a:p>
                      <a:pPr marL="0" marR="0" lvl="0" indent="0" algn="ctr" defTabSz="914400" rtl="0" eaLnBrk="1" fontAlgn="t" latinLnBrk="0" hangingPunct="1">
                        <a:lnSpc>
                          <a:spcPct val="120000"/>
                        </a:lnSpc>
                        <a:spcBef>
                          <a:spcPct val="0"/>
                        </a:spcBef>
                        <a:spcAft>
                          <a:spcPct val="0"/>
                        </a:spcAft>
                        <a:buClrTx/>
                        <a:buSzTx/>
                        <a:buFontTx/>
                        <a:buNone/>
                        <a:tabLst/>
                      </a:pPr>
                      <a:r>
                        <a:rPr kumimoji="0" lang="ru-RU" sz="1500" b="1" i="0" u="none" strike="noStrike" cap="none" normalizeH="0" baseline="0" smtClean="0">
                          <a:ln>
                            <a:noFill/>
                          </a:ln>
                          <a:solidFill>
                            <a:schemeClr val="bg1"/>
                          </a:solidFill>
                          <a:effectLst/>
                          <a:latin typeface="inherit"/>
                          <a:cs typeface="Arial" charset="0"/>
                        </a:rPr>
                        <a:t>3-11</a:t>
                      </a:r>
                    </a:p>
                  </a:txBody>
                  <a:tcPr marL="31750" marR="31750" marT="31750" marB="31750" anchor="ctr" horzOverflow="overflow">
                    <a:lnL w="6350" cap="flat" cmpd="sng" algn="ctr">
                      <a:solidFill>
                        <a:srgbClr val="B6D4DA"/>
                      </a:solidFill>
                      <a:prstDash val="solid"/>
                      <a:round/>
                      <a:headEnd type="none" w="med" len="med"/>
                      <a:tailEnd type="none" w="med" len="med"/>
                    </a:lnL>
                    <a:lnR w="6350" cap="flat" cmpd="sng" algn="ctr">
                      <a:solidFill>
                        <a:srgbClr val="B6D4DA"/>
                      </a:solidFill>
                      <a:prstDash val="solid"/>
                      <a:round/>
                      <a:headEnd type="none" w="med" len="med"/>
                      <a:tailEnd type="none" w="med" len="med"/>
                    </a:lnR>
                    <a:lnT w="6350" cap="flat" cmpd="sng" algn="ctr">
                      <a:solidFill>
                        <a:srgbClr val="B6D4DA"/>
                      </a:solidFill>
                      <a:prstDash val="solid"/>
                      <a:round/>
                      <a:headEnd type="none" w="med" len="med"/>
                      <a:tailEnd type="none" w="med" len="med"/>
                    </a:lnT>
                    <a:lnB w="6350" cap="flat" cmpd="sng" algn="ctr">
                      <a:solidFill>
                        <a:srgbClr val="B6D4DA"/>
                      </a:solidFill>
                      <a:prstDash val="solid"/>
                      <a:round/>
                      <a:headEnd type="none" w="med" len="med"/>
                      <a:tailEnd type="none" w="med" len="med"/>
                    </a:lnB>
                    <a:lnTlToBr>
                      <a:noFill/>
                    </a:lnTlToBr>
                    <a:lnBlToTr>
                      <a:noFill/>
                    </a:lnBlToTr>
                    <a:solidFill>
                      <a:srgbClr val="FAFAFA"/>
                    </a:solidFill>
                  </a:tcPr>
                </a:tc>
                <a:extLst>
                  <a:ext uri="{0D108BD9-81ED-4DB2-BD59-A6C34878D82A}">
                    <a16:rowId xmlns:a16="http://schemas.microsoft.com/office/drawing/2014/main" val="10006"/>
                  </a:ext>
                </a:extLst>
              </a:tr>
            </a:tbl>
          </a:graphicData>
        </a:graphic>
      </p:graphicFrame>
      <p:sp>
        <p:nvSpPr>
          <p:cNvPr id="38949" name="Title 4"/>
          <p:cNvSpPr>
            <a:spLocks noGrp="1"/>
          </p:cNvSpPr>
          <p:nvPr>
            <p:ph type="title" idx="4294967295"/>
          </p:nvPr>
        </p:nvSpPr>
        <p:spPr bwMode="auto">
          <a:xfrm>
            <a:off x="914400" y="609600"/>
            <a:ext cx="10355263" cy="590550"/>
          </a:xfrm>
        </p:spPr>
        <p:txBody>
          <a:bodyPr wrap="square" bIns="91440" numCol="1" anchor="b" anchorCtr="0" compatLnSpc="1">
            <a:prstTxWarp prst="textNoShape">
              <a:avLst/>
            </a:prstTxWarp>
          </a:bodyPr>
          <a:lstStyle/>
          <a:p>
            <a:pPr eaLnBrk="1" hangingPunct="1">
              <a:defRPr/>
            </a:pPr>
            <a:r>
              <a:rPr lang="ru-RU" sz="3000" cap="none" smtClean="0">
                <a:solidFill>
                  <a:srgbClr val="FF99FF"/>
                </a:solidFill>
                <a:effectLst>
                  <a:outerShdw blurRad="38100" dist="38100" dir="2700000" algn="tl">
                    <a:srgbClr val="FFFFFF"/>
                  </a:outerShdw>
                </a:effectLst>
                <a:latin typeface="Calibri" pitchFamily="34" charset="0"/>
              </a:rPr>
              <a:t>Лейкоцитарная формула (норма)</a:t>
            </a: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89" name="Picture 8" descr="СОЭ (скорость оседания эритроцитов)"/>
          <p:cNvPicPr>
            <a:picLocks noChangeAspect="1" noChangeArrowheads="1"/>
          </p:cNvPicPr>
          <p:nvPr/>
        </p:nvPicPr>
        <p:blipFill>
          <a:blip r:embed="rId2"/>
          <a:srcRect/>
          <a:stretch>
            <a:fillRect/>
          </a:stretch>
        </p:blipFill>
        <p:spPr bwMode="auto">
          <a:xfrm>
            <a:off x="8940800" y="4267200"/>
            <a:ext cx="3251200" cy="2390775"/>
          </a:xfrm>
          <a:prstGeom prst="rect">
            <a:avLst/>
          </a:prstGeom>
          <a:noFill/>
          <a:ln w="9525">
            <a:noFill/>
            <a:miter lim="800000"/>
            <a:headEnd/>
            <a:tailEnd/>
          </a:ln>
        </p:spPr>
      </p:pic>
      <p:sp>
        <p:nvSpPr>
          <p:cNvPr id="37890" name="Content Placeholder 2"/>
          <p:cNvSpPr>
            <a:spLocks noGrp="1"/>
          </p:cNvSpPr>
          <p:nvPr>
            <p:ph sz="quarter" idx="4294967295"/>
          </p:nvPr>
        </p:nvSpPr>
        <p:spPr bwMode="auto">
          <a:xfrm>
            <a:off x="268288" y="254000"/>
            <a:ext cx="11923712" cy="6021388"/>
          </a:xfrm>
          <a:noFill/>
        </p:spPr>
        <p:txBody>
          <a:bodyPr wrap="square" numCol="1" anchor="t" anchorCtr="0" compatLnSpc="1">
            <a:prstTxWarp prst="textNoShape">
              <a:avLst/>
            </a:prstTxWarp>
            <a:normAutofit lnSpcReduction="10000"/>
          </a:bodyPr>
          <a:lstStyle/>
          <a:p>
            <a:pPr marL="273050" indent="-273050" algn="ctr" eaLnBrk="1" hangingPunct="1">
              <a:lnSpc>
                <a:spcPct val="80000"/>
              </a:lnSpc>
              <a:buFont typeface="Arial" charset="0"/>
              <a:buNone/>
            </a:pPr>
            <a:r>
              <a:rPr lang="ru-RU" sz="2400" b="1" smtClean="0">
                <a:effectLst/>
                <a:latin typeface="Cambria" pitchFamily="18" charset="0"/>
              </a:rPr>
              <a:t>Скорость оседания эритроцитов (СОЭ) </a:t>
            </a:r>
          </a:p>
          <a:p>
            <a:pPr marL="547688" lvl="1" eaLnBrk="1" hangingPunct="1">
              <a:lnSpc>
                <a:spcPct val="80000"/>
              </a:lnSpc>
              <a:buFont typeface="Arial" charset="0"/>
              <a:buNone/>
            </a:pPr>
            <a:r>
              <a:rPr lang="ru-RU" sz="2400" smtClean="0">
                <a:effectLst/>
                <a:latin typeface="Cambria" pitchFamily="18" charset="0"/>
              </a:rPr>
              <a:t>   повышается при увеличении конц. в плазме т.н. белков острой фазы — маркеров воспалительного процесса (фибриногена, C-реактивного белка, церулоплазмина, иммуноглобулинов и др.), снижается при увеличении концентрации альбуминов. </a:t>
            </a:r>
          </a:p>
          <a:p>
            <a:pPr marL="547688" lvl="1" eaLnBrk="1" hangingPunct="1">
              <a:lnSpc>
                <a:spcPct val="80000"/>
              </a:lnSpc>
              <a:buFont typeface="Arial" charset="0"/>
              <a:buNone/>
            </a:pPr>
            <a:r>
              <a:rPr lang="ru-RU" sz="2400" smtClean="0">
                <a:effectLst/>
                <a:latin typeface="Cambria" pitchFamily="18" charset="0"/>
              </a:rPr>
              <a:t>   При анемии ускорение СОЭ , эритроцитоз замедляет СОЭ.</a:t>
            </a:r>
          </a:p>
          <a:p>
            <a:pPr marL="273050" indent="-273050" eaLnBrk="1" hangingPunct="1">
              <a:lnSpc>
                <a:spcPct val="80000"/>
              </a:lnSpc>
              <a:buFont typeface="Arial" charset="0"/>
              <a:buNone/>
            </a:pPr>
            <a:r>
              <a:rPr lang="ru-RU" sz="2400" smtClean="0">
                <a:effectLst/>
                <a:latin typeface="Cambria" pitchFamily="18" charset="0"/>
              </a:rPr>
              <a:t>     СОЭ у женщин неск. выше, чем у мужчин, беременность  - повышение СОЭ.</a:t>
            </a:r>
          </a:p>
          <a:p>
            <a:pPr marL="273050" indent="-273050" eaLnBrk="1" hangingPunct="1">
              <a:lnSpc>
                <a:spcPct val="80000"/>
              </a:lnSpc>
              <a:buFont typeface="Arial" charset="0"/>
              <a:buNone/>
            </a:pPr>
            <a:r>
              <a:rPr lang="ru-RU" smtClean="0">
                <a:effectLst/>
                <a:latin typeface="Cambria" pitchFamily="18" charset="0"/>
              </a:rPr>
              <a:t>      Единицы измерения: мм/ч. Референтные значения: Ж  0—20, М  0—15.</a:t>
            </a:r>
          </a:p>
          <a:p>
            <a:pPr marL="273050" indent="-273050" algn="ctr" eaLnBrk="1" hangingPunct="1">
              <a:lnSpc>
                <a:spcPct val="80000"/>
              </a:lnSpc>
              <a:buFont typeface="Arial" charset="0"/>
              <a:buNone/>
            </a:pPr>
            <a:r>
              <a:rPr lang="ru-RU" sz="2400" b="1" smtClean="0">
                <a:effectLst/>
                <a:latin typeface="Cambria" pitchFamily="18" charset="0"/>
              </a:rPr>
              <a:t>Повышение (ускорение СОЭ):</a:t>
            </a:r>
            <a:endParaRPr lang="ru-RU" sz="2400" smtClean="0">
              <a:effectLst/>
              <a:latin typeface="Cambria" pitchFamily="18" charset="0"/>
            </a:endParaRPr>
          </a:p>
          <a:p>
            <a:pPr marL="547688" lvl="1" eaLnBrk="1" hangingPunct="1">
              <a:lnSpc>
                <a:spcPct val="80000"/>
              </a:lnSpc>
            </a:pPr>
            <a:r>
              <a:rPr lang="ru-RU" sz="2000" smtClean="0">
                <a:effectLst/>
                <a:latin typeface="Cambria" pitchFamily="18" charset="0"/>
              </a:rPr>
              <a:t>острые и хронические инфекции (пневмония, остеомиелит, туберкулез, сифилис);</a:t>
            </a:r>
          </a:p>
          <a:p>
            <a:pPr marL="547688" lvl="1" eaLnBrk="1" hangingPunct="1">
              <a:lnSpc>
                <a:spcPct val="80000"/>
              </a:lnSpc>
            </a:pPr>
            <a:r>
              <a:rPr lang="ru-RU" sz="2000" smtClean="0">
                <a:effectLst/>
                <a:latin typeface="Cambria" pitchFamily="18" charset="0"/>
              </a:rPr>
              <a:t>воспалительные, опухолевые, аутоиммунные заболевания; интоксикации;</a:t>
            </a:r>
          </a:p>
          <a:p>
            <a:pPr marL="547688" lvl="1" eaLnBrk="1" hangingPunct="1">
              <a:lnSpc>
                <a:spcPct val="80000"/>
              </a:lnSpc>
            </a:pPr>
            <a:r>
              <a:rPr lang="ru-RU" sz="2000" smtClean="0">
                <a:effectLst/>
                <a:latin typeface="Cambria" pitchFamily="18" charset="0"/>
              </a:rPr>
              <a:t>анемии, состояние после кровопотери;</a:t>
            </a:r>
          </a:p>
          <a:p>
            <a:pPr marL="547688" lvl="1" eaLnBrk="1" hangingPunct="1">
              <a:lnSpc>
                <a:spcPct val="80000"/>
              </a:lnSpc>
            </a:pPr>
            <a:r>
              <a:rPr lang="ru-RU" sz="2000" smtClean="0">
                <a:effectLst/>
                <a:latin typeface="Cambria" pitchFamily="18" charset="0"/>
              </a:rPr>
              <a:t>состояние после шока, операций; травмы, переломы костей;</a:t>
            </a:r>
          </a:p>
          <a:p>
            <a:pPr marL="547688" lvl="1" eaLnBrk="1" hangingPunct="1">
              <a:lnSpc>
                <a:spcPct val="80000"/>
              </a:lnSpc>
            </a:pPr>
            <a:r>
              <a:rPr lang="ru-RU" sz="2000" smtClean="0">
                <a:effectLst/>
                <a:latin typeface="Cambria" pitchFamily="18" charset="0"/>
              </a:rPr>
              <a:t>во время беременности, менструации, в послеродовом периоде.</a:t>
            </a:r>
          </a:p>
          <a:p>
            <a:pPr marL="273050" indent="-273050" eaLnBrk="1" hangingPunct="1">
              <a:lnSpc>
                <a:spcPct val="80000"/>
              </a:lnSpc>
            </a:pPr>
            <a:r>
              <a:rPr lang="ru-RU" sz="2400" b="1" smtClean="0">
                <a:effectLst/>
                <a:latin typeface="Cambria" pitchFamily="18" charset="0"/>
              </a:rPr>
              <a:t>Понижение (замедление СОЭ):</a:t>
            </a:r>
            <a:endParaRPr lang="ru-RU" sz="2400" smtClean="0">
              <a:effectLst/>
              <a:latin typeface="Cambria" pitchFamily="18" charset="0"/>
            </a:endParaRPr>
          </a:p>
          <a:p>
            <a:pPr marL="547688" lvl="1" eaLnBrk="1" hangingPunct="1">
              <a:lnSpc>
                <a:spcPct val="80000"/>
              </a:lnSpc>
            </a:pPr>
            <a:r>
              <a:rPr lang="ru-RU" sz="2000" smtClean="0">
                <a:effectLst/>
                <a:latin typeface="Cambria" pitchFamily="18" charset="0"/>
              </a:rPr>
              <a:t>выраженные явления недостаточности кровообращения;</a:t>
            </a:r>
          </a:p>
          <a:p>
            <a:pPr marL="547688" lvl="1" eaLnBrk="1" hangingPunct="1">
              <a:lnSpc>
                <a:spcPct val="80000"/>
              </a:lnSpc>
            </a:pPr>
            <a:r>
              <a:rPr lang="ru-RU" sz="2000" smtClean="0">
                <a:effectLst/>
                <a:latin typeface="Cambria" pitchFamily="18" charset="0"/>
              </a:rPr>
              <a:t>эпилепсия;</a:t>
            </a:r>
          </a:p>
          <a:p>
            <a:pPr marL="547688" lvl="1" eaLnBrk="1" hangingPunct="1">
              <a:lnSpc>
                <a:spcPct val="80000"/>
              </a:lnSpc>
            </a:pPr>
            <a:r>
              <a:rPr lang="ru-RU" sz="2000" smtClean="0">
                <a:effectLst/>
                <a:latin typeface="Cambria" pitchFamily="18" charset="0"/>
              </a:rPr>
              <a:t>голодание, снижение мышечной массы; вегетарианская диета;</a:t>
            </a:r>
          </a:p>
          <a:p>
            <a:pPr marL="547688" lvl="1" eaLnBrk="1" hangingPunct="1">
              <a:lnSpc>
                <a:spcPct val="80000"/>
              </a:lnSpc>
            </a:pPr>
            <a:r>
              <a:rPr lang="ru-RU" sz="2000" smtClean="0">
                <a:effectLst/>
                <a:latin typeface="Cambria" pitchFamily="18" charset="0"/>
              </a:rPr>
              <a:t>беременность (особенно 1 и 2 семестр).</a:t>
            </a:r>
            <a:endParaRPr lang="ru-RU" smtClean="0">
              <a:effectLst/>
              <a:latin typeface="Cambria" pitchFamily="18" charset="0"/>
            </a:endParaRPr>
          </a:p>
        </p:txBody>
      </p:sp>
      <p:sp>
        <p:nvSpPr>
          <p:cNvPr id="37891" name="AutoShape 2" descr="Image result for соэ"/>
          <p:cNvSpPr>
            <a:spLocks noChangeAspect="1" noChangeArrowheads="1"/>
          </p:cNvSpPr>
          <p:nvPr/>
        </p:nvSpPr>
        <p:spPr bwMode="auto">
          <a:xfrm>
            <a:off x="207963" y="-144463"/>
            <a:ext cx="406400" cy="304801"/>
          </a:xfrm>
          <a:prstGeom prst="rect">
            <a:avLst/>
          </a:prstGeom>
          <a:noFill/>
          <a:ln w="9525">
            <a:noFill/>
            <a:miter lim="800000"/>
            <a:headEnd/>
            <a:tailEnd/>
          </a:ln>
        </p:spPr>
        <p:txBody>
          <a:bodyPr/>
          <a:lstStyle/>
          <a:p>
            <a:pPr defTabSz="914400"/>
            <a:endParaRPr lang="ru-RU">
              <a:latin typeface="Cambria" pitchFamily="18" charset="0"/>
            </a:endParaRP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3" name="Title 1"/>
          <p:cNvSpPr>
            <a:spLocks noGrp="1"/>
          </p:cNvSpPr>
          <p:nvPr>
            <p:ph type="title" idx="4294967295"/>
          </p:nvPr>
        </p:nvSpPr>
        <p:spPr bwMode="auto">
          <a:xfrm>
            <a:off x="1109663" y="609600"/>
            <a:ext cx="10160000" cy="590550"/>
          </a:xfrm>
          <a:noFill/>
        </p:spPr>
        <p:txBody>
          <a:bodyPr wrap="square" bIns="91440" numCol="1" anchor="b" anchorCtr="0" compatLnSpc="1">
            <a:prstTxWarp prst="textNoShape">
              <a:avLst/>
            </a:prstTxWarp>
          </a:bodyPr>
          <a:lstStyle/>
          <a:p>
            <a:pPr eaLnBrk="1" hangingPunct="1"/>
            <a:r>
              <a:rPr lang="ru-RU" sz="3000" b="0" cap="none" smtClean="0">
                <a:effectLst/>
                <a:latin typeface="Calibri" pitchFamily="34" charset="0"/>
              </a:rPr>
              <a:t>Тромбоциты</a:t>
            </a:r>
            <a:endParaRPr lang="ru-RU" sz="3000" cap="none" smtClean="0">
              <a:effectLst/>
              <a:latin typeface="Calibri" pitchFamily="34" charset="0"/>
            </a:endParaRPr>
          </a:p>
        </p:txBody>
      </p:sp>
      <p:sp>
        <p:nvSpPr>
          <p:cNvPr id="38914" name="Content Placeholder 2"/>
          <p:cNvSpPr>
            <a:spLocks noGrp="1"/>
          </p:cNvSpPr>
          <p:nvPr>
            <p:ph sz="quarter" idx="4294967295"/>
          </p:nvPr>
        </p:nvSpPr>
        <p:spPr bwMode="auto">
          <a:xfrm>
            <a:off x="677863" y="1254125"/>
            <a:ext cx="10668000" cy="5105400"/>
          </a:xfrm>
          <a:noFill/>
        </p:spPr>
        <p:txBody>
          <a:bodyPr wrap="square" numCol="1" anchor="t" anchorCtr="0" compatLnSpc="1">
            <a:prstTxWarp prst="textNoShape">
              <a:avLst/>
            </a:prstTxWarp>
          </a:bodyPr>
          <a:lstStyle/>
          <a:p>
            <a:pPr marL="273050" indent="-273050" eaLnBrk="1" hangingPunct="1">
              <a:lnSpc>
                <a:spcPct val="90000"/>
              </a:lnSpc>
              <a:buFont typeface="Arial" charset="0"/>
              <a:buNone/>
            </a:pPr>
            <a:r>
              <a:rPr lang="ru-RU" sz="2400" smtClean="0">
                <a:effectLst/>
                <a:latin typeface="Cambria" pitchFamily="18" charset="0"/>
              </a:rPr>
              <a:t>    Эти клетки ответственны за свертываемость крови. </a:t>
            </a:r>
          </a:p>
          <a:p>
            <a:pPr marL="273050" indent="-273050" algn="ctr" eaLnBrk="1" hangingPunct="1">
              <a:lnSpc>
                <a:spcPct val="90000"/>
              </a:lnSpc>
              <a:buFont typeface="Arial" charset="0"/>
              <a:buNone/>
            </a:pPr>
            <a:r>
              <a:rPr lang="ru-RU" sz="2400" smtClean="0">
                <a:effectLst/>
                <a:latin typeface="Cambria" pitchFamily="18" charset="0"/>
              </a:rPr>
              <a:t>Их количество понижается при:</a:t>
            </a:r>
          </a:p>
          <a:p>
            <a:pPr marL="273050" indent="-273050" eaLnBrk="1" hangingPunct="1">
              <a:lnSpc>
                <a:spcPct val="90000"/>
              </a:lnSpc>
            </a:pPr>
            <a:r>
              <a:rPr lang="ru-RU" sz="2400" smtClean="0">
                <a:effectLst/>
                <a:latin typeface="Cambria" pitchFamily="18" charset="0"/>
              </a:rPr>
              <a:t> лейкозе, СПИДе и других вирусных заболеваниях, некоторых генетических патологиях, апластической анемии, поражениях костного мозга, бактериальных инфекциях, лекарственных, химических, алкогольных отравлениях.</a:t>
            </a:r>
          </a:p>
          <a:p>
            <a:pPr marL="273050" indent="-273050" eaLnBrk="1" hangingPunct="1">
              <a:lnSpc>
                <a:spcPct val="90000"/>
              </a:lnSpc>
            </a:pPr>
            <a:r>
              <a:rPr lang="ru-RU" sz="2400" smtClean="0">
                <a:effectLst/>
                <a:latin typeface="Cambria" pitchFamily="18" charset="0"/>
              </a:rPr>
              <a:t>тромбоцитов в крови становится меньше вследствие лечения антибиотиками, анальгетиками, эстрогенами, преднизолоном, противоаллергическими препаратами и витамином K. </a:t>
            </a:r>
          </a:p>
          <a:p>
            <a:pPr marL="273050" indent="-273050" algn="ctr" eaLnBrk="1" hangingPunct="1">
              <a:lnSpc>
                <a:spcPct val="90000"/>
              </a:lnSpc>
              <a:buFont typeface="Arial" charset="0"/>
              <a:buNone/>
            </a:pPr>
            <a:r>
              <a:rPr lang="ru-RU" sz="2400" smtClean="0">
                <a:effectLst/>
                <a:latin typeface="Cambria" pitchFamily="18" charset="0"/>
              </a:rPr>
              <a:t>    Рост числа этих клеток наблюдается в следующих случаях:</a:t>
            </a:r>
          </a:p>
          <a:p>
            <a:pPr marL="273050" indent="-273050" eaLnBrk="1" hangingPunct="1">
              <a:lnSpc>
                <a:spcPct val="90000"/>
              </a:lnSpc>
            </a:pPr>
            <a:r>
              <a:rPr lang="ru-RU" sz="2400" smtClean="0">
                <a:effectLst/>
                <a:latin typeface="Cambria" pitchFamily="18" charset="0"/>
              </a:rPr>
              <a:t>остеомиелит; заболевания суставов; колиты; туберкулез; эритремия; раковые опухоли; цирроз печени; терапия кортикостероидами; гемолитическая анемия; кровотечения; после операций.</a:t>
            </a:r>
          </a:p>
          <a:p>
            <a:pPr marL="273050" indent="-273050" eaLnBrk="1" hangingPunct="1">
              <a:lnSpc>
                <a:spcPct val="90000"/>
              </a:lnSpc>
            </a:pPr>
            <a:endParaRPr lang="ru-RU" sz="1800" smtClean="0">
              <a:effectLst/>
              <a:latin typeface="Cambria" pitchFamily="18" charset="0"/>
            </a:endParaRP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5" name="Title 3"/>
          <p:cNvSpPr>
            <a:spLocks noGrp="1"/>
          </p:cNvSpPr>
          <p:nvPr>
            <p:ph type="title" idx="4294967295"/>
          </p:nvPr>
        </p:nvSpPr>
        <p:spPr bwMode="auto">
          <a:xfrm>
            <a:off x="825500" y="938213"/>
            <a:ext cx="10821988" cy="655637"/>
          </a:xfrm>
        </p:spPr>
        <p:txBody>
          <a:bodyPr wrap="square" bIns="91440" numCol="1" anchor="b" anchorCtr="0" compatLnSpc="1">
            <a:prstTxWarp prst="textNoShape">
              <a:avLst/>
            </a:prstTxWarp>
            <a:normAutofit fontScale="90000"/>
          </a:bodyPr>
          <a:lstStyle/>
          <a:p>
            <a:pPr eaLnBrk="1" hangingPunct="1">
              <a:defRPr/>
            </a:pPr>
            <a:r>
              <a:rPr lang="ru-RU" sz="4000" b="0" cap="none" smtClean="0">
                <a:solidFill>
                  <a:srgbClr val="FF99FF"/>
                </a:solidFill>
                <a:effectLst>
                  <a:outerShdw blurRad="38100" dist="38100" dir="2700000" algn="tl">
                    <a:srgbClr val="FFFFFF"/>
                  </a:outerShdw>
                </a:effectLst>
                <a:latin typeface="Calibri" pitchFamily="34" charset="0"/>
              </a:rPr>
              <a:t>Биохимическое исследование крови</a:t>
            </a:r>
          </a:p>
        </p:txBody>
      </p:sp>
      <p:sp>
        <p:nvSpPr>
          <p:cNvPr id="39938" name="Rectangle 8"/>
          <p:cNvSpPr>
            <a:spLocks noChangeArrowheads="1"/>
          </p:cNvSpPr>
          <p:nvPr/>
        </p:nvSpPr>
        <p:spPr bwMode="auto">
          <a:xfrm>
            <a:off x="3048000" y="3105150"/>
            <a:ext cx="6096000" cy="647700"/>
          </a:xfrm>
          <a:prstGeom prst="rect">
            <a:avLst/>
          </a:prstGeom>
          <a:noFill/>
          <a:ln w="9525">
            <a:noFill/>
            <a:miter lim="800000"/>
            <a:headEnd/>
            <a:tailEnd/>
          </a:ln>
        </p:spPr>
        <p:txBody>
          <a:bodyPr>
            <a:spAutoFit/>
          </a:bodyPr>
          <a:lstStyle/>
          <a:p>
            <a:pPr defTabSz="914400"/>
            <a:r>
              <a:rPr lang="ru-RU">
                <a:latin typeface="Cambria" pitchFamily="18" charset="0"/>
              </a:rPr>
              <a:t/>
            </a:r>
            <a:br>
              <a:rPr lang="ru-RU">
                <a:latin typeface="Cambria" pitchFamily="18" charset="0"/>
              </a:rPr>
            </a:br>
            <a:endParaRPr lang="ru-RU">
              <a:latin typeface="Cambria" pitchFamily="18" charset="0"/>
            </a:endParaRPr>
          </a:p>
        </p:txBody>
      </p:sp>
      <p:pic>
        <p:nvPicPr>
          <p:cNvPr id="39939" name="Picture 2" descr="Image result for биохимическое исследование крови"/>
          <p:cNvPicPr>
            <a:picLocks noChangeAspect="1" noChangeArrowheads="1"/>
          </p:cNvPicPr>
          <p:nvPr/>
        </p:nvPicPr>
        <p:blipFill>
          <a:blip r:embed="rId2"/>
          <a:srcRect/>
          <a:stretch>
            <a:fillRect/>
          </a:stretch>
        </p:blipFill>
        <p:spPr bwMode="auto">
          <a:xfrm>
            <a:off x="2046288" y="2320925"/>
            <a:ext cx="7808912" cy="39465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09" name="Title 3"/>
          <p:cNvSpPr>
            <a:spLocks noGrp="1"/>
          </p:cNvSpPr>
          <p:nvPr>
            <p:ph type="title" idx="4294967295"/>
          </p:nvPr>
        </p:nvSpPr>
        <p:spPr bwMode="auto">
          <a:xfrm>
            <a:off x="914400" y="609600"/>
            <a:ext cx="10355263" cy="1325563"/>
          </a:xfrm>
        </p:spPr>
        <p:txBody>
          <a:bodyPr wrap="square" bIns="91440" numCol="1" anchor="b" anchorCtr="0" compatLnSpc="1">
            <a:prstTxWarp prst="textNoShape">
              <a:avLst/>
            </a:prstTxWarp>
          </a:bodyPr>
          <a:lstStyle/>
          <a:p>
            <a:pPr eaLnBrk="1" hangingPunct="1">
              <a:defRPr/>
            </a:pPr>
            <a:r>
              <a:rPr lang="ru-RU" b="0" cap="none" smtClean="0">
                <a:solidFill>
                  <a:srgbClr val="FF99FF"/>
                </a:solidFill>
                <a:effectLst>
                  <a:outerShdw blurRad="38100" dist="38100" dir="2700000" algn="tl">
                    <a:srgbClr val="FFFFFF"/>
                  </a:outerShdw>
                </a:effectLst>
                <a:latin typeface="Calibri" pitchFamily="34" charset="0"/>
              </a:rPr>
              <a:t>Биохимический анализ крови</a:t>
            </a:r>
            <a:r>
              <a:rPr lang="ru-RU" b="0" cap="none" smtClean="0">
                <a:effectLst/>
                <a:latin typeface="Calibri" pitchFamily="34" charset="0"/>
              </a:rPr>
              <a:t> </a:t>
            </a:r>
          </a:p>
        </p:txBody>
      </p:sp>
      <p:sp>
        <p:nvSpPr>
          <p:cNvPr id="40962" name="Content Placeholder 4"/>
          <p:cNvSpPr>
            <a:spLocks noGrp="1"/>
          </p:cNvSpPr>
          <p:nvPr>
            <p:ph sz="quarter" idx="4294967295"/>
          </p:nvPr>
        </p:nvSpPr>
        <p:spPr bwMode="auto">
          <a:xfrm>
            <a:off x="914400" y="2095500"/>
            <a:ext cx="10355263" cy="3695700"/>
          </a:xfrm>
          <a:noFill/>
        </p:spPr>
        <p:txBody>
          <a:bodyPr wrap="square" numCol="1" anchor="t" anchorCtr="0" compatLnSpc="1">
            <a:prstTxWarp prst="textNoShape">
              <a:avLst/>
            </a:prstTxWarp>
          </a:bodyPr>
          <a:lstStyle/>
          <a:p>
            <a:pPr marL="273050" indent="-273050" eaLnBrk="1" hangingPunct="1">
              <a:buFont typeface="Arial" charset="0"/>
              <a:buNone/>
            </a:pPr>
            <a:r>
              <a:rPr lang="ru-RU" smtClean="0">
                <a:effectLst/>
                <a:latin typeface="Cambria" pitchFamily="18" charset="0"/>
              </a:rPr>
              <a:t>    </a:t>
            </a:r>
            <a:r>
              <a:rPr lang="ru-RU" sz="3200" smtClean="0">
                <a:effectLst/>
                <a:latin typeface="Cambria" pitchFamily="18" charset="0"/>
              </a:rPr>
              <a:t>БАК - метод лабораторной диагностики, который позволяет оценить работу внутренних органов (печень, почки, поджелудочная железа, желчный пузырь и др.), получить информацию о метаболизме (обмен липидов, белков, углеводов), электролитах.</a:t>
            </a: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3" name="Title 1"/>
          <p:cNvSpPr>
            <a:spLocks noGrp="1"/>
          </p:cNvSpPr>
          <p:nvPr>
            <p:ph type="title" idx="4294967295"/>
          </p:nvPr>
        </p:nvSpPr>
        <p:spPr bwMode="auto"/>
        <p:txBody>
          <a:bodyPr wrap="square" bIns="91440" numCol="1" anchor="b" anchorCtr="0" compatLnSpc="1">
            <a:prstTxWarp prst="textNoShape">
              <a:avLst/>
            </a:prstTxWarp>
          </a:bodyPr>
          <a:lstStyle/>
          <a:p>
            <a:pPr eaLnBrk="1" hangingPunct="1">
              <a:defRPr/>
            </a:pPr>
            <a:r>
              <a:rPr lang="ru-RU" sz="3000" b="0" cap="none" smtClean="0">
                <a:solidFill>
                  <a:srgbClr val="FF99FF"/>
                </a:solidFill>
                <a:effectLst>
                  <a:outerShdw blurRad="38100" dist="38100" dir="2700000" algn="tl">
                    <a:srgbClr val="FFFFFF"/>
                  </a:outerShdw>
                </a:effectLst>
                <a:latin typeface="Calibri" pitchFamily="34" charset="0"/>
              </a:rPr>
              <a:t>Глюкоза (в крови)</a:t>
            </a:r>
            <a:br>
              <a:rPr lang="ru-RU" sz="3000" b="0" cap="none" smtClean="0">
                <a:solidFill>
                  <a:srgbClr val="FF99FF"/>
                </a:solidFill>
                <a:effectLst>
                  <a:outerShdw blurRad="38100" dist="38100" dir="2700000" algn="tl">
                    <a:srgbClr val="FFFFFF"/>
                  </a:outerShdw>
                </a:effectLst>
                <a:latin typeface="Calibri" pitchFamily="34" charset="0"/>
              </a:rPr>
            </a:br>
            <a:endParaRPr lang="ru-RU" sz="3000" cap="none" smtClean="0">
              <a:solidFill>
                <a:srgbClr val="FF99FF"/>
              </a:solidFill>
              <a:effectLst>
                <a:outerShdw blurRad="38100" dist="38100" dir="2700000" algn="tl">
                  <a:srgbClr val="FFFFFF"/>
                </a:outerShdw>
              </a:effectLst>
              <a:latin typeface="Calibri" pitchFamily="34" charset="0"/>
            </a:endParaRPr>
          </a:p>
        </p:txBody>
      </p:sp>
      <p:sp>
        <p:nvSpPr>
          <p:cNvPr id="41986" name="Content Placeholder 2"/>
          <p:cNvSpPr>
            <a:spLocks noGrp="1"/>
          </p:cNvSpPr>
          <p:nvPr>
            <p:ph sz="quarter" idx="4294967295"/>
          </p:nvPr>
        </p:nvSpPr>
        <p:spPr bwMode="auto">
          <a:xfrm>
            <a:off x="858838" y="1763713"/>
            <a:ext cx="10353675" cy="3695700"/>
          </a:xfrm>
          <a:noFill/>
        </p:spPr>
        <p:txBody>
          <a:bodyPr wrap="square" numCol="1" anchor="t" anchorCtr="0" compatLnSpc="1">
            <a:prstTxWarp prst="textNoShape">
              <a:avLst/>
            </a:prstTxWarp>
          </a:bodyPr>
          <a:lstStyle/>
          <a:p>
            <a:pPr marL="273050" indent="-273050" eaLnBrk="1" hangingPunct="1">
              <a:lnSpc>
                <a:spcPct val="90000"/>
              </a:lnSpc>
              <a:buFont typeface="Arial" charset="0"/>
              <a:buNone/>
            </a:pPr>
            <a:r>
              <a:rPr lang="ru-RU" sz="2400" smtClean="0">
                <a:effectLst/>
                <a:latin typeface="Cambria" pitchFamily="18" charset="0"/>
              </a:rPr>
              <a:t>    Основной тест в диагностике сахарного диабета. Этот анализ очень важен при подборе терапии и оценки эффективности лечения диабета. Понижение уровня глюкозы наблюдается при некоторых эндокринных заболеваниях и нарушениях функции печени.</a:t>
            </a:r>
          </a:p>
          <a:p>
            <a:pPr marL="273050" indent="-273050" eaLnBrk="1" hangingPunct="1">
              <a:lnSpc>
                <a:spcPct val="90000"/>
              </a:lnSpc>
            </a:pPr>
            <a:r>
              <a:rPr lang="ru-RU" sz="2400" smtClean="0">
                <a:effectLst/>
                <a:latin typeface="Cambria" pitchFamily="18" charset="0"/>
              </a:rPr>
              <a:t>Нормальные показатели глюкозы в крови:</a:t>
            </a:r>
          </a:p>
          <a:p>
            <a:pPr marL="547688" lvl="1" eaLnBrk="1" hangingPunct="1">
              <a:lnSpc>
                <a:spcPct val="90000"/>
              </a:lnSpc>
            </a:pPr>
            <a:r>
              <a:rPr lang="ru-RU" sz="2400" smtClean="0">
                <a:effectLst/>
                <a:latin typeface="Cambria" pitchFamily="18" charset="0"/>
              </a:rPr>
              <a:t>&lt; 14 лет 3,33 - 5,55 ммоль/л</a:t>
            </a:r>
          </a:p>
          <a:p>
            <a:pPr marL="547688" lvl="1" eaLnBrk="1" hangingPunct="1">
              <a:lnSpc>
                <a:spcPct val="90000"/>
              </a:lnSpc>
            </a:pPr>
            <a:r>
              <a:rPr lang="ru-RU" sz="2400" smtClean="0">
                <a:effectLst/>
                <a:latin typeface="Cambria" pitchFamily="18" charset="0"/>
              </a:rPr>
              <a:t>14 - 60 лет 3,89 - 5,83 ммоль/л</a:t>
            </a:r>
          </a:p>
          <a:p>
            <a:pPr marL="547688" lvl="1" eaLnBrk="1" hangingPunct="1">
              <a:lnSpc>
                <a:spcPct val="90000"/>
              </a:lnSpc>
            </a:pPr>
            <a:r>
              <a:rPr lang="ru-RU" sz="2400" smtClean="0">
                <a:effectLst/>
                <a:latin typeface="Cambria" pitchFamily="18" charset="0"/>
              </a:rPr>
              <a:t>60 - 70 лет 4,44 - 6,38 ммоль/л</a:t>
            </a:r>
          </a:p>
          <a:p>
            <a:pPr marL="547688" lvl="1" eaLnBrk="1" hangingPunct="1">
              <a:lnSpc>
                <a:spcPct val="90000"/>
              </a:lnSpc>
            </a:pPr>
            <a:r>
              <a:rPr lang="ru-RU" sz="2400" smtClean="0">
                <a:effectLst/>
                <a:latin typeface="Cambria" pitchFamily="18" charset="0"/>
              </a:rPr>
              <a:t>&gt; 70 лет 4,61 - 6,10 ммоль/л</a:t>
            </a: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7" name="Title 1"/>
          <p:cNvSpPr>
            <a:spLocks noGrp="1"/>
          </p:cNvSpPr>
          <p:nvPr>
            <p:ph type="title" idx="4294967295"/>
          </p:nvPr>
        </p:nvSpPr>
        <p:spPr bwMode="auto">
          <a:xfrm>
            <a:off x="914400" y="609600"/>
            <a:ext cx="10355263" cy="1325563"/>
          </a:xfrm>
        </p:spPr>
        <p:txBody>
          <a:bodyPr wrap="square" bIns="91440" numCol="1" anchor="b" anchorCtr="0" compatLnSpc="1">
            <a:prstTxWarp prst="textNoShape">
              <a:avLst/>
            </a:prstTxWarp>
          </a:bodyPr>
          <a:lstStyle/>
          <a:p>
            <a:pPr eaLnBrk="1" hangingPunct="1">
              <a:defRPr/>
            </a:pPr>
            <a:r>
              <a:rPr lang="ru-RU" b="0" cap="none" smtClean="0">
                <a:solidFill>
                  <a:srgbClr val="FF99FF"/>
                </a:solidFill>
                <a:effectLst>
                  <a:outerShdw blurRad="38100" dist="38100" dir="2700000" algn="tl">
                    <a:srgbClr val="FFFFFF"/>
                  </a:outerShdw>
                </a:effectLst>
                <a:latin typeface="Calibri" pitchFamily="34" charset="0"/>
              </a:rPr>
              <a:t>Электролиты</a:t>
            </a:r>
          </a:p>
        </p:txBody>
      </p:sp>
      <p:sp>
        <p:nvSpPr>
          <p:cNvPr id="43010" name="Content Placeholder 2"/>
          <p:cNvSpPr>
            <a:spLocks noGrp="1"/>
          </p:cNvSpPr>
          <p:nvPr>
            <p:ph sz="quarter" idx="4294967295"/>
          </p:nvPr>
        </p:nvSpPr>
        <p:spPr bwMode="auto">
          <a:xfrm>
            <a:off x="914400" y="2095500"/>
            <a:ext cx="10355263" cy="3211513"/>
          </a:xfrm>
          <a:noFill/>
        </p:spPr>
        <p:txBody>
          <a:bodyPr wrap="square" numCol="1" anchor="t" anchorCtr="0" compatLnSpc="1">
            <a:prstTxWarp prst="textNoShape">
              <a:avLst/>
            </a:prstTxWarp>
          </a:bodyPr>
          <a:lstStyle/>
          <a:p>
            <a:pPr marL="273050" indent="-273050" eaLnBrk="1" hangingPunct="1"/>
            <a:r>
              <a:rPr lang="ru-RU" sz="2400" smtClean="0">
                <a:effectLst/>
                <a:latin typeface="Cambria" pitchFamily="18" charset="0"/>
              </a:rPr>
              <a:t>Электролиты в плазме крови поддерживают водно-электролитный баланс, осмотическое давление, принимают участие во многих процессах в организме. </a:t>
            </a:r>
          </a:p>
          <a:p>
            <a:pPr marL="273050" indent="-273050" eaLnBrk="1" hangingPunct="1"/>
            <a:r>
              <a:rPr lang="ru-RU" sz="2400" smtClean="0">
                <a:effectLst/>
                <a:latin typeface="Cambria" pitchFamily="18" charset="0"/>
              </a:rPr>
              <a:t>Определение электролитного состава крови выполняют для диагностики нарушений электролитного состава, для контроля эффективности лечения и исключения побочных эффектов терапии.</a:t>
            </a: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1" name="Title 1"/>
          <p:cNvSpPr>
            <a:spLocks noGrp="1"/>
          </p:cNvSpPr>
          <p:nvPr>
            <p:ph type="title" idx="4294967295"/>
          </p:nvPr>
        </p:nvSpPr>
        <p:spPr bwMode="auto">
          <a:xfrm>
            <a:off x="831850" y="442913"/>
            <a:ext cx="10152063" cy="585787"/>
          </a:xfrm>
        </p:spPr>
        <p:txBody>
          <a:bodyPr wrap="square" bIns="91440" numCol="1" anchor="b" anchorCtr="0" compatLnSpc="1">
            <a:prstTxWarp prst="textNoShape">
              <a:avLst/>
            </a:prstTxWarp>
            <a:normAutofit fontScale="90000"/>
          </a:bodyPr>
          <a:lstStyle/>
          <a:p>
            <a:pPr eaLnBrk="1" hangingPunct="1">
              <a:defRPr/>
            </a:pPr>
            <a:r>
              <a:rPr lang="ru-RU" sz="3000" cap="none" smtClean="0">
                <a:effectLst/>
                <a:latin typeface="Calibri" pitchFamily="34" charset="0"/>
              </a:rPr>
              <a:t/>
            </a:r>
            <a:br>
              <a:rPr lang="ru-RU" sz="3000" cap="none" smtClean="0">
                <a:effectLst/>
                <a:latin typeface="Calibri" pitchFamily="34" charset="0"/>
              </a:rPr>
            </a:br>
            <a:r>
              <a:rPr lang="ru-RU" sz="3000" b="0" cap="none" smtClean="0">
                <a:solidFill>
                  <a:srgbClr val="FF99FF"/>
                </a:solidFill>
                <a:effectLst>
                  <a:outerShdw blurRad="38100" dist="38100" dir="2700000" algn="tl">
                    <a:srgbClr val="FFFFFF"/>
                  </a:outerShdw>
                </a:effectLst>
                <a:latin typeface="Calibri" pitchFamily="34" charset="0"/>
              </a:rPr>
              <a:t>Калий</a:t>
            </a:r>
          </a:p>
        </p:txBody>
      </p:sp>
      <p:sp>
        <p:nvSpPr>
          <p:cNvPr id="44034" name="Content Placeholder 2"/>
          <p:cNvSpPr>
            <a:spLocks noGrp="1"/>
          </p:cNvSpPr>
          <p:nvPr>
            <p:ph sz="quarter" idx="4294967295"/>
          </p:nvPr>
        </p:nvSpPr>
        <p:spPr bwMode="auto">
          <a:xfrm>
            <a:off x="609600" y="1219200"/>
            <a:ext cx="10972800" cy="5334000"/>
          </a:xfrm>
          <a:noFill/>
        </p:spPr>
        <p:txBody>
          <a:bodyPr wrap="square" numCol="1" anchor="t" anchorCtr="0" compatLnSpc="1">
            <a:prstTxWarp prst="textNoShape">
              <a:avLst/>
            </a:prstTxWarp>
          </a:bodyPr>
          <a:lstStyle/>
          <a:p>
            <a:pPr marL="273050" indent="-273050" algn="ctr" eaLnBrk="1" hangingPunct="1">
              <a:lnSpc>
                <a:spcPct val="80000"/>
              </a:lnSpc>
              <a:buFont typeface="Arial" charset="0"/>
              <a:buNone/>
            </a:pPr>
            <a:r>
              <a:rPr lang="en-US" sz="2400" b="1" smtClean="0">
                <a:effectLst/>
              </a:rPr>
              <a:t>N</a:t>
            </a:r>
            <a:r>
              <a:rPr lang="ru-RU" sz="2400" b="1" smtClean="0">
                <a:effectLst/>
                <a:latin typeface="Cambria" pitchFamily="18" charset="0"/>
              </a:rPr>
              <a:t> содержание </a:t>
            </a:r>
            <a:r>
              <a:rPr lang="en-US" sz="2400" b="1" smtClean="0">
                <a:effectLst/>
              </a:rPr>
              <a:t>K</a:t>
            </a:r>
            <a:r>
              <a:rPr lang="ru-RU" sz="2400" b="1" smtClean="0">
                <a:effectLst/>
                <a:latin typeface="Cambria" pitchFamily="18" charset="0"/>
              </a:rPr>
              <a:t> в сыворотке крови 3,5-5,0 ммоль/л.</a:t>
            </a:r>
          </a:p>
          <a:p>
            <a:pPr marL="273050" indent="-273050" eaLnBrk="1" hangingPunct="1">
              <a:lnSpc>
                <a:spcPct val="80000"/>
              </a:lnSpc>
            </a:pPr>
            <a:r>
              <a:rPr lang="ru-RU" sz="2400" b="1" smtClean="0">
                <a:effectLst/>
                <a:latin typeface="Cambria" pitchFamily="18" charset="0"/>
              </a:rPr>
              <a:t>Гипокалиемии (дефицит </a:t>
            </a:r>
            <a:r>
              <a:rPr lang="en-US" sz="2400" b="1" smtClean="0">
                <a:effectLst/>
              </a:rPr>
              <a:t>K</a:t>
            </a:r>
            <a:r>
              <a:rPr lang="ru-RU" sz="2400" b="1" smtClean="0">
                <a:effectLst/>
                <a:latin typeface="Cambria" pitchFamily="18" charset="0"/>
              </a:rPr>
              <a:t> в сыворотке):</a:t>
            </a:r>
          </a:p>
          <a:p>
            <a:pPr marL="547688" lvl="1" eaLnBrk="1" hangingPunct="1">
              <a:lnSpc>
                <a:spcPct val="80000"/>
              </a:lnSpc>
            </a:pPr>
            <a:r>
              <a:rPr lang="ru-RU" sz="2000" b="1" smtClean="0">
                <a:effectLst/>
                <a:latin typeface="Cambria" pitchFamily="18" charset="0"/>
              </a:rPr>
              <a:t>длительный прием мочегонных</a:t>
            </a:r>
          </a:p>
          <a:p>
            <a:pPr marL="547688" lvl="1" eaLnBrk="1" hangingPunct="1">
              <a:lnSpc>
                <a:spcPct val="80000"/>
              </a:lnSpc>
            </a:pPr>
            <a:r>
              <a:rPr lang="ru-RU" sz="2000" b="1" smtClean="0">
                <a:effectLst/>
                <a:latin typeface="Cambria" pitchFamily="18" charset="0"/>
              </a:rPr>
              <a:t>потеря с рвотными или каловыми массами;</a:t>
            </a:r>
          </a:p>
          <a:p>
            <a:pPr marL="547688" lvl="1" eaLnBrk="1" hangingPunct="1">
              <a:lnSpc>
                <a:spcPct val="80000"/>
              </a:lnSpc>
            </a:pPr>
            <a:r>
              <a:rPr lang="ru-RU" sz="2000" b="1" smtClean="0">
                <a:effectLst/>
                <a:latin typeface="Cambria" pitchFamily="18" charset="0"/>
              </a:rPr>
              <a:t>длительное применение стероидных гормонов;</a:t>
            </a:r>
          </a:p>
          <a:p>
            <a:pPr marL="547688" lvl="1" eaLnBrk="1" hangingPunct="1">
              <a:lnSpc>
                <a:spcPct val="80000"/>
              </a:lnSpc>
            </a:pPr>
            <a:r>
              <a:rPr lang="ru-RU" sz="2000" b="1" smtClean="0">
                <a:effectLst/>
                <a:latin typeface="Cambria" pitchFamily="18" charset="0"/>
              </a:rPr>
              <a:t>хроническая почечная недостаточность;</a:t>
            </a:r>
          </a:p>
          <a:p>
            <a:pPr marL="547688" lvl="1" eaLnBrk="1" hangingPunct="1">
              <a:lnSpc>
                <a:spcPct val="80000"/>
              </a:lnSpc>
            </a:pPr>
            <a:r>
              <a:rPr lang="ru-RU" sz="2000" b="1" smtClean="0">
                <a:effectLst/>
                <a:latin typeface="Cambria" pitchFamily="18" charset="0"/>
              </a:rPr>
              <a:t>болезнь Кушинга.</a:t>
            </a:r>
          </a:p>
          <a:p>
            <a:pPr marL="273050" indent="-273050" eaLnBrk="1" hangingPunct="1">
              <a:lnSpc>
                <a:spcPct val="80000"/>
              </a:lnSpc>
            </a:pPr>
            <a:r>
              <a:rPr lang="ru-RU" sz="2400" b="1" smtClean="0">
                <a:effectLst/>
                <a:latin typeface="Cambria" pitchFamily="18" charset="0"/>
              </a:rPr>
              <a:t>Гиперкалиемии (повышенного уровня К в крови):</a:t>
            </a:r>
          </a:p>
          <a:p>
            <a:pPr marL="547688" lvl="1" eaLnBrk="1" hangingPunct="1">
              <a:lnSpc>
                <a:spcPct val="80000"/>
              </a:lnSpc>
            </a:pPr>
            <a:r>
              <a:rPr lang="ru-RU" sz="2000" b="1" smtClean="0">
                <a:effectLst/>
                <a:latin typeface="Cambria" pitchFamily="18" charset="0"/>
              </a:rPr>
              <a:t>почечная недостаточность;</a:t>
            </a:r>
          </a:p>
          <a:p>
            <a:pPr marL="547688" lvl="1" eaLnBrk="1" hangingPunct="1">
              <a:lnSpc>
                <a:spcPct val="80000"/>
              </a:lnSpc>
            </a:pPr>
            <a:r>
              <a:rPr lang="ru-RU" sz="2000" b="1" smtClean="0">
                <a:effectLst/>
                <a:latin typeface="Cambria" pitchFamily="18" charset="0"/>
              </a:rPr>
              <a:t>обширные ожоги, травмы;</a:t>
            </a:r>
          </a:p>
          <a:p>
            <a:pPr marL="547688" lvl="1" eaLnBrk="1" hangingPunct="1">
              <a:lnSpc>
                <a:spcPct val="80000"/>
              </a:lnSpc>
            </a:pPr>
            <a:r>
              <a:rPr lang="ru-RU" sz="2000" b="1" smtClean="0">
                <a:effectLst/>
                <a:latin typeface="Cambria" pitchFamily="18" charset="0"/>
              </a:rPr>
              <a:t>хроническая надпочечниковая недостаточность;</a:t>
            </a:r>
          </a:p>
          <a:p>
            <a:pPr marL="547688" lvl="1" eaLnBrk="1" hangingPunct="1">
              <a:lnSpc>
                <a:spcPct val="80000"/>
              </a:lnSpc>
            </a:pPr>
            <a:r>
              <a:rPr lang="ru-RU" sz="2000" b="1" smtClean="0">
                <a:effectLst/>
                <a:latin typeface="Cambria" pitchFamily="18" charset="0"/>
              </a:rPr>
              <a:t>острое обезвоживание;</a:t>
            </a:r>
          </a:p>
          <a:p>
            <a:pPr marL="547688" lvl="1" eaLnBrk="1" hangingPunct="1">
              <a:lnSpc>
                <a:spcPct val="80000"/>
              </a:lnSpc>
            </a:pPr>
            <a:r>
              <a:rPr lang="ru-RU" sz="2000" b="1" smtClean="0">
                <a:effectLst/>
                <a:latin typeface="Cambria" pitchFamily="18" charset="0"/>
              </a:rPr>
              <a:t>применение калийсберегающих диуретиков;</a:t>
            </a:r>
          </a:p>
          <a:p>
            <a:pPr marL="547688" lvl="1" eaLnBrk="1" hangingPunct="1">
              <a:lnSpc>
                <a:spcPct val="80000"/>
              </a:lnSpc>
            </a:pPr>
            <a:r>
              <a:rPr lang="ru-RU" sz="2000" b="1" smtClean="0">
                <a:effectLst/>
                <a:latin typeface="Cambria" pitchFamily="18" charset="0"/>
              </a:rPr>
              <a:t>анурия любого происхождения;</a:t>
            </a:r>
          </a:p>
          <a:p>
            <a:pPr marL="547688" lvl="1" eaLnBrk="1" hangingPunct="1">
              <a:lnSpc>
                <a:spcPct val="80000"/>
              </a:lnSpc>
            </a:pPr>
            <a:r>
              <a:rPr lang="ru-RU" sz="2000" b="1" smtClean="0">
                <a:effectLst/>
                <a:latin typeface="Cambria" pitchFamily="18" charset="0"/>
              </a:rPr>
              <a:t>диабетическая кома до начала инсулинотерапии</a:t>
            </a:r>
            <a:r>
              <a:rPr lang="ru-RU" sz="2400" b="1" smtClean="0">
                <a:effectLst/>
                <a:latin typeface="Cambria" pitchFamily="18" charset="0"/>
              </a:rPr>
              <a:t>.</a:t>
            </a:r>
          </a:p>
          <a:p>
            <a:pPr marL="273050" indent="-273050" eaLnBrk="1" hangingPunct="1">
              <a:lnSpc>
                <a:spcPct val="80000"/>
              </a:lnSpc>
            </a:pPr>
            <a:endParaRPr lang="ru-RU" sz="2400" b="1" smtClean="0">
              <a:effectLst/>
              <a:latin typeface="Cambria" pitchFamily="18" charset="0"/>
            </a:endParaRP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915988" y="344488"/>
            <a:ext cx="9648825" cy="581025"/>
          </a:xfrm>
        </p:spPr>
        <p:txBody>
          <a:bodyPr wrap="square" bIns="91440" numCol="1" anchor="b" anchorCtr="0" compatLnSpc="1">
            <a:prstTxWarp prst="textNoShape">
              <a:avLst/>
            </a:prstTxWarp>
            <a:normAutofit fontScale="90000"/>
          </a:bodyPr>
          <a:lstStyle/>
          <a:p>
            <a:pPr eaLnBrk="1" hangingPunct="1">
              <a:defRPr/>
            </a:pPr>
            <a:r>
              <a:rPr lang="ru-RU" sz="3000" b="0" cap="none" smtClean="0">
                <a:effectLst/>
                <a:latin typeface="Calibri" pitchFamily="34" charset="0"/>
              </a:rPr>
              <a:t/>
            </a:r>
            <a:br>
              <a:rPr lang="ru-RU" sz="3000" b="0" cap="none" smtClean="0">
                <a:effectLst/>
                <a:latin typeface="Calibri" pitchFamily="34" charset="0"/>
              </a:rPr>
            </a:br>
            <a:r>
              <a:rPr lang="ru-RU" sz="3600" b="0" cap="none" smtClean="0">
                <a:solidFill>
                  <a:srgbClr val="FF99FF"/>
                </a:solidFill>
                <a:effectLst>
                  <a:outerShdw blurRad="38100" dist="38100" dir="2700000" algn="tl">
                    <a:srgbClr val="FFFFFF"/>
                  </a:outerShdw>
                </a:effectLst>
                <a:latin typeface="Calibri" pitchFamily="34" charset="0"/>
              </a:rPr>
              <a:t>Натрий</a:t>
            </a:r>
          </a:p>
        </p:txBody>
      </p:sp>
      <p:sp>
        <p:nvSpPr>
          <p:cNvPr id="45058" name="Content Placeholder 2"/>
          <p:cNvSpPr>
            <a:spLocks noGrp="1"/>
          </p:cNvSpPr>
          <p:nvPr>
            <p:ph sz="quarter" idx="4294967295"/>
          </p:nvPr>
        </p:nvSpPr>
        <p:spPr bwMode="auto">
          <a:xfrm>
            <a:off x="428625" y="1122363"/>
            <a:ext cx="11458575" cy="5472112"/>
          </a:xfrm>
          <a:noFill/>
        </p:spPr>
        <p:txBody>
          <a:bodyPr wrap="square" numCol="1" anchor="t" anchorCtr="0" compatLnSpc="1">
            <a:prstTxWarp prst="textNoShape">
              <a:avLst/>
            </a:prstTxWarp>
          </a:bodyPr>
          <a:lstStyle/>
          <a:p>
            <a:pPr marL="273050" indent="-273050" algn="ctr" eaLnBrk="1" hangingPunct="1">
              <a:lnSpc>
                <a:spcPct val="80000"/>
              </a:lnSpc>
              <a:buFont typeface="Arial" charset="0"/>
              <a:buNone/>
            </a:pPr>
            <a:r>
              <a:rPr lang="en-US" sz="2400" smtClean="0">
                <a:effectLst/>
              </a:rPr>
              <a:t>N</a:t>
            </a:r>
            <a:r>
              <a:rPr lang="ru-RU" sz="2400" smtClean="0">
                <a:effectLst/>
                <a:latin typeface="Cambria" pitchFamily="18" charset="0"/>
              </a:rPr>
              <a:t> содержание </a:t>
            </a:r>
            <a:r>
              <a:rPr lang="en-US" sz="2400" smtClean="0">
                <a:effectLst/>
              </a:rPr>
              <a:t>Na</a:t>
            </a:r>
            <a:r>
              <a:rPr lang="ru-RU" sz="2400" smtClean="0">
                <a:effectLst/>
                <a:latin typeface="Cambria" pitchFamily="18" charset="0"/>
              </a:rPr>
              <a:t> в сыворотке – 135-145 ммоль/л.</a:t>
            </a:r>
          </a:p>
          <a:p>
            <a:pPr marL="273050" indent="-273050" algn="ctr" eaLnBrk="1" hangingPunct="1">
              <a:lnSpc>
                <a:spcPct val="80000"/>
              </a:lnSpc>
              <a:buFont typeface="Arial" charset="0"/>
              <a:buNone/>
            </a:pPr>
            <a:r>
              <a:rPr lang="ru-RU" sz="2400" smtClean="0">
                <a:effectLst/>
                <a:latin typeface="Cambria" pitchFamily="18" charset="0"/>
              </a:rPr>
              <a:t>Причины гипонатриемии:</a:t>
            </a:r>
          </a:p>
          <a:p>
            <a:pPr marL="547688" lvl="1" eaLnBrk="1" hangingPunct="1">
              <a:lnSpc>
                <a:spcPct val="80000"/>
              </a:lnSpc>
            </a:pPr>
            <a:r>
              <a:rPr lang="ru-RU" sz="2000" smtClean="0">
                <a:effectLst/>
                <a:latin typeface="Cambria" pitchFamily="18" charset="0"/>
              </a:rPr>
              <a:t>нефротический синдром;</a:t>
            </a:r>
          </a:p>
          <a:p>
            <a:pPr marL="547688" lvl="1" eaLnBrk="1" hangingPunct="1">
              <a:lnSpc>
                <a:spcPct val="80000"/>
              </a:lnSpc>
            </a:pPr>
            <a:r>
              <a:rPr lang="ru-RU" sz="2000" smtClean="0">
                <a:effectLst/>
                <a:latin typeface="Cambria" pitchFamily="18" charset="0"/>
              </a:rPr>
              <a:t>декомпенсированный сахарный диабет;</a:t>
            </a:r>
          </a:p>
          <a:p>
            <a:pPr marL="547688" lvl="1" eaLnBrk="1" hangingPunct="1">
              <a:lnSpc>
                <a:spcPct val="80000"/>
              </a:lnSpc>
            </a:pPr>
            <a:r>
              <a:rPr lang="ru-RU" sz="2000" smtClean="0">
                <a:effectLst/>
                <a:latin typeface="Cambria" pitchFamily="18" charset="0"/>
              </a:rPr>
              <a:t>цирроз печени с асцитом;</a:t>
            </a:r>
          </a:p>
          <a:p>
            <a:pPr marL="547688" lvl="1" eaLnBrk="1" hangingPunct="1">
              <a:lnSpc>
                <a:spcPct val="80000"/>
              </a:lnSpc>
            </a:pPr>
            <a:r>
              <a:rPr lang="ru-RU" sz="2000" smtClean="0">
                <a:effectLst/>
                <a:latin typeface="Cambria" pitchFamily="18" charset="0"/>
              </a:rPr>
              <a:t>повышенная секреция антидиуретического гормона (при гипотиреозе, внутричерепных кровоизлияниях, менингите, опухолях мозга);</a:t>
            </a:r>
          </a:p>
          <a:p>
            <a:pPr marL="547688" lvl="1" eaLnBrk="1" hangingPunct="1">
              <a:lnSpc>
                <a:spcPct val="80000"/>
              </a:lnSpc>
            </a:pPr>
            <a:r>
              <a:rPr lang="ru-RU" sz="2000" smtClean="0">
                <a:effectLst/>
                <a:latin typeface="Cambria" pitchFamily="18" charset="0"/>
              </a:rPr>
              <a:t>хроническая почечная недостаточность;</a:t>
            </a:r>
          </a:p>
          <a:p>
            <a:pPr marL="547688" lvl="1" eaLnBrk="1" hangingPunct="1">
              <a:lnSpc>
                <a:spcPct val="80000"/>
              </a:lnSpc>
            </a:pPr>
            <a:r>
              <a:rPr lang="ru-RU" sz="2000" smtClean="0">
                <a:effectLst/>
                <a:latin typeface="Cambria" pitchFamily="18" charset="0"/>
              </a:rPr>
              <a:t>поликистоз почек;</a:t>
            </a:r>
          </a:p>
          <a:p>
            <a:pPr marL="547688" lvl="1" eaLnBrk="1" hangingPunct="1">
              <a:lnSpc>
                <a:spcPct val="80000"/>
              </a:lnSpc>
            </a:pPr>
            <a:r>
              <a:rPr lang="ru-RU" sz="2000" smtClean="0">
                <a:effectLst/>
                <a:latin typeface="Cambria" pitchFamily="18" charset="0"/>
              </a:rPr>
              <a:t>пиелонефрит;</a:t>
            </a:r>
          </a:p>
          <a:p>
            <a:pPr marL="547688" lvl="1" eaLnBrk="1" hangingPunct="1">
              <a:lnSpc>
                <a:spcPct val="80000"/>
              </a:lnSpc>
            </a:pPr>
            <a:r>
              <a:rPr lang="ru-RU" sz="2000" smtClean="0">
                <a:effectLst/>
                <a:latin typeface="Cambria" pitchFamily="18" charset="0"/>
              </a:rPr>
              <a:t>прием мочегонных средств.</a:t>
            </a:r>
          </a:p>
          <a:p>
            <a:pPr marL="273050" indent="-273050" algn="ctr" eaLnBrk="1" hangingPunct="1">
              <a:lnSpc>
                <a:spcPct val="80000"/>
              </a:lnSpc>
              <a:buFont typeface="Arial" charset="0"/>
              <a:buNone/>
            </a:pPr>
            <a:r>
              <a:rPr lang="ru-RU" sz="2400" smtClean="0">
                <a:effectLst/>
                <a:latin typeface="Cambria" pitchFamily="18" charset="0"/>
              </a:rPr>
              <a:t>Причины гипернатриемии:</a:t>
            </a:r>
          </a:p>
          <a:p>
            <a:pPr marL="547688" lvl="1" eaLnBrk="1" hangingPunct="1">
              <a:lnSpc>
                <a:spcPct val="80000"/>
              </a:lnSpc>
            </a:pPr>
            <a:r>
              <a:rPr lang="ru-RU" sz="2000" smtClean="0">
                <a:effectLst/>
                <a:latin typeface="Cambria" pitchFamily="18" charset="0"/>
              </a:rPr>
              <a:t>несахарный диабет;</a:t>
            </a:r>
          </a:p>
          <a:p>
            <a:pPr marL="547688" lvl="1" eaLnBrk="1" hangingPunct="1">
              <a:lnSpc>
                <a:spcPct val="80000"/>
              </a:lnSpc>
            </a:pPr>
            <a:r>
              <a:rPr lang="ru-RU" sz="2000" smtClean="0">
                <a:effectLst/>
                <a:latin typeface="Cambria" pitchFamily="18" charset="0"/>
              </a:rPr>
              <a:t>повышенная потеря воды через дыхательные пути при лихорадке, одышке;</a:t>
            </a:r>
          </a:p>
          <a:p>
            <a:pPr marL="547688" lvl="1" eaLnBrk="1" hangingPunct="1">
              <a:lnSpc>
                <a:spcPct val="80000"/>
              </a:lnSpc>
            </a:pPr>
            <a:r>
              <a:rPr lang="ru-RU" sz="2000" smtClean="0">
                <a:effectLst/>
                <a:latin typeface="Cambria" pitchFamily="18" charset="0"/>
              </a:rPr>
              <a:t>гиперальдостеронизм;</a:t>
            </a:r>
          </a:p>
          <a:p>
            <a:pPr marL="547688" lvl="1" eaLnBrk="1" hangingPunct="1">
              <a:lnSpc>
                <a:spcPct val="80000"/>
              </a:lnSpc>
            </a:pPr>
            <a:r>
              <a:rPr lang="ru-RU" sz="2000" smtClean="0">
                <a:effectLst/>
                <a:latin typeface="Cambria" pitchFamily="18" charset="0"/>
              </a:rPr>
              <a:t>заболевания почек, протекающие с олигурией.</a:t>
            </a:r>
          </a:p>
          <a:p>
            <a:pPr marL="273050" indent="-273050" eaLnBrk="1" hangingPunct="1">
              <a:lnSpc>
                <a:spcPct val="80000"/>
              </a:lnSpc>
            </a:pPr>
            <a:endParaRPr lang="ru-RU" smtClean="0">
              <a:effectLst/>
              <a:latin typeface="Cambria" pitchFamily="18" charset="0"/>
            </a:endParaRP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29" name="Title 1"/>
          <p:cNvSpPr>
            <a:spLocks noGrp="1"/>
          </p:cNvSpPr>
          <p:nvPr>
            <p:ph type="title" idx="4294967295"/>
          </p:nvPr>
        </p:nvSpPr>
        <p:spPr bwMode="auto">
          <a:xfrm>
            <a:off x="914400" y="609600"/>
            <a:ext cx="10353675" cy="730250"/>
          </a:xfrm>
        </p:spPr>
        <p:txBody>
          <a:bodyPr wrap="square" bIns="91440" numCol="1" anchor="b" anchorCtr="0" compatLnSpc="1">
            <a:prstTxWarp prst="textNoShape">
              <a:avLst/>
            </a:prstTxWarp>
            <a:normAutofit fontScale="90000"/>
          </a:bodyPr>
          <a:lstStyle/>
          <a:p>
            <a:pPr eaLnBrk="1" hangingPunct="1">
              <a:defRPr/>
            </a:pPr>
            <a:r>
              <a:rPr lang="ru-RU" sz="3000" b="0" cap="none" smtClean="0">
                <a:effectLst/>
                <a:latin typeface="Calibri" pitchFamily="34" charset="0"/>
              </a:rPr>
              <a:t/>
            </a:r>
            <a:br>
              <a:rPr lang="ru-RU" sz="3000" b="0" cap="none" smtClean="0">
                <a:effectLst/>
                <a:latin typeface="Calibri" pitchFamily="34" charset="0"/>
              </a:rPr>
            </a:br>
            <a:r>
              <a:rPr lang="ru-RU" sz="3000" b="0" cap="none" smtClean="0">
                <a:solidFill>
                  <a:srgbClr val="FF99FF"/>
                </a:solidFill>
                <a:effectLst>
                  <a:outerShdw blurRad="38100" dist="38100" dir="2700000" algn="tl">
                    <a:srgbClr val="FFFFFF"/>
                  </a:outerShdw>
                </a:effectLst>
                <a:latin typeface="Calibri" pitchFamily="34" charset="0"/>
              </a:rPr>
              <a:t>Кальций</a:t>
            </a:r>
            <a:endParaRPr lang="ru-RU" sz="3000" cap="none" smtClean="0">
              <a:solidFill>
                <a:srgbClr val="FF99FF"/>
              </a:solidFill>
              <a:effectLst>
                <a:outerShdw blurRad="38100" dist="38100" dir="2700000" algn="tl">
                  <a:srgbClr val="FFFFFF"/>
                </a:outerShdw>
              </a:effectLst>
              <a:latin typeface="Calibri" pitchFamily="34" charset="0"/>
            </a:endParaRPr>
          </a:p>
        </p:txBody>
      </p:sp>
      <p:sp>
        <p:nvSpPr>
          <p:cNvPr id="46082" name="Content Placeholder 2"/>
          <p:cNvSpPr>
            <a:spLocks noGrp="1"/>
          </p:cNvSpPr>
          <p:nvPr>
            <p:ph sz="quarter" idx="4294967295"/>
          </p:nvPr>
        </p:nvSpPr>
        <p:spPr bwMode="auto">
          <a:xfrm>
            <a:off x="790575" y="1514475"/>
            <a:ext cx="10520363" cy="4956175"/>
          </a:xfrm>
          <a:noFill/>
        </p:spPr>
        <p:txBody>
          <a:bodyPr wrap="square" numCol="1" anchor="t" anchorCtr="0" compatLnSpc="1">
            <a:prstTxWarp prst="textNoShape">
              <a:avLst/>
            </a:prstTxWarp>
          </a:bodyPr>
          <a:lstStyle/>
          <a:p>
            <a:pPr marL="273050" indent="-273050" eaLnBrk="1" hangingPunct="1">
              <a:buFont typeface="Arial" charset="0"/>
              <a:buNone/>
            </a:pPr>
            <a:r>
              <a:rPr lang="ru-RU" smtClean="0">
                <a:effectLst/>
                <a:latin typeface="Cambria" pitchFamily="18" charset="0"/>
              </a:rPr>
              <a:t>    </a:t>
            </a:r>
            <a:r>
              <a:rPr lang="ru-RU" sz="2400" smtClean="0">
                <a:effectLst/>
                <a:latin typeface="Cambria" pitchFamily="18" charset="0"/>
              </a:rPr>
              <a:t>В </a:t>
            </a:r>
            <a:r>
              <a:rPr lang="en-US" sz="2400" smtClean="0">
                <a:effectLst/>
              </a:rPr>
              <a:t>N</a:t>
            </a:r>
            <a:r>
              <a:rPr lang="ru-RU" sz="2400" smtClean="0">
                <a:effectLst/>
                <a:latin typeface="Cambria" pitchFamily="18" charset="0"/>
              </a:rPr>
              <a:t> в плазме содержание общего </a:t>
            </a:r>
            <a:r>
              <a:rPr lang="en-US" sz="2400" smtClean="0">
                <a:effectLst/>
              </a:rPr>
              <a:t>Ca</a:t>
            </a:r>
            <a:r>
              <a:rPr lang="ru-RU" sz="2400" smtClean="0">
                <a:effectLst/>
                <a:latin typeface="Cambria" pitchFamily="18" charset="0"/>
              </a:rPr>
              <a:t> – 2,12-2,2 ммоль/л, ионизированного – 1,15-1,27 ммоль/л.</a:t>
            </a:r>
          </a:p>
          <a:p>
            <a:pPr marL="273050" indent="-273050" algn="ctr" eaLnBrk="1" hangingPunct="1">
              <a:buFont typeface="Arial" charset="0"/>
              <a:buNone/>
            </a:pPr>
            <a:r>
              <a:rPr lang="ru-RU" sz="2400" smtClean="0">
                <a:effectLst/>
                <a:latin typeface="Cambria" pitchFamily="18" charset="0"/>
              </a:rPr>
              <a:t>Основные причины гипокальциемии:</a:t>
            </a:r>
          </a:p>
          <a:p>
            <a:pPr marL="547688" lvl="1" eaLnBrk="1" hangingPunct="1"/>
            <a:r>
              <a:rPr lang="ru-RU" sz="2000" smtClean="0">
                <a:effectLst/>
                <a:latin typeface="Cambria" pitchFamily="18" charset="0"/>
              </a:rPr>
              <a:t>авитаминоз D;</a:t>
            </a:r>
          </a:p>
          <a:p>
            <a:pPr marL="547688" lvl="1" eaLnBrk="1" hangingPunct="1"/>
            <a:r>
              <a:rPr lang="ru-RU" sz="2000" smtClean="0">
                <a:effectLst/>
                <a:latin typeface="Cambria" pitchFamily="18" charset="0"/>
              </a:rPr>
              <a:t>почечная недостаточность;</a:t>
            </a:r>
          </a:p>
          <a:p>
            <a:pPr marL="547688" lvl="1" eaLnBrk="1" hangingPunct="1"/>
            <a:r>
              <a:rPr lang="ru-RU" sz="2000" smtClean="0">
                <a:effectLst/>
                <a:latin typeface="Cambria" pitchFamily="18" charset="0"/>
              </a:rPr>
              <a:t>острый панкреатит;</a:t>
            </a:r>
          </a:p>
          <a:p>
            <a:pPr marL="547688" lvl="1" eaLnBrk="1" hangingPunct="1"/>
            <a:r>
              <a:rPr lang="ru-RU" sz="2000" smtClean="0">
                <a:effectLst/>
                <a:latin typeface="Cambria" pitchFamily="18" charset="0"/>
              </a:rPr>
              <a:t>гипопаратиреоз.</a:t>
            </a:r>
          </a:p>
          <a:p>
            <a:pPr marL="273050" indent="-273050" algn="ctr" eaLnBrk="1" hangingPunct="1">
              <a:buFont typeface="Arial" charset="0"/>
              <a:buNone/>
            </a:pPr>
            <a:r>
              <a:rPr lang="ru-RU" sz="2400" smtClean="0">
                <a:effectLst/>
                <a:latin typeface="Cambria" pitchFamily="18" charset="0"/>
              </a:rPr>
              <a:t>Ведущие причины гиперкальциемии </a:t>
            </a:r>
          </a:p>
          <a:p>
            <a:pPr marL="273050" indent="-273050" eaLnBrk="1" hangingPunct="1"/>
            <a:r>
              <a:rPr lang="ru-RU" smtClean="0">
                <a:effectLst/>
                <a:latin typeface="Cambria" pitchFamily="18" charset="0"/>
              </a:rPr>
              <a:t>первичный гиперпаратиреоз </a:t>
            </a:r>
          </a:p>
          <a:p>
            <a:pPr marL="273050" indent="-273050" eaLnBrk="1" hangingPunct="1"/>
            <a:r>
              <a:rPr lang="ru-RU" smtClean="0">
                <a:effectLst/>
                <a:latin typeface="Cambria" pitchFamily="18" charset="0"/>
              </a:rPr>
              <a:t> злокачественные новообразования</a:t>
            </a:r>
            <a:r>
              <a:rPr lang="ru-RU" sz="2400" smtClean="0">
                <a:effectLst/>
                <a:latin typeface="Cambria" pitchFamily="18" charset="0"/>
              </a:rPr>
              <a:t>.</a:t>
            </a: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3" name="Title 1"/>
          <p:cNvSpPr>
            <a:spLocks noGrp="1"/>
          </p:cNvSpPr>
          <p:nvPr>
            <p:ph type="title" idx="4294967295"/>
          </p:nvPr>
        </p:nvSpPr>
        <p:spPr bwMode="auto">
          <a:xfrm>
            <a:off x="873125" y="387350"/>
            <a:ext cx="10353675" cy="577850"/>
          </a:xfrm>
        </p:spPr>
        <p:txBody>
          <a:bodyPr wrap="square" bIns="91440" numCol="1" anchor="b" anchorCtr="0" compatLnSpc="1">
            <a:prstTxWarp prst="textNoShape">
              <a:avLst/>
            </a:prstTxWarp>
            <a:normAutofit fontScale="90000"/>
          </a:bodyPr>
          <a:lstStyle/>
          <a:p>
            <a:pPr eaLnBrk="1" hangingPunct="1">
              <a:defRPr/>
            </a:pPr>
            <a:r>
              <a:rPr lang="ru-RU" sz="3000" b="0" cap="none" smtClean="0">
                <a:effectLst/>
                <a:latin typeface="Calibri" pitchFamily="34" charset="0"/>
              </a:rPr>
              <a:t/>
            </a:r>
            <a:br>
              <a:rPr lang="ru-RU" sz="3000" b="0" cap="none" smtClean="0">
                <a:effectLst/>
                <a:latin typeface="Calibri" pitchFamily="34" charset="0"/>
              </a:rPr>
            </a:br>
            <a:r>
              <a:rPr lang="ru-RU" sz="3000" b="0" cap="none" smtClean="0">
                <a:solidFill>
                  <a:srgbClr val="FF99FF"/>
                </a:solidFill>
                <a:effectLst>
                  <a:outerShdw blurRad="38100" dist="38100" dir="2700000" algn="tl">
                    <a:srgbClr val="FFFFFF"/>
                  </a:outerShdw>
                </a:effectLst>
                <a:latin typeface="Calibri" pitchFamily="34" charset="0"/>
              </a:rPr>
              <a:t>Фосфор</a:t>
            </a:r>
            <a:endParaRPr lang="ru-RU" sz="3000" cap="none" smtClean="0">
              <a:solidFill>
                <a:srgbClr val="FF99FF"/>
              </a:solidFill>
              <a:effectLst>
                <a:outerShdw blurRad="38100" dist="38100" dir="2700000" algn="tl">
                  <a:srgbClr val="FFFFFF"/>
                </a:outerShdw>
              </a:effectLst>
              <a:latin typeface="Calibri" pitchFamily="34" charset="0"/>
            </a:endParaRPr>
          </a:p>
        </p:txBody>
      </p:sp>
      <p:sp>
        <p:nvSpPr>
          <p:cNvPr id="47106" name="Content Placeholder 2"/>
          <p:cNvSpPr>
            <a:spLocks noGrp="1"/>
          </p:cNvSpPr>
          <p:nvPr>
            <p:ph sz="quarter" idx="4294967295"/>
          </p:nvPr>
        </p:nvSpPr>
        <p:spPr bwMode="auto">
          <a:xfrm>
            <a:off x="652463" y="1000125"/>
            <a:ext cx="11166475" cy="5635625"/>
          </a:xfrm>
          <a:noFill/>
        </p:spPr>
        <p:txBody>
          <a:bodyPr wrap="square" numCol="1" anchor="t" anchorCtr="0" compatLnSpc="1">
            <a:prstTxWarp prst="textNoShape">
              <a:avLst/>
            </a:prstTxWarp>
          </a:bodyPr>
          <a:lstStyle/>
          <a:p>
            <a:pPr marL="273050" indent="-273050" eaLnBrk="1" hangingPunct="1">
              <a:lnSpc>
                <a:spcPct val="80000"/>
              </a:lnSpc>
              <a:buFont typeface="Arial" charset="0"/>
              <a:buNone/>
            </a:pPr>
            <a:r>
              <a:rPr lang="en-US" sz="2400" smtClean="0">
                <a:effectLst/>
              </a:rPr>
              <a:t>N</a:t>
            </a:r>
            <a:r>
              <a:rPr lang="ru-RU" sz="2400" smtClean="0">
                <a:effectLst/>
                <a:latin typeface="Cambria" pitchFamily="18" charset="0"/>
              </a:rPr>
              <a:t> содержание неорганического фосфора в сыворотке взрослых – 0,87-1,45 ммоль/л (2,7-4,5 мг/дл).</a:t>
            </a:r>
          </a:p>
          <a:p>
            <a:pPr marL="273050" indent="-273050" algn="ctr" eaLnBrk="1" hangingPunct="1">
              <a:lnSpc>
                <a:spcPct val="80000"/>
              </a:lnSpc>
              <a:buFont typeface="Arial" charset="0"/>
              <a:buNone/>
            </a:pPr>
            <a:r>
              <a:rPr lang="ru-RU" sz="2400" smtClean="0">
                <a:effectLst/>
                <a:latin typeface="Cambria" pitchFamily="18" charset="0"/>
              </a:rPr>
              <a:t>Причины гипофосфатемии (дефицита в сыворотке крови):</a:t>
            </a:r>
          </a:p>
          <a:p>
            <a:pPr marL="547688" lvl="1" eaLnBrk="1" hangingPunct="1">
              <a:lnSpc>
                <a:spcPct val="80000"/>
              </a:lnSpc>
            </a:pPr>
            <a:r>
              <a:rPr lang="ru-RU" sz="2000" smtClean="0">
                <a:effectLst/>
                <a:latin typeface="Cambria" pitchFamily="18" charset="0"/>
              </a:rPr>
              <a:t>злоупотребление алкоголем;</a:t>
            </a:r>
          </a:p>
          <a:p>
            <a:pPr marL="547688" lvl="1" eaLnBrk="1" hangingPunct="1">
              <a:lnSpc>
                <a:spcPct val="80000"/>
              </a:lnSpc>
            </a:pPr>
            <a:r>
              <a:rPr lang="ru-RU" sz="2000" smtClean="0">
                <a:effectLst/>
                <a:latin typeface="Cambria" pitchFamily="18" charset="0"/>
              </a:rPr>
              <a:t>тяжелые ожоги;</a:t>
            </a:r>
          </a:p>
          <a:p>
            <a:pPr marL="547688" lvl="1" eaLnBrk="1" hangingPunct="1">
              <a:lnSpc>
                <a:spcPct val="80000"/>
              </a:lnSpc>
            </a:pPr>
            <a:r>
              <a:rPr lang="ru-RU" sz="2000" smtClean="0">
                <a:effectLst/>
                <a:latin typeface="Cambria" pitchFamily="18" charset="0"/>
              </a:rPr>
              <a:t>нарушение всасывания фосфора в кишечнике;</a:t>
            </a:r>
          </a:p>
          <a:p>
            <a:pPr marL="547688" lvl="1" eaLnBrk="1" hangingPunct="1">
              <a:lnSpc>
                <a:spcPct val="80000"/>
              </a:lnSpc>
            </a:pPr>
            <a:r>
              <a:rPr lang="ru-RU" sz="2000" smtClean="0">
                <a:effectLst/>
                <a:latin typeface="Cambria" pitchFamily="18" charset="0"/>
              </a:rPr>
              <a:t>гиперпаратиреоз;</a:t>
            </a:r>
          </a:p>
          <a:p>
            <a:pPr marL="547688" lvl="1" eaLnBrk="1" hangingPunct="1">
              <a:lnSpc>
                <a:spcPct val="80000"/>
              </a:lnSpc>
            </a:pPr>
            <a:r>
              <a:rPr lang="ru-RU" sz="2000" smtClean="0">
                <a:effectLst/>
                <a:latin typeface="Cambria" pitchFamily="18" charset="0"/>
              </a:rPr>
              <a:t>дефицит витамина D в пище или нарушение его всасывания;</a:t>
            </a:r>
          </a:p>
          <a:p>
            <a:pPr marL="547688" lvl="1" eaLnBrk="1" hangingPunct="1">
              <a:lnSpc>
                <a:spcPct val="80000"/>
              </a:lnSpc>
            </a:pPr>
            <a:r>
              <a:rPr lang="ru-RU" sz="2000" smtClean="0">
                <a:effectLst/>
                <a:latin typeface="Cambria" pitchFamily="18" charset="0"/>
              </a:rPr>
              <a:t>синдром Фанкони.</a:t>
            </a:r>
          </a:p>
          <a:p>
            <a:pPr marL="273050" indent="-273050" algn="ctr" eaLnBrk="1" hangingPunct="1">
              <a:lnSpc>
                <a:spcPct val="80000"/>
              </a:lnSpc>
              <a:buFont typeface="Arial" charset="0"/>
              <a:buNone/>
            </a:pPr>
            <a:r>
              <a:rPr lang="ru-RU" sz="2400" smtClean="0">
                <a:effectLst/>
                <a:latin typeface="Cambria" pitchFamily="18" charset="0"/>
              </a:rPr>
              <a:t>К развитию гиперфосфатемии приводят:</a:t>
            </a:r>
          </a:p>
          <a:p>
            <a:pPr marL="547688" lvl="1" eaLnBrk="1" hangingPunct="1">
              <a:lnSpc>
                <a:spcPct val="80000"/>
              </a:lnSpc>
            </a:pPr>
            <a:r>
              <a:rPr lang="ru-RU" sz="2000" smtClean="0">
                <a:effectLst/>
                <a:latin typeface="Cambria" pitchFamily="18" charset="0"/>
              </a:rPr>
              <a:t>почечная недостаточность;</a:t>
            </a:r>
          </a:p>
          <a:p>
            <a:pPr marL="547688" lvl="1" eaLnBrk="1" hangingPunct="1">
              <a:lnSpc>
                <a:spcPct val="80000"/>
              </a:lnSpc>
            </a:pPr>
            <a:r>
              <a:rPr lang="ru-RU" sz="2000" smtClean="0">
                <a:effectLst/>
                <a:latin typeface="Cambria" pitchFamily="18" charset="0"/>
              </a:rPr>
              <a:t>сахарный диабет;</a:t>
            </a:r>
          </a:p>
          <a:p>
            <a:pPr marL="547688" lvl="1" eaLnBrk="1" hangingPunct="1">
              <a:lnSpc>
                <a:spcPct val="80000"/>
              </a:lnSpc>
            </a:pPr>
            <a:r>
              <a:rPr lang="ru-RU" sz="2000" smtClean="0">
                <a:effectLst/>
                <a:latin typeface="Cambria" pitchFamily="18" charset="0"/>
              </a:rPr>
              <a:t>гипопаратиреоз;</a:t>
            </a:r>
          </a:p>
          <a:p>
            <a:pPr marL="547688" lvl="1" eaLnBrk="1" hangingPunct="1">
              <a:lnSpc>
                <a:spcPct val="80000"/>
              </a:lnSpc>
            </a:pPr>
            <a:r>
              <a:rPr lang="ru-RU" sz="2000" smtClean="0">
                <a:effectLst/>
                <a:latin typeface="Cambria" pitchFamily="18" charset="0"/>
              </a:rPr>
              <a:t>болезнь Иценко-Кушинга;</a:t>
            </a:r>
          </a:p>
          <a:p>
            <a:pPr marL="547688" lvl="1" eaLnBrk="1" hangingPunct="1">
              <a:lnSpc>
                <a:spcPct val="80000"/>
              </a:lnSpc>
            </a:pPr>
            <a:r>
              <a:rPr lang="ru-RU" sz="2000" smtClean="0">
                <a:effectLst/>
                <a:latin typeface="Cambria" pitchFamily="18" charset="0"/>
              </a:rPr>
              <a:t>гипервитаминоз D;</a:t>
            </a:r>
          </a:p>
          <a:p>
            <a:pPr marL="547688" lvl="1" eaLnBrk="1" hangingPunct="1">
              <a:lnSpc>
                <a:spcPct val="80000"/>
              </a:lnSpc>
            </a:pPr>
            <a:r>
              <a:rPr lang="ru-RU" sz="2000" smtClean="0">
                <a:effectLst/>
                <a:latin typeface="Cambria" pitchFamily="18" charset="0"/>
              </a:rPr>
              <a:t>токсикоз беременности;</a:t>
            </a:r>
          </a:p>
          <a:p>
            <a:pPr marL="547688" lvl="1" eaLnBrk="1" hangingPunct="1">
              <a:lnSpc>
                <a:spcPct val="80000"/>
              </a:lnSpc>
            </a:pPr>
            <a:r>
              <a:rPr lang="ru-RU" sz="2000" smtClean="0">
                <a:effectLst/>
                <a:latin typeface="Cambria" pitchFamily="18" charset="0"/>
              </a:rPr>
              <a:t>акромегалия.</a:t>
            </a:r>
            <a:endParaRPr lang="ru-RU" smtClean="0">
              <a:effectLst/>
              <a:latin typeface="Cambria" pitchFamily="18" charset="0"/>
            </a:endParaRP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7" name="Title 1"/>
          <p:cNvSpPr>
            <a:spLocks noGrp="1"/>
          </p:cNvSpPr>
          <p:nvPr>
            <p:ph type="title" idx="4294967295"/>
          </p:nvPr>
        </p:nvSpPr>
        <p:spPr bwMode="auto">
          <a:xfrm>
            <a:off x="914400" y="609600"/>
            <a:ext cx="10353675" cy="493713"/>
          </a:xfrm>
        </p:spPr>
        <p:txBody>
          <a:bodyPr wrap="square" bIns="91440" numCol="1" anchor="b" anchorCtr="0" compatLnSpc="1">
            <a:prstTxWarp prst="textNoShape">
              <a:avLst/>
            </a:prstTxWarp>
            <a:normAutofit fontScale="90000"/>
          </a:bodyPr>
          <a:lstStyle/>
          <a:p>
            <a:pPr eaLnBrk="1" hangingPunct="1">
              <a:defRPr/>
            </a:pPr>
            <a:r>
              <a:rPr lang="ru-RU" sz="3000" b="0" cap="none" smtClean="0">
                <a:solidFill>
                  <a:srgbClr val="FF99FF"/>
                </a:solidFill>
                <a:effectLst>
                  <a:outerShdw blurRad="38100" dist="38100" dir="2700000" algn="tl">
                    <a:srgbClr val="FFFFFF"/>
                  </a:outerShdw>
                </a:effectLst>
                <a:latin typeface="Calibri" pitchFamily="34" charset="0"/>
              </a:rPr>
              <a:t>Магний</a:t>
            </a:r>
            <a:endParaRPr lang="ru-RU" sz="3000" cap="none" smtClean="0">
              <a:solidFill>
                <a:srgbClr val="FF99FF"/>
              </a:solidFill>
              <a:effectLst>
                <a:outerShdw blurRad="38100" dist="38100" dir="2700000" algn="tl">
                  <a:srgbClr val="FFFFFF"/>
                </a:outerShdw>
              </a:effectLst>
              <a:latin typeface="Calibri" pitchFamily="34" charset="0"/>
            </a:endParaRPr>
          </a:p>
        </p:txBody>
      </p:sp>
      <p:sp>
        <p:nvSpPr>
          <p:cNvPr id="48130" name="Content Placeholder 2"/>
          <p:cNvSpPr>
            <a:spLocks noGrp="1"/>
          </p:cNvSpPr>
          <p:nvPr>
            <p:ph sz="quarter" idx="4294967295"/>
          </p:nvPr>
        </p:nvSpPr>
        <p:spPr bwMode="auto">
          <a:xfrm>
            <a:off x="665163" y="1292225"/>
            <a:ext cx="11152187" cy="4799013"/>
          </a:xfrm>
          <a:noFill/>
        </p:spPr>
        <p:txBody>
          <a:bodyPr wrap="square" numCol="1" anchor="t" anchorCtr="0" compatLnSpc="1">
            <a:prstTxWarp prst="textNoShape">
              <a:avLst/>
            </a:prstTxWarp>
          </a:bodyPr>
          <a:lstStyle/>
          <a:p>
            <a:pPr marL="273050" indent="-273050" eaLnBrk="1" hangingPunct="1">
              <a:lnSpc>
                <a:spcPct val="80000"/>
              </a:lnSpc>
              <a:buFont typeface="Arial" charset="0"/>
              <a:buNone/>
            </a:pPr>
            <a:r>
              <a:rPr lang="ru-RU" sz="2400" smtClean="0">
                <a:effectLst/>
                <a:latin typeface="Arial" charset="0"/>
              </a:rPr>
              <a:t>   </a:t>
            </a:r>
            <a:r>
              <a:rPr lang="en-US" sz="2400" smtClean="0">
                <a:effectLst/>
              </a:rPr>
              <a:t>Mg</a:t>
            </a:r>
            <a:r>
              <a:rPr lang="ru-RU" sz="2400" smtClean="0">
                <a:effectLst/>
                <a:latin typeface="Cambria" pitchFamily="18" charset="0"/>
              </a:rPr>
              <a:t> в сыворотке в норме  0,65-1,05 ммоль/л (1,3-2,1мэкв/л).</a:t>
            </a:r>
          </a:p>
          <a:p>
            <a:pPr marL="273050" indent="-273050" algn="ctr" eaLnBrk="1" hangingPunct="1">
              <a:lnSpc>
                <a:spcPct val="80000"/>
              </a:lnSpc>
              <a:buFont typeface="Arial" charset="0"/>
              <a:buNone/>
            </a:pPr>
            <a:r>
              <a:rPr lang="ru-RU" sz="2400" smtClean="0">
                <a:effectLst/>
                <a:latin typeface="Cambria" pitchFamily="18" charset="0"/>
              </a:rPr>
              <a:t>Гипомагниемия:</a:t>
            </a:r>
          </a:p>
          <a:p>
            <a:pPr marL="547688" lvl="1" eaLnBrk="1" hangingPunct="1">
              <a:lnSpc>
                <a:spcPct val="80000"/>
              </a:lnSpc>
            </a:pPr>
            <a:r>
              <a:rPr lang="ru-RU" sz="2400" smtClean="0">
                <a:effectLst/>
                <a:latin typeface="Cambria" pitchFamily="18" charset="0"/>
              </a:rPr>
              <a:t>острая кишечная непроходимость;</a:t>
            </a:r>
          </a:p>
          <a:p>
            <a:pPr marL="547688" lvl="1" eaLnBrk="1" hangingPunct="1">
              <a:lnSpc>
                <a:spcPct val="80000"/>
              </a:lnSpc>
            </a:pPr>
            <a:r>
              <a:rPr lang="ru-RU" sz="2400" smtClean="0">
                <a:effectLst/>
                <a:latin typeface="Cambria" pitchFamily="18" charset="0"/>
              </a:rPr>
              <a:t>алкоголизм;</a:t>
            </a:r>
          </a:p>
          <a:p>
            <a:pPr marL="547688" lvl="1" eaLnBrk="1" hangingPunct="1">
              <a:lnSpc>
                <a:spcPct val="80000"/>
              </a:lnSpc>
            </a:pPr>
            <a:r>
              <a:rPr lang="ru-RU" sz="2400" smtClean="0">
                <a:effectLst/>
                <a:latin typeface="Cambria" pitchFamily="18" charset="0"/>
              </a:rPr>
              <a:t>отечный панкреатит;</a:t>
            </a:r>
          </a:p>
          <a:p>
            <a:pPr marL="547688" lvl="1" eaLnBrk="1" hangingPunct="1">
              <a:lnSpc>
                <a:spcPct val="80000"/>
              </a:lnSpc>
            </a:pPr>
            <a:r>
              <a:rPr lang="ru-RU" sz="2400" smtClean="0">
                <a:effectLst/>
                <a:latin typeface="Cambria" pitchFamily="18" charset="0"/>
              </a:rPr>
              <a:t>энтероколит;</a:t>
            </a:r>
          </a:p>
          <a:p>
            <a:pPr marL="547688" lvl="1" eaLnBrk="1" hangingPunct="1">
              <a:lnSpc>
                <a:spcPct val="80000"/>
              </a:lnSpc>
            </a:pPr>
            <a:r>
              <a:rPr lang="ru-RU" sz="2400" smtClean="0">
                <a:effectLst/>
                <a:latin typeface="Cambria" pitchFamily="18" charset="0"/>
              </a:rPr>
              <a:t>прием аминогликозидов, петлевых диуретиков, циклоспорина.</a:t>
            </a:r>
          </a:p>
          <a:p>
            <a:pPr marL="273050" indent="-273050" algn="ctr" eaLnBrk="1" hangingPunct="1">
              <a:lnSpc>
                <a:spcPct val="80000"/>
              </a:lnSpc>
              <a:buFont typeface="Arial" charset="0"/>
              <a:buNone/>
            </a:pPr>
            <a:r>
              <a:rPr lang="ru-RU" sz="2400" smtClean="0">
                <a:effectLst/>
                <a:latin typeface="Cambria" pitchFamily="18" charset="0"/>
              </a:rPr>
              <a:t>Причины гипермагниемии:</a:t>
            </a:r>
          </a:p>
          <a:p>
            <a:pPr marL="547688" lvl="1" eaLnBrk="1" hangingPunct="1">
              <a:lnSpc>
                <a:spcPct val="80000"/>
              </a:lnSpc>
            </a:pPr>
            <a:r>
              <a:rPr lang="ru-RU" sz="2400" smtClean="0">
                <a:effectLst/>
                <a:latin typeface="Cambria" pitchFamily="18" charset="0"/>
              </a:rPr>
              <a:t>гипотиреоз;</a:t>
            </a:r>
          </a:p>
          <a:p>
            <a:pPr marL="547688" lvl="1" eaLnBrk="1" hangingPunct="1">
              <a:lnSpc>
                <a:spcPct val="80000"/>
              </a:lnSpc>
            </a:pPr>
            <a:r>
              <a:rPr lang="ru-RU" sz="2400" smtClean="0">
                <a:effectLst/>
                <a:latin typeface="Cambria" pitchFamily="18" charset="0"/>
              </a:rPr>
              <a:t>почечная недостаточность;</a:t>
            </a:r>
          </a:p>
          <a:p>
            <a:pPr marL="547688" lvl="1" eaLnBrk="1" hangingPunct="1">
              <a:lnSpc>
                <a:spcPct val="80000"/>
              </a:lnSpc>
            </a:pPr>
            <a:r>
              <a:rPr lang="ru-RU" sz="2400" smtClean="0">
                <a:effectLst/>
                <a:latin typeface="Cambria" pitchFamily="18" charset="0"/>
              </a:rPr>
              <a:t>гепатит;</a:t>
            </a:r>
          </a:p>
          <a:p>
            <a:pPr marL="547688" lvl="1" eaLnBrk="1" hangingPunct="1">
              <a:lnSpc>
                <a:spcPct val="80000"/>
              </a:lnSpc>
            </a:pPr>
            <a:r>
              <a:rPr lang="ru-RU" sz="2400" smtClean="0">
                <a:effectLst/>
                <a:latin typeface="Cambria" pitchFamily="18" charset="0"/>
              </a:rPr>
              <a:t>применение в терапевтических целях препаратов лития.</a:t>
            </a:r>
          </a:p>
          <a:p>
            <a:pPr marL="273050" indent="-273050" eaLnBrk="1" hangingPunct="1">
              <a:lnSpc>
                <a:spcPct val="80000"/>
              </a:lnSpc>
            </a:pPr>
            <a:endParaRPr lang="ru-RU" sz="2400" smtClean="0">
              <a:effectLst/>
              <a:latin typeface="Cambria" pitchFamily="18" charset="0"/>
            </a:endParaRP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1" name="Title 1"/>
          <p:cNvSpPr>
            <a:spLocks noGrp="1"/>
          </p:cNvSpPr>
          <p:nvPr>
            <p:ph type="title" idx="4294967295"/>
          </p:nvPr>
        </p:nvSpPr>
        <p:spPr bwMode="auto">
          <a:xfrm>
            <a:off x="527050" y="277813"/>
            <a:ext cx="11055350" cy="703262"/>
          </a:xfrm>
        </p:spPr>
        <p:txBody>
          <a:bodyPr wrap="square" bIns="91440" numCol="1" anchor="b" anchorCtr="0" compatLnSpc="1">
            <a:prstTxWarp prst="textNoShape">
              <a:avLst/>
            </a:prstTxWarp>
          </a:bodyPr>
          <a:lstStyle/>
          <a:p>
            <a:pPr eaLnBrk="1" hangingPunct="1">
              <a:defRPr/>
            </a:pPr>
            <a:r>
              <a:rPr lang="ru-RU" sz="3000" b="0" cap="none" smtClean="0">
                <a:solidFill>
                  <a:srgbClr val="FF99FF"/>
                </a:solidFill>
                <a:effectLst>
                  <a:outerShdw blurRad="38100" dist="38100" dir="2700000" algn="tl">
                    <a:srgbClr val="FFFFFF"/>
                  </a:outerShdw>
                </a:effectLst>
                <a:latin typeface="Calibri" pitchFamily="34" charset="0"/>
              </a:rPr>
              <a:t>Железо</a:t>
            </a:r>
            <a:endParaRPr lang="ru-RU" sz="3000" cap="none" smtClean="0">
              <a:solidFill>
                <a:srgbClr val="FF99FF"/>
              </a:solidFill>
              <a:effectLst>
                <a:outerShdw blurRad="38100" dist="38100" dir="2700000" algn="tl">
                  <a:srgbClr val="FFFFFF"/>
                </a:outerShdw>
              </a:effectLst>
              <a:latin typeface="Calibri" pitchFamily="34" charset="0"/>
            </a:endParaRPr>
          </a:p>
        </p:txBody>
      </p:sp>
      <p:sp>
        <p:nvSpPr>
          <p:cNvPr id="49154" name="Content Placeholder 2"/>
          <p:cNvSpPr>
            <a:spLocks noGrp="1"/>
          </p:cNvSpPr>
          <p:nvPr>
            <p:ph sz="quarter" idx="4294967295"/>
          </p:nvPr>
        </p:nvSpPr>
        <p:spPr bwMode="auto">
          <a:xfrm>
            <a:off x="747713" y="1485900"/>
            <a:ext cx="10355262" cy="3695700"/>
          </a:xfrm>
          <a:noFill/>
        </p:spPr>
        <p:txBody>
          <a:bodyPr wrap="square" numCol="1" anchor="t" anchorCtr="0" compatLnSpc="1">
            <a:prstTxWarp prst="textNoShape">
              <a:avLst/>
            </a:prstTxWarp>
          </a:bodyPr>
          <a:lstStyle/>
          <a:p>
            <a:pPr marL="273050" indent="-273050" eaLnBrk="1" hangingPunct="1">
              <a:buFont typeface="Arial" charset="0"/>
              <a:buNone/>
            </a:pPr>
            <a:r>
              <a:rPr lang="ru-RU" sz="2400" b="1" smtClean="0">
                <a:effectLst/>
                <a:latin typeface="Cambria" pitchFamily="18" charset="0"/>
              </a:rPr>
              <a:t>     Сывороточное железо. </a:t>
            </a:r>
            <a:r>
              <a:rPr lang="ru-RU" sz="2400" smtClean="0">
                <a:effectLst/>
                <a:latin typeface="Cambria" pitchFamily="18" charset="0"/>
              </a:rPr>
              <a:t>Жизненно важный микроэлемент, который входит в состав гемоглобина, участвует в транспорте и депонировании кислорода и играет важную роль в процессах кроветворения.</a:t>
            </a:r>
          </a:p>
          <a:p>
            <a:pPr marL="273050" indent="-273050" eaLnBrk="1" hangingPunct="1"/>
            <a:r>
              <a:rPr lang="ru-RU" sz="2400" smtClean="0">
                <a:effectLst/>
                <a:latin typeface="Cambria" pitchFamily="18" charset="0"/>
              </a:rPr>
              <a:t>Нормальные значения сывороточного железа:</a:t>
            </a:r>
          </a:p>
          <a:p>
            <a:pPr marL="273050" indent="-273050" eaLnBrk="1" hangingPunct="1"/>
            <a:r>
              <a:rPr lang="ru-RU" sz="2400" smtClean="0">
                <a:effectLst/>
                <a:latin typeface="Cambria" pitchFamily="18" charset="0"/>
              </a:rPr>
              <a:t>Женщины - 8,95 - 30,43 мкмоль/л;</a:t>
            </a:r>
          </a:p>
          <a:p>
            <a:pPr marL="273050" indent="-273050" eaLnBrk="1" hangingPunct="1"/>
            <a:r>
              <a:rPr lang="ru-RU" sz="2400" smtClean="0">
                <a:effectLst/>
                <a:latin typeface="Cambria" pitchFamily="18" charset="0"/>
              </a:rPr>
              <a:t>Мужчины - 11,64 - 30,43 мкмоль/л.</a:t>
            </a:r>
          </a:p>
          <a:p>
            <a:pPr marL="273050" indent="-273050" eaLnBrk="1" hangingPunct="1"/>
            <a:endParaRPr lang="ru-RU" sz="2400" smtClean="0">
              <a:effectLst/>
              <a:latin typeface="Cambria" pitchFamily="18" charset="0"/>
            </a:endParaRP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5" name="Title 1"/>
          <p:cNvSpPr>
            <a:spLocks noGrp="1"/>
          </p:cNvSpPr>
          <p:nvPr>
            <p:ph type="title" idx="4294967295"/>
          </p:nvPr>
        </p:nvSpPr>
        <p:spPr bwMode="auto">
          <a:xfrm>
            <a:off x="844550" y="231775"/>
            <a:ext cx="10369550" cy="671513"/>
          </a:xfrm>
        </p:spPr>
        <p:txBody>
          <a:bodyPr wrap="square" bIns="91440" numCol="1" anchor="b" anchorCtr="0" compatLnSpc="1">
            <a:prstTxWarp prst="textNoShape">
              <a:avLst/>
            </a:prstTxWarp>
            <a:normAutofit fontScale="90000"/>
          </a:bodyPr>
          <a:lstStyle/>
          <a:p>
            <a:pPr eaLnBrk="1" hangingPunct="1">
              <a:defRPr/>
            </a:pPr>
            <a:r>
              <a:rPr lang="ru-RU" sz="3000" b="0" cap="none" smtClean="0">
                <a:effectLst/>
                <a:latin typeface="Calibri" pitchFamily="34" charset="0"/>
              </a:rPr>
              <a:t/>
            </a:r>
            <a:br>
              <a:rPr lang="ru-RU" sz="3000" b="0" cap="none" smtClean="0">
                <a:effectLst/>
                <a:latin typeface="Calibri" pitchFamily="34" charset="0"/>
              </a:rPr>
            </a:br>
            <a:r>
              <a:rPr lang="ru-RU" b="0" cap="none" smtClean="0">
                <a:solidFill>
                  <a:srgbClr val="FF99FF"/>
                </a:solidFill>
                <a:effectLst>
                  <a:outerShdw blurRad="38100" dist="38100" dir="2700000" algn="tl">
                    <a:srgbClr val="FFFFFF"/>
                  </a:outerShdw>
                </a:effectLst>
                <a:latin typeface="Calibri" pitchFamily="34" charset="0"/>
              </a:rPr>
              <a:t>Хлор</a:t>
            </a:r>
          </a:p>
        </p:txBody>
      </p:sp>
      <p:sp>
        <p:nvSpPr>
          <p:cNvPr id="50178" name="Content Placeholder 2"/>
          <p:cNvSpPr>
            <a:spLocks noGrp="1"/>
          </p:cNvSpPr>
          <p:nvPr>
            <p:ph sz="quarter" idx="4294967295"/>
          </p:nvPr>
        </p:nvSpPr>
        <p:spPr bwMode="auto">
          <a:xfrm>
            <a:off x="358775" y="938213"/>
            <a:ext cx="11626850" cy="5919787"/>
          </a:xfrm>
          <a:noFill/>
        </p:spPr>
        <p:txBody>
          <a:bodyPr wrap="square" numCol="1" anchor="t" anchorCtr="0" compatLnSpc="1">
            <a:prstTxWarp prst="textNoShape">
              <a:avLst/>
            </a:prstTxWarp>
          </a:bodyPr>
          <a:lstStyle/>
          <a:p>
            <a:pPr marL="273050" indent="-273050" eaLnBrk="1" hangingPunct="1">
              <a:buFont typeface="Arial" charset="0"/>
              <a:buNone/>
            </a:pPr>
            <a:r>
              <a:rPr lang="ru-RU" sz="2400" smtClean="0">
                <a:effectLst/>
                <a:latin typeface="Cambria" pitchFamily="18" charset="0"/>
              </a:rPr>
              <a:t>    В </a:t>
            </a:r>
            <a:r>
              <a:rPr lang="en-US" sz="2400" smtClean="0">
                <a:effectLst/>
              </a:rPr>
              <a:t>N</a:t>
            </a:r>
            <a:r>
              <a:rPr lang="ru-RU" sz="2400" smtClean="0">
                <a:effectLst/>
                <a:latin typeface="Cambria" pitchFamily="18" charset="0"/>
              </a:rPr>
              <a:t> в сыворотке крови </a:t>
            </a:r>
            <a:r>
              <a:rPr lang="en-US" sz="2400" smtClean="0">
                <a:effectLst/>
              </a:rPr>
              <a:t>Cl</a:t>
            </a:r>
            <a:r>
              <a:rPr lang="ru-RU" sz="2400" smtClean="0">
                <a:effectLst/>
                <a:latin typeface="Cambria" pitchFamily="18" charset="0"/>
              </a:rPr>
              <a:t>  97-115 ммоль/л.</a:t>
            </a:r>
          </a:p>
          <a:p>
            <a:pPr marL="273050" indent="-273050" algn="ctr" eaLnBrk="1" hangingPunct="1">
              <a:buFont typeface="Arial" charset="0"/>
              <a:buNone/>
            </a:pPr>
            <a:r>
              <a:rPr lang="ru-RU" sz="2400" smtClean="0">
                <a:effectLst/>
                <a:latin typeface="Cambria" pitchFamily="18" charset="0"/>
              </a:rPr>
              <a:t>Причины гипохлоремии:</a:t>
            </a:r>
          </a:p>
          <a:p>
            <a:pPr marL="547688" lvl="1" eaLnBrk="1" hangingPunct="1"/>
            <a:r>
              <a:rPr lang="ru-RU" sz="2000" smtClean="0">
                <a:effectLst/>
                <a:latin typeface="Cambria" pitchFamily="18" charset="0"/>
              </a:rPr>
              <a:t>обильное потоотделение при лихорадке, жаре</a:t>
            </a:r>
          </a:p>
          <a:p>
            <a:pPr marL="547688" lvl="1" eaLnBrk="1" hangingPunct="1"/>
            <a:r>
              <a:rPr lang="ru-RU" sz="2000" smtClean="0">
                <a:effectLst/>
                <a:latin typeface="Cambria" pitchFamily="18" charset="0"/>
              </a:rPr>
              <a:t>рвота</a:t>
            </a:r>
          </a:p>
          <a:p>
            <a:pPr marL="547688" lvl="1" eaLnBrk="1" hangingPunct="1"/>
            <a:r>
              <a:rPr lang="ru-RU" sz="2000" smtClean="0">
                <a:effectLst/>
                <a:latin typeface="Cambria" pitchFamily="18" charset="0"/>
              </a:rPr>
              <a:t>заболевания почек с нефротическим синдромом</a:t>
            </a:r>
          </a:p>
          <a:p>
            <a:pPr marL="547688" lvl="1" eaLnBrk="1" hangingPunct="1"/>
            <a:r>
              <a:rPr lang="ru-RU" sz="2000" smtClean="0">
                <a:effectLst/>
                <a:latin typeface="Cambria" pitchFamily="18" charset="0"/>
              </a:rPr>
              <a:t>почечная недостаточность</a:t>
            </a:r>
          </a:p>
          <a:p>
            <a:pPr marL="547688" lvl="1" eaLnBrk="1" hangingPunct="1"/>
            <a:r>
              <a:rPr lang="ru-RU" sz="2000" smtClean="0">
                <a:effectLst/>
                <a:latin typeface="Cambria" pitchFamily="18" charset="0"/>
              </a:rPr>
              <a:t>бесконтрольное применение мочегонных средств</a:t>
            </a:r>
          </a:p>
          <a:p>
            <a:pPr marL="547688" lvl="1" eaLnBrk="1" hangingPunct="1"/>
            <a:r>
              <a:rPr lang="ru-RU" sz="2000" smtClean="0">
                <a:effectLst/>
                <a:latin typeface="Cambria" pitchFamily="18" charset="0"/>
              </a:rPr>
              <a:t>диабетический ацидоз.</a:t>
            </a:r>
          </a:p>
          <a:p>
            <a:pPr marL="273050" indent="-273050" algn="ctr" eaLnBrk="1" hangingPunct="1">
              <a:buFont typeface="Arial" charset="0"/>
              <a:buNone/>
            </a:pPr>
            <a:r>
              <a:rPr lang="ru-RU" sz="2400" smtClean="0">
                <a:effectLst/>
                <a:latin typeface="Cambria" pitchFamily="18" charset="0"/>
              </a:rPr>
              <a:t>Гиперхлоремия при:</a:t>
            </a:r>
          </a:p>
          <a:p>
            <a:pPr marL="273050" indent="-273050" eaLnBrk="1" hangingPunct="1"/>
            <a:r>
              <a:rPr lang="ru-RU" sz="2400" smtClean="0">
                <a:effectLst/>
                <a:latin typeface="Cambria" pitchFamily="18" charset="0"/>
              </a:rPr>
              <a:t> </a:t>
            </a:r>
            <a:r>
              <a:rPr lang="ru-RU" smtClean="0">
                <a:effectLst/>
                <a:latin typeface="Cambria" pitchFamily="18" charset="0"/>
              </a:rPr>
              <a:t>обезвоживании</a:t>
            </a:r>
          </a:p>
          <a:p>
            <a:pPr marL="273050" indent="-273050" eaLnBrk="1" hangingPunct="1"/>
            <a:r>
              <a:rPr lang="ru-RU" smtClean="0">
                <a:effectLst/>
                <a:latin typeface="Cambria" pitchFamily="18" charset="0"/>
              </a:rPr>
              <a:t>заболеваниях сердечно-сосудистой системы с отеками</a:t>
            </a:r>
          </a:p>
          <a:p>
            <a:pPr marL="273050" indent="-273050" eaLnBrk="1" hangingPunct="1"/>
            <a:r>
              <a:rPr lang="ru-RU" smtClean="0">
                <a:effectLst/>
                <a:latin typeface="Cambria" pitchFamily="18" charset="0"/>
              </a:rPr>
              <a:t>поступление с пищей значительного количества </a:t>
            </a:r>
            <a:r>
              <a:rPr lang="en-US" smtClean="0">
                <a:effectLst/>
              </a:rPr>
              <a:t>NaCl</a:t>
            </a:r>
            <a:endParaRPr lang="ru-RU" sz="1700" smtClean="0">
              <a:effectLst/>
              <a:latin typeface="Cambria" pitchFamily="18" charset="0"/>
            </a:endParaRPr>
          </a:p>
          <a:p>
            <a:pPr marL="273050" indent="-273050" eaLnBrk="1" hangingPunct="1"/>
            <a:endParaRPr lang="ru-RU" sz="1700" smtClean="0">
              <a:effectLst/>
              <a:latin typeface="Cambria" pitchFamily="18" charset="0"/>
            </a:endParaRPr>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49" name="Title 1"/>
          <p:cNvSpPr>
            <a:spLocks noGrp="1"/>
          </p:cNvSpPr>
          <p:nvPr>
            <p:ph type="title" idx="4294967295"/>
          </p:nvPr>
        </p:nvSpPr>
        <p:spPr bwMode="auto">
          <a:xfrm>
            <a:off x="914400" y="277813"/>
            <a:ext cx="10355263" cy="512762"/>
          </a:xfrm>
        </p:spPr>
        <p:txBody>
          <a:bodyPr wrap="square" bIns="91440" numCol="1" anchor="b" anchorCtr="0" compatLnSpc="1">
            <a:prstTxWarp prst="textNoShape">
              <a:avLst/>
            </a:prstTxWarp>
            <a:normAutofit fontScale="90000"/>
          </a:bodyPr>
          <a:lstStyle/>
          <a:p>
            <a:pPr eaLnBrk="1" hangingPunct="1">
              <a:defRPr/>
            </a:pPr>
            <a:r>
              <a:rPr lang="ru-RU" sz="3000" b="0" cap="none" smtClean="0">
                <a:solidFill>
                  <a:srgbClr val="FF99FF"/>
                </a:solidFill>
                <a:effectLst>
                  <a:outerShdw blurRad="38100" dist="38100" dir="2700000" algn="tl">
                    <a:srgbClr val="FFFFFF"/>
                  </a:outerShdw>
                </a:effectLst>
                <a:latin typeface="Calibri" pitchFamily="34" charset="0"/>
              </a:rPr>
              <a:t>Билирубин</a:t>
            </a:r>
            <a:endParaRPr lang="ru-RU" sz="3000" cap="none" smtClean="0">
              <a:solidFill>
                <a:srgbClr val="FF99FF"/>
              </a:solidFill>
              <a:effectLst>
                <a:outerShdw blurRad="38100" dist="38100" dir="2700000" algn="tl">
                  <a:srgbClr val="FFFFFF"/>
                </a:outerShdw>
              </a:effectLst>
              <a:latin typeface="Calibri" pitchFamily="34" charset="0"/>
            </a:endParaRPr>
          </a:p>
        </p:txBody>
      </p:sp>
      <p:sp>
        <p:nvSpPr>
          <p:cNvPr id="51202" name="Content Placeholder 2"/>
          <p:cNvSpPr>
            <a:spLocks noGrp="1"/>
          </p:cNvSpPr>
          <p:nvPr>
            <p:ph sz="quarter" idx="4294967295"/>
          </p:nvPr>
        </p:nvSpPr>
        <p:spPr bwMode="auto">
          <a:xfrm>
            <a:off x="674688" y="815975"/>
            <a:ext cx="10769600" cy="5791200"/>
          </a:xfrm>
          <a:noFill/>
        </p:spPr>
        <p:txBody>
          <a:bodyPr wrap="square" numCol="1" anchor="t" anchorCtr="0" compatLnSpc="1">
            <a:prstTxWarp prst="textNoShape">
              <a:avLst/>
            </a:prstTxWarp>
          </a:bodyPr>
          <a:lstStyle/>
          <a:p>
            <a:pPr marL="273050" indent="-273050" eaLnBrk="1" hangingPunct="1">
              <a:lnSpc>
                <a:spcPct val="90000"/>
              </a:lnSpc>
              <a:buFont typeface="Arial" charset="0"/>
              <a:buNone/>
            </a:pPr>
            <a:r>
              <a:rPr lang="ru-RU" sz="2400" b="1" smtClean="0">
                <a:effectLst/>
                <a:latin typeface="Cambria" pitchFamily="18" charset="0"/>
              </a:rPr>
              <a:t>    Билирубин общий. </a:t>
            </a:r>
            <a:r>
              <a:rPr lang="ru-RU" sz="2400" smtClean="0">
                <a:effectLst/>
                <a:latin typeface="Cambria" pitchFamily="18" charset="0"/>
              </a:rPr>
              <a:t>Желтый пигмент крови, образуется при распаде </a:t>
            </a:r>
            <a:r>
              <a:rPr lang="en-US" sz="2400" smtClean="0">
                <a:effectLst/>
              </a:rPr>
              <a:t>Hb</a:t>
            </a:r>
            <a:r>
              <a:rPr lang="ru-RU" sz="2400" smtClean="0">
                <a:effectLst/>
                <a:latin typeface="Cambria" pitchFamily="18" charset="0"/>
              </a:rPr>
              <a:t>, миоглобина и цитохромов. Причины повышения: поражение клеток печени (гепатиты, цирроз), усиленный распад  Эр (гемолитические анемии), нарушение оттока желчи (напр., желчнокаменная болезнь).</a:t>
            </a:r>
          </a:p>
          <a:p>
            <a:pPr marL="273050" indent="-273050" eaLnBrk="1" hangingPunct="1">
              <a:lnSpc>
                <a:spcPct val="90000"/>
              </a:lnSpc>
              <a:buFont typeface="Arial" charset="0"/>
              <a:buNone/>
            </a:pPr>
            <a:r>
              <a:rPr lang="ru-RU" sz="2400" smtClean="0">
                <a:effectLst/>
                <a:latin typeface="Arial" charset="0"/>
              </a:rPr>
              <a:t>    </a:t>
            </a:r>
            <a:r>
              <a:rPr lang="en-US" sz="2400" smtClean="0">
                <a:effectLst/>
              </a:rPr>
              <a:t>N</a:t>
            </a:r>
            <a:r>
              <a:rPr lang="ru-RU" sz="2400" smtClean="0">
                <a:effectLst/>
                <a:latin typeface="Cambria" pitchFamily="18" charset="0"/>
              </a:rPr>
              <a:t> общего билирубина: 3,4 - 17,1 мкмоль/л. </a:t>
            </a:r>
          </a:p>
          <a:p>
            <a:pPr marL="273050" indent="-273050" eaLnBrk="1" hangingPunct="1">
              <a:lnSpc>
                <a:spcPct val="90000"/>
              </a:lnSpc>
              <a:buFont typeface="Arial" charset="0"/>
              <a:buNone/>
            </a:pPr>
            <a:r>
              <a:rPr lang="ru-RU" sz="2400" smtClean="0">
                <a:effectLst/>
                <a:latin typeface="Cambria" pitchFamily="18" charset="0"/>
              </a:rPr>
              <a:t>   Фракция общего билирубина крови, повышается при желтухе из-за нарушения оттока желчи из печени.</a:t>
            </a:r>
          </a:p>
          <a:p>
            <a:pPr marL="273050" indent="-273050" eaLnBrk="1" hangingPunct="1">
              <a:lnSpc>
                <a:spcPct val="90000"/>
              </a:lnSpc>
              <a:buFont typeface="Arial" charset="0"/>
              <a:buNone/>
            </a:pPr>
            <a:r>
              <a:rPr lang="ru-RU" sz="2400" b="1" smtClean="0">
                <a:effectLst/>
                <a:latin typeface="Cambria" pitchFamily="18" charset="0"/>
              </a:rPr>
              <a:t>    Билирубин прямой (конъюгированный, связанный)</a:t>
            </a:r>
          </a:p>
          <a:p>
            <a:pPr marL="273050" indent="-273050" eaLnBrk="1" hangingPunct="1">
              <a:lnSpc>
                <a:spcPct val="90000"/>
              </a:lnSpc>
              <a:buFont typeface="Arial" charset="0"/>
              <a:buNone/>
            </a:pPr>
            <a:r>
              <a:rPr lang="ru-RU" sz="2400" smtClean="0">
                <a:effectLst/>
                <a:latin typeface="Arial" charset="0"/>
              </a:rPr>
              <a:t>   </a:t>
            </a:r>
            <a:r>
              <a:rPr lang="en-US" sz="2400" smtClean="0">
                <a:effectLst/>
              </a:rPr>
              <a:t>N</a:t>
            </a:r>
            <a:r>
              <a:rPr lang="ru-RU" sz="2400" smtClean="0">
                <a:effectLst/>
                <a:latin typeface="Cambria" pitchFamily="18" charset="0"/>
              </a:rPr>
              <a:t> прямого билирубина: 0 - 7,9 мкмоль/л.</a:t>
            </a:r>
          </a:p>
          <a:p>
            <a:pPr marL="273050" indent="-273050" eaLnBrk="1" hangingPunct="1">
              <a:lnSpc>
                <a:spcPct val="90000"/>
              </a:lnSpc>
            </a:pPr>
            <a:r>
              <a:rPr lang="ru-RU" sz="2400" b="1" smtClean="0">
                <a:effectLst/>
                <a:latin typeface="Cambria" pitchFamily="18" charset="0"/>
              </a:rPr>
              <a:t>Билирубин непрямой (неконъюгированный, свободный)</a:t>
            </a:r>
          </a:p>
          <a:p>
            <a:pPr marL="273050" indent="-273050" eaLnBrk="1" hangingPunct="1">
              <a:lnSpc>
                <a:spcPct val="90000"/>
              </a:lnSpc>
              <a:buFont typeface="Arial" charset="0"/>
              <a:buNone/>
            </a:pPr>
            <a:r>
              <a:rPr lang="ru-RU" sz="2400" smtClean="0">
                <a:effectLst/>
                <a:latin typeface="Cambria" pitchFamily="18" charset="0"/>
              </a:rPr>
              <a:t>    Разница между показателями общего и прямого билирубина. Повышается при усилении распада Эр –гемолитическая анемия, малярия, массивные кровоизлиянияя в ткани и т.п. </a:t>
            </a:r>
            <a:r>
              <a:rPr lang="en-US" sz="2400" smtClean="0">
                <a:effectLst/>
              </a:rPr>
              <a:t>N </a:t>
            </a:r>
            <a:r>
              <a:rPr lang="ru-RU" sz="2400" smtClean="0">
                <a:effectLst/>
                <a:latin typeface="Cambria" pitchFamily="18" charset="0"/>
              </a:rPr>
              <a:t>непрямого билирубина: &lt; 19 мкмоль/л.</a:t>
            </a: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3" name="Title 1"/>
          <p:cNvSpPr>
            <a:spLocks noGrp="1"/>
          </p:cNvSpPr>
          <p:nvPr>
            <p:ph type="title" idx="4294967295"/>
          </p:nvPr>
        </p:nvSpPr>
        <p:spPr bwMode="auto">
          <a:xfrm>
            <a:off x="1009650" y="606425"/>
            <a:ext cx="10260013" cy="1047750"/>
          </a:xfrm>
        </p:spPr>
        <p:txBody>
          <a:bodyPr wrap="square" bIns="91440" numCol="1" anchor="b" anchorCtr="0" compatLnSpc="1">
            <a:prstTxWarp prst="textNoShape">
              <a:avLst/>
            </a:prstTxWarp>
            <a:normAutofit fontScale="90000"/>
          </a:bodyPr>
          <a:lstStyle/>
          <a:p>
            <a:pPr eaLnBrk="1" hangingPunct="1">
              <a:defRPr/>
            </a:pPr>
            <a:r>
              <a:rPr lang="ru-RU" sz="3000" b="0" cap="none" smtClean="0">
                <a:effectLst/>
                <a:latin typeface="Calibri" pitchFamily="34" charset="0"/>
              </a:rPr>
              <a:t/>
            </a:r>
            <a:br>
              <a:rPr lang="ru-RU" sz="3000" b="0" cap="none" smtClean="0">
                <a:effectLst/>
                <a:latin typeface="Calibri" pitchFamily="34" charset="0"/>
              </a:rPr>
            </a:br>
            <a:r>
              <a:rPr lang="ru-RU" sz="3200" b="0" cap="none" smtClean="0">
                <a:solidFill>
                  <a:srgbClr val="FF99FF"/>
                </a:solidFill>
                <a:effectLst>
                  <a:outerShdw blurRad="38100" dist="38100" dir="2700000" algn="tl">
                    <a:srgbClr val="FFFFFF"/>
                  </a:outerShdw>
                </a:effectLst>
                <a:latin typeface="Calibri" pitchFamily="34" charset="0"/>
              </a:rPr>
              <a:t>Трансаминазы </a:t>
            </a:r>
            <a:br>
              <a:rPr lang="ru-RU" sz="3200" b="0" cap="none" smtClean="0">
                <a:solidFill>
                  <a:srgbClr val="FF99FF"/>
                </a:solidFill>
                <a:effectLst>
                  <a:outerShdw blurRad="38100" dist="38100" dir="2700000" algn="tl">
                    <a:srgbClr val="FFFFFF"/>
                  </a:outerShdw>
                </a:effectLst>
                <a:latin typeface="Calibri" pitchFamily="34" charset="0"/>
              </a:rPr>
            </a:br>
            <a:r>
              <a:rPr lang="ru-RU" sz="3200" b="0" cap="none" smtClean="0">
                <a:solidFill>
                  <a:srgbClr val="FF99FF"/>
                </a:solidFill>
                <a:effectLst>
                  <a:outerShdw blurRad="38100" dist="38100" dir="2700000" algn="tl">
                    <a:srgbClr val="FFFFFF"/>
                  </a:outerShdw>
                </a:effectLst>
                <a:latin typeface="Calibri" pitchFamily="34" charset="0"/>
              </a:rPr>
              <a:t>основные ферменты, синтезирующиеся в печени</a:t>
            </a:r>
          </a:p>
        </p:txBody>
      </p:sp>
      <p:sp>
        <p:nvSpPr>
          <p:cNvPr id="52226" name="Content Placeholder 2"/>
          <p:cNvSpPr>
            <a:spLocks noGrp="1"/>
          </p:cNvSpPr>
          <p:nvPr>
            <p:ph sz="quarter" idx="4294967295"/>
          </p:nvPr>
        </p:nvSpPr>
        <p:spPr bwMode="auto">
          <a:noFill/>
        </p:spPr>
        <p:txBody>
          <a:bodyPr wrap="square" numCol="1" anchor="t" anchorCtr="0" compatLnSpc="1">
            <a:prstTxWarp prst="textNoShape">
              <a:avLst/>
            </a:prstTxWarp>
          </a:bodyPr>
          <a:lstStyle/>
          <a:p>
            <a:pPr marL="273050" indent="-273050" eaLnBrk="1" hangingPunct="1">
              <a:lnSpc>
                <a:spcPct val="90000"/>
              </a:lnSpc>
            </a:pPr>
            <a:r>
              <a:rPr lang="ru-RU" sz="2400" b="1" smtClean="0">
                <a:effectLst/>
                <a:latin typeface="Cambria" pitchFamily="18" charset="0"/>
              </a:rPr>
              <a:t>АсАТ (АСТ, аспартатаминотрансфераза). </a:t>
            </a:r>
            <a:r>
              <a:rPr lang="ru-RU" sz="2400" smtClean="0">
                <a:effectLst/>
                <a:latin typeface="Cambria" pitchFamily="18" charset="0"/>
              </a:rPr>
              <a:t>Повышение при заболеваниях печени и сердца, длительном приеме аспирина и гормональных контрацептивов.</a:t>
            </a:r>
          </a:p>
          <a:p>
            <a:pPr marL="273050" indent="-273050" eaLnBrk="1" hangingPunct="1">
              <a:lnSpc>
                <a:spcPct val="90000"/>
              </a:lnSpc>
              <a:buFont typeface="Arial" charset="0"/>
              <a:buNone/>
            </a:pPr>
            <a:r>
              <a:rPr lang="ru-RU" sz="2400" smtClean="0">
                <a:effectLst/>
                <a:latin typeface="Arial" charset="0"/>
              </a:rPr>
              <a:t>    </a:t>
            </a:r>
            <a:r>
              <a:rPr lang="en-US" sz="2400" smtClean="0">
                <a:effectLst/>
              </a:rPr>
              <a:t>N</a:t>
            </a:r>
            <a:r>
              <a:rPr lang="ru-RU" sz="2400" smtClean="0">
                <a:effectLst/>
                <a:latin typeface="Cambria" pitchFamily="18" charset="0"/>
              </a:rPr>
              <a:t> АсАТ:</a:t>
            </a:r>
            <a:r>
              <a:rPr lang="en-US" sz="2400" smtClean="0">
                <a:effectLst/>
              </a:rPr>
              <a:t> </a:t>
            </a:r>
            <a:r>
              <a:rPr lang="ru-RU" sz="2400" smtClean="0">
                <a:effectLst/>
                <a:latin typeface="Cambria" pitchFamily="18" charset="0"/>
              </a:rPr>
              <a:t>Жен. – до 31 Ед/л. Муж. – до 37 Ед/л.</a:t>
            </a:r>
          </a:p>
          <a:p>
            <a:pPr marL="273050" indent="-273050" eaLnBrk="1" hangingPunct="1">
              <a:lnSpc>
                <a:spcPct val="90000"/>
              </a:lnSpc>
            </a:pPr>
            <a:r>
              <a:rPr lang="ru-RU" sz="2400" b="1" smtClean="0">
                <a:effectLst/>
                <a:latin typeface="Cambria" pitchFamily="18" charset="0"/>
              </a:rPr>
              <a:t>АлАТ (АЛТ, аланинаминотрансфераза). </a:t>
            </a:r>
            <a:r>
              <a:rPr lang="ru-RU" sz="2400" smtClean="0">
                <a:effectLst/>
                <a:latin typeface="Cambria" pitchFamily="18" charset="0"/>
              </a:rPr>
              <a:t>Повышение при массовой гибели печеночных клеток (напр., при гепатите, циррозе), тяжелой сердечной недостаточности и заболеваниях крови.</a:t>
            </a:r>
          </a:p>
          <a:p>
            <a:pPr marL="273050" indent="-273050" eaLnBrk="1" hangingPunct="1">
              <a:lnSpc>
                <a:spcPct val="90000"/>
              </a:lnSpc>
              <a:buFont typeface="Arial" charset="0"/>
              <a:buNone/>
            </a:pPr>
            <a:r>
              <a:rPr lang="ru-RU" sz="2400" smtClean="0">
                <a:effectLst/>
                <a:latin typeface="Arial" charset="0"/>
              </a:rPr>
              <a:t>   </a:t>
            </a:r>
            <a:r>
              <a:rPr lang="en-US" sz="2400" smtClean="0">
                <a:effectLst/>
              </a:rPr>
              <a:t>N</a:t>
            </a:r>
            <a:r>
              <a:rPr lang="ru-RU" sz="2400" smtClean="0">
                <a:effectLst/>
                <a:latin typeface="Cambria" pitchFamily="18" charset="0"/>
              </a:rPr>
              <a:t> АлАТ: Жен. – до 34 Ед/л, Муж. – до 45 Ед/л.</a:t>
            </a:r>
          </a:p>
          <a:p>
            <a:pPr marL="273050" indent="-273050" eaLnBrk="1" hangingPunct="1">
              <a:lnSpc>
                <a:spcPct val="90000"/>
              </a:lnSpc>
            </a:pPr>
            <a:endParaRPr lang="ru-RU" sz="2400" smtClean="0">
              <a:effectLst/>
              <a:latin typeface="Cambria" pitchFamily="18" charset="0"/>
            </a:endParaRPr>
          </a:p>
          <a:p>
            <a:pPr marL="273050" indent="-273050" eaLnBrk="1" hangingPunct="1">
              <a:lnSpc>
                <a:spcPct val="90000"/>
              </a:lnSpc>
            </a:pPr>
            <a:endParaRPr lang="ru-RU" sz="2400" smtClean="0">
              <a:effectLst/>
              <a:latin typeface="Cambria" pitchFamily="18" charset="0"/>
            </a:endParaRPr>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7" name="Title 1"/>
          <p:cNvSpPr>
            <a:spLocks noGrp="1"/>
          </p:cNvSpPr>
          <p:nvPr>
            <p:ph type="title" idx="4294967295"/>
          </p:nvPr>
        </p:nvSpPr>
        <p:spPr bwMode="auto">
          <a:xfrm>
            <a:off x="914400" y="609600"/>
            <a:ext cx="10355263" cy="769938"/>
          </a:xfrm>
        </p:spPr>
        <p:txBody>
          <a:bodyPr wrap="square" bIns="91440" numCol="1" anchor="b" anchorCtr="0" compatLnSpc="1">
            <a:prstTxWarp prst="textNoShape">
              <a:avLst/>
            </a:prstTxWarp>
          </a:bodyPr>
          <a:lstStyle/>
          <a:p>
            <a:pPr eaLnBrk="1" hangingPunct="1">
              <a:defRPr/>
            </a:pPr>
            <a:r>
              <a:rPr lang="ru-RU" b="0" cap="none" smtClean="0">
                <a:solidFill>
                  <a:srgbClr val="FF99FF"/>
                </a:solidFill>
                <a:effectLst>
                  <a:outerShdw blurRad="38100" dist="38100" dir="2700000" algn="tl">
                    <a:srgbClr val="FFFFFF"/>
                  </a:outerShdw>
                </a:effectLst>
                <a:latin typeface="Calibri" pitchFamily="34" charset="0"/>
              </a:rPr>
              <a:t>Ферменты другие</a:t>
            </a:r>
          </a:p>
        </p:txBody>
      </p:sp>
      <p:sp>
        <p:nvSpPr>
          <p:cNvPr id="53250" name="Content Placeholder 2"/>
          <p:cNvSpPr>
            <a:spLocks noGrp="1"/>
          </p:cNvSpPr>
          <p:nvPr>
            <p:ph sz="quarter" idx="4294967295"/>
          </p:nvPr>
        </p:nvSpPr>
        <p:spPr bwMode="auto">
          <a:xfrm>
            <a:off x="914400" y="2095500"/>
            <a:ext cx="10355263" cy="3695700"/>
          </a:xfrm>
          <a:noFill/>
        </p:spPr>
        <p:txBody>
          <a:bodyPr wrap="square" numCol="1" anchor="t" anchorCtr="0" compatLnSpc="1">
            <a:prstTxWarp prst="textNoShape">
              <a:avLst/>
            </a:prstTxWarp>
          </a:bodyPr>
          <a:lstStyle/>
          <a:p>
            <a:pPr marL="273050" indent="-273050" eaLnBrk="1" hangingPunct="1"/>
            <a:r>
              <a:rPr lang="ru-RU" sz="2400" b="1" smtClean="0">
                <a:effectLst/>
                <a:latin typeface="Cambria" pitchFamily="18" charset="0"/>
              </a:rPr>
              <a:t>Гамма-ГТ (гамма-глутамилтрансфераза). </a:t>
            </a:r>
            <a:r>
              <a:rPr lang="ru-RU" sz="2400" smtClean="0">
                <a:effectLst/>
                <a:latin typeface="Cambria" pitchFamily="18" charset="0"/>
              </a:rPr>
              <a:t>Содержится в клетках печени и поджелудочной железы. Повышение в крови наблюдается при заболеваниях этих органов, при длительном приеме алкоголя.</a:t>
            </a:r>
          </a:p>
          <a:p>
            <a:pPr marL="273050" indent="-273050" eaLnBrk="1" hangingPunct="1"/>
            <a:r>
              <a:rPr lang="en-US" sz="2400" smtClean="0">
                <a:effectLst/>
              </a:rPr>
              <a:t>N</a:t>
            </a:r>
            <a:r>
              <a:rPr lang="ru-RU" sz="2400" smtClean="0">
                <a:effectLst/>
                <a:latin typeface="Cambria" pitchFamily="18" charset="0"/>
              </a:rPr>
              <a:t> значения г-ГТ:</a:t>
            </a:r>
            <a:r>
              <a:rPr lang="en-US" sz="2400" smtClean="0">
                <a:effectLst/>
              </a:rPr>
              <a:t> </a:t>
            </a:r>
            <a:r>
              <a:rPr lang="ru-RU" sz="2400" smtClean="0">
                <a:effectLst/>
                <a:latin typeface="Cambria" pitchFamily="18" charset="0"/>
              </a:rPr>
              <a:t>Жен</a:t>
            </a:r>
            <a:r>
              <a:rPr lang="en-US" sz="2400" smtClean="0">
                <a:effectLst/>
              </a:rPr>
              <a:t>/</a:t>
            </a:r>
            <a:r>
              <a:rPr lang="ru-RU" sz="2400" smtClean="0">
                <a:effectLst/>
                <a:latin typeface="Cambria" pitchFamily="18" charset="0"/>
              </a:rPr>
              <a:t> - до 38 Ед/л, Муж - до 55 Ед/л.</a:t>
            </a:r>
          </a:p>
          <a:p>
            <a:pPr marL="273050" indent="-273050" eaLnBrk="1" hangingPunct="1"/>
            <a:r>
              <a:rPr lang="ru-RU" sz="2400" b="1" smtClean="0">
                <a:effectLst/>
                <a:latin typeface="Cambria" pitchFamily="18" charset="0"/>
              </a:rPr>
              <a:t>Фосфатаза щелочная. </a:t>
            </a:r>
            <a:r>
              <a:rPr lang="ru-RU" sz="2400" smtClean="0">
                <a:effectLst/>
                <a:latin typeface="Cambria" pitchFamily="18" charset="0"/>
              </a:rPr>
              <a:t>Фермент, содержится в печени и костях.</a:t>
            </a:r>
            <a:r>
              <a:rPr lang="en-US" sz="2400" smtClean="0">
                <a:effectLst/>
              </a:rPr>
              <a:t> N </a:t>
            </a:r>
            <a:r>
              <a:rPr lang="ru-RU" sz="2400" smtClean="0">
                <a:effectLst/>
                <a:latin typeface="Cambria" pitchFamily="18" charset="0"/>
              </a:rPr>
              <a:t>- 30-120 Ед/л.</a:t>
            </a:r>
            <a:endParaRPr lang="ru-RU" smtClean="0">
              <a:effectLst/>
              <a:latin typeface="Cambria" pitchFamily="18" charset="0"/>
            </a:endParaRPr>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1" name="Title 1"/>
          <p:cNvSpPr>
            <a:spLocks noGrp="1"/>
          </p:cNvSpPr>
          <p:nvPr>
            <p:ph type="title" idx="4294967295"/>
          </p:nvPr>
        </p:nvSpPr>
        <p:spPr bwMode="auto">
          <a:xfrm>
            <a:off x="914400" y="609600"/>
            <a:ext cx="10355263" cy="758825"/>
          </a:xfrm>
        </p:spPr>
        <p:txBody>
          <a:bodyPr wrap="square" bIns="91440" numCol="1" anchor="b" anchorCtr="0" compatLnSpc="1">
            <a:prstTxWarp prst="textNoShape">
              <a:avLst/>
            </a:prstTxWarp>
          </a:bodyPr>
          <a:lstStyle/>
          <a:p>
            <a:pPr eaLnBrk="1" hangingPunct="1">
              <a:defRPr/>
            </a:pPr>
            <a:r>
              <a:rPr lang="ru-RU" sz="3800" b="0" cap="none" smtClean="0">
                <a:solidFill>
                  <a:srgbClr val="FF99FF"/>
                </a:solidFill>
                <a:effectLst>
                  <a:outerShdw blurRad="38100" dist="38100" dir="2700000" algn="tl">
                    <a:srgbClr val="FFFFFF"/>
                  </a:outerShdw>
                </a:effectLst>
                <a:latin typeface="Calibri" pitchFamily="34" charset="0"/>
              </a:rPr>
              <a:t>Липидный обмен</a:t>
            </a:r>
          </a:p>
        </p:txBody>
      </p:sp>
      <p:sp>
        <p:nvSpPr>
          <p:cNvPr id="54274" name="Content Placeholder 2"/>
          <p:cNvSpPr>
            <a:spLocks noGrp="1"/>
          </p:cNvSpPr>
          <p:nvPr>
            <p:ph sz="quarter" idx="4294967295"/>
          </p:nvPr>
        </p:nvSpPr>
        <p:spPr bwMode="auto">
          <a:noFill/>
        </p:spPr>
        <p:txBody>
          <a:bodyPr wrap="square" numCol="1" anchor="t" anchorCtr="0" compatLnSpc="1">
            <a:prstTxWarp prst="textNoShape">
              <a:avLst/>
            </a:prstTxWarp>
          </a:bodyPr>
          <a:lstStyle/>
          <a:p>
            <a:pPr marL="273050" indent="-273050" eaLnBrk="1" hangingPunct="1">
              <a:lnSpc>
                <a:spcPct val="90000"/>
              </a:lnSpc>
            </a:pPr>
            <a:r>
              <a:rPr lang="ru-RU" sz="2400" b="1" smtClean="0">
                <a:effectLst/>
                <a:latin typeface="Cambria" pitchFamily="18" charset="0"/>
              </a:rPr>
              <a:t>Холестерин (холестерол) общий</a:t>
            </a:r>
          </a:p>
          <a:p>
            <a:pPr marL="273050" indent="-273050" eaLnBrk="1" hangingPunct="1">
              <a:lnSpc>
                <a:spcPct val="90000"/>
              </a:lnSpc>
              <a:buFont typeface="Arial" charset="0"/>
              <a:buNone/>
            </a:pPr>
            <a:r>
              <a:rPr lang="ru-RU" sz="2400" smtClean="0">
                <a:effectLst/>
                <a:latin typeface="Cambria" pitchFamily="18" charset="0"/>
              </a:rPr>
              <a:t>   Основной липид крови, поступает в организм с пищей, а также синтезируется клетками печени. </a:t>
            </a:r>
            <a:r>
              <a:rPr lang="en-US" sz="2400" b="1" smtClean="0">
                <a:effectLst/>
              </a:rPr>
              <a:t>N</a:t>
            </a:r>
            <a:r>
              <a:rPr lang="ru-RU" sz="2400" smtClean="0">
                <a:effectLst/>
                <a:latin typeface="Cambria" pitchFamily="18" charset="0"/>
              </a:rPr>
              <a:t>  3,2-5,6 ммоль/л.</a:t>
            </a:r>
          </a:p>
          <a:p>
            <a:pPr marL="273050" indent="-273050" eaLnBrk="1" hangingPunct="1">
              <a:lnSpc>
                <a:spcPct val="90000"/>
              </a:lnSpc>
            </a:pPr>
            <a:r>
              <a:rPr lang="ru-RU" sz="2400" b="1" smtClean="0">
                <a:effectLst/>
                <a:latin typeface="Cambria" pitchFamily="18" charset="0"/>
              </a:rPr>
              <a:t>Липопротеины низкой плотности (ЛПНП). </a:t>
            </a:r>
            <a:r>
              <a:rPr lang="ru-RU" sz="2400" smtClean="0">
                <a:effectLst/>
                <a:latin typeface="Cambria" pitchFamily="18" charset="0"/>
              </a:rPr>
              <a:t>Атерогенная, «вредная» фракция липидов, очень богата холестерином и, транспортируя его к клеткам сосудов, задерживаются в них, образуя атеросклеротические бляшки.  </a:t>
            </a:r>
            <a:r>
              <a:rPr lang="en-US" sz="2400" b="1" smtClean="0">
                <a:effectLst/>
              </a:rPr>
              <a:t>N</a:t>
            </a:r>
            <a:r>
              <a:rPr lang="ru-RU" sz="2400" smtClean="0">
                <a:effectLst/>
                <a:latin typeface="Cambria" pitchFamily="18" charset="0"/>
              </a:rPr>
              <a:t> 1,71-3,5 ммоль/л.</a:t>
            </a:r>
          </a:p>
          <a:p>
            <a:pPr marL="273050" indent="-273050" eaLnBrk="1" hangingPunct="1">
              <a:lnSpc>
                <a:spcPct val="90000"/>
              </a:lnSpc>
            </a:pPr>
            <a:r>
              <a:rPr lang="ru-RU" sz="2400" b="1" smtClean="0">
                <a:effectLst/>
                <a:latin typeface="Cambria" pitchFamily="18" charset="0"/>
              </a:rPr>
              <a:t>Триглицериды. </a:t>
            </a:r>
            <a:r>
              <a:rPr lang="ru-RU" sz="2400" smtClean="0">
                <a:effectLst/>
                <a:latin typeface="Cambria" pitchFamily="18" charset="0"/>
              </a:rPr>
              <a:t>Нейтральные жиры, находящиеся в плазме крови, важный показатель липидного обмена. </a:t>
            </a:r>
            <a:r>
              <a:rPr lang="en-US" sz="2400" b="1" smtClean="0">
                <a:effectLst/>
              </a:rPr>
              <a:t>N</a:t>
            </a:r>
            <a:r>
              <a:rPr lang="ru-RU" sz="2400" smtClean="0">
                <a:effectLst/>
                <a:latin typeface="Cambria" pitchFamily="18" charset="0"/>
              </a:rPr>
              <a:t> 0,41-1,8 ммоль/л.</a:t>
            </a:r>
          </a:p>
          <a:p>
            <a:pPr marL="273050" indent="-273050" eaLnBrk="1" hangingPunct="1">
              <a:lnSpc>
                <a:spcPct val="90000"/>
              </a:lnSpc>
            </a:pPr>
            <a:endParaRPr lang="ru-RU" sz="2400" smtClean="0">
              <a:effectLst/>
              <a:latin typeface="Cambria" pitchFamily="18" charset="0"/>
            </a:endParaRPr>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5" name="Title 1"/>
          <p:cNvSpPr>
            <a:spLocks noGrp="1"/>
          </p:cNvSpPr>
          <p:nvPr>
            <p:ph type="title" idx="4294967295"/>
          </p:nvPr>
        </p:nvSpPr>
        <p:spPr bwMode="auto">
          <a:xfrm>
            <a:off x="914400" y="609600"/>
            <a:ext cx="10355263" cy="1095375"/>
          </a:xfrm>
        </p:spPr>
        <p:txBody>
          <a:bodyPr wrap="square" bIns="91440" numCol="1" anchor="b" anchorCtr="0" compatLnSpc="1">
            <a:prstTxWarp prst="textNoShape">
              <a:avLst/>
            </a:prstTxWarp>
          </a:bodyPr>
          <a:lstStyle/>
          <a:p>
            <a:pPr eaLnBrk="1" hangingPunct="1">
              <a:defRPr/>
            </a:pPr>
            <a:r>
              <a:rPr lang="ru-RU" sz="4300" b="0" cap="none" smtClean="0">
                <a:solidFill>
                  <a:srgbClr val="FF99FF"/>
                </a:solidFill>
                <a:effectLst>
                  <a:outerShdw blurRad="38100" dist="38100" dir="2700000" algn="tl">
                    <a:srgbClr val="FFFFFF"/>
                  </a:outerShdw>
                </a:effectLst>
                <a:latin typeface="Calibri" pitchFamily="34" charset="0"/>
              </a:rPr>
              <a:t>Белковый обмен</a:t>
            </a:r>
          </a:p>
        </p:txBody>
      </p:sp>
      <p:sp>
        <p:nvSpPr>
          <p:cNvPr id="55298" name="Content Placeholder 2"/>
          <p:cNvSpPr>
            <a:spLocks noGrp="1"/>
          </p:cNvSpPr>
          <p:nvPr>
            <p:ph sz="quarter" idx="4294967295"/>
          </p:nvPr>
        </p:nvSpPr>
        <p:spPr bwMode="auto">
          <a:xfrm>
            <a:off x="914400" y="2095500"/>
            <a:ext cx="10355263" cy="3695700"/>
          </a:xfrm>
          <a:noFill/>
        </p:spPr>
        <p:txBody>
          <a:bodyPr wrap="square" numCol="1" anchor="t" anchorCtr="0" compatLnSpc="1">
            <a:prstTxWarp prst="textNoShape">
              <a:avLst/>
            </a:prstTxWarp>
          </a:bodyPr>
          <a:lstStyle/>
          <a:p>
            <a:pPr marL="273050" indent="-273050" eaLnBrk="1" hangingPunct="1"/>
            <a:r>
              <a:rPr lang="ru-RU" sz="2400" b="1" smtClean="0">
                <a:effectLst/>
                <a:latin typeface="Cambria" pitchFamily="18" charset="0"/>
              </a:rPr>
              <a:t>Общий белок. </a:t>
            </a:r>
            <a:r>
              <a:rPr lang="ru-RU" sz="2400" smtClean="0">
                <a:effectLst/>
                <a:latin typeface="Cambria" pitchFamily="18" charset="0"/>
              </a:rPr>
              <a:t>Снижение при болезнях печени и почек. Повышение – при заболеваниях крови и инфекционно-воспалительных процессах.</a:t>
            </a:r>
          </a:p>
          <a:p>
            <a:pPr marL="273050" indent="-273050" eaLnBrk="1" hangingPunct="1">
              <a:buFont typeface="Arial" charset="0"/>
              <a:buNone/>
            </a:pPr>
            <a:r>
              <a:rPr lang="ru-RU" sz="2400" b="1" smtClean="0">
                <a:effectLst/>
                <a:latin typeface="Arial" charset="0"/>
              </a:rPr>
              <a:t>    </a:t>
            </a:r>
            <a:r>
              <a:rPr lang="en-US" sz="2400" b="1" smtClean="0">
                <a:effectLst/>
              </a:rPr>
              <a:t>N </a:t>
            </a:r>
            <a:r>
              <a:rPr lang="ru-RU" sz="2400" smtClean="0">
                <a:effectLst/>
                <a:latin typeface="Cambria" pitchFamily="18" charset="0"/>
              </a:rPr>
              <a:t>общего белка: 66-83 г/л.</a:t>
            </a:r>
          </a:p>
          <a:p>
            <a:pPr marL="273050" indent="-273050" eaLnBrk="1" hangingPunct="1"/>
            <a:r>
              <a:rPr lang="ru-RU" sz="2400" b="1" smtClean="0">
                <a:effectLst/>
                <a:latin typeface="Cambria" pitchFamily="18" charset="0"/>
              </a:rPr>
              <a:t>Альбумин. </a:t>
            </a:r>
            <a:r>
              <a:rPr lang="ru-RU" sz="2400" smtClean="0">
                <a:effectLst/>
                <a:latin typeface="Cambria" pitchFamily="18" charset="0"/>
              </a:rPr>
              <a:t>Важнейший белок крови, составляет примерно половину всех сывороточных белков. Уменьшение при болезнях почек, печени, кишечника. Повышение альбумина чаще связано с обезвоживанием.</a:t>
            </a:r>
          </a:p>
          <a:p>
            <a:pPr marL="273050" indent="-273050" eaLnBrk="1" hangingPunct="1">
              <a:buFont typeface="Arial" charset="0"/>
              <a:buNone/>
            </a:pPr>
            <a:r>
              <a:rPr lang="ru-RU" sz="2400" b="1" smtClean="0">
                <a:effectLst/>
                <a:latin typeface="Arial" charset="0"/>
              </a:rPr>
              <a:t>   </a:t>
            </a:r>
            <a:r>
              <a:rPr lang="en-US" sz="2400" b="1" smtClean="0">
                <a:effectLst/>
              </a:rPr>
              <a:t>N </a:t>
            </a:r>
            <a:r>
              <a:rPr lang="ru-RU" sz="2400" smtClean="0">
                <a:effectLst/>
                <a:latin typeface="Cambria" pitchFamily="18" charset="0"/>
              </a:rPr>
              <a:t>альбумина: 35-52 г/л</a:t>
            </a:r>
          </a:p>
          <a:p>
            <a:pPr marL="273050" indent="-273050" eaLnBrk="1" hangingPunct="1"/>
            <a:endParaRPr lang="ru-RU" sz="2400" smtClean="0">
              <a:effectLst/>
              <a:latin typeface="Cambria" pitchFamily="18" charset="0"/>
            </a:endParaRPr>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69" name="Title 1"/>
          <p:cNvSpPr>
            <a:spLocks noGrp="1"/>
          </p:cNvSpPr>
          <p:nvPr>
            <p:ph type="title" idx="4294967295"/>
          </p:nvPr>
        </p:nvSpPr>
        <p:spPr bwMode="auto">
          <a:xfrm>
            <a:off x="1009650" y="606425"/>
            <a:ext cx="10260013" cy="476250"/>
          </a:xfrm>
        </p:spPr>
        <p:txBody>
          <a:bodyPr wrap="square" bIns="91440" numCol="1" anchor="b" anchorCtr="0" compatLnSpc="1">
            <a:prstTxWarp prst="textNoShape">
              <a:avLst/>
            </a:prstTxWarp>
            <a:normAutofit fontScale="90000"/>
          </a:bodyPr>
          <a:lstStyle/>
          <a:p>
            <a:pPr eaLnBrk="1" hangingPunct="1">
              <a:defRPr/>
            </a:pPr>
            <a:r>
              <a:rPr lang="ru-RU" sz="2800" b="0" cap="none" smtClean="0">
                <a:solidFill>
                  <a:srgbClr val="FF99FF"/>
                </a:solidFill>
                <a:effectLst>
                  <a:outerShdw blurRad="38100" dist="38100" dir="2700000" algn="tl">
                    <a:srgbClr val="FFFFFF"/>
                  </a:outerShdw>
                </a:effectLst>
                <a:latin typeface="Calibri" pitchFamily="34" charset="0"/>
              </a:rPr>
              <a:t>Продукты метаболизма белков</a:t>
            </a:r>
          </a:p>
        </p:txBody>
      </p:sp>
      <p:sp>
        <p:nvSpPr>
          <p:cNvPr id="56322" name="Content Placeholder 2"/>
          <p:cNvSpPr>
            <a:spLocks noGrp="1"/>
          </p:cNvSpPr>
          <p:nvPr>
            <p:ph sz="quarter" idx="4294967295"/>
          </p:nvPr>
        </p:nvSpPr>
        <p:spPr bwMode="auto">
          <a:xfrm>
            <a:off x="568325" y="1558925"/>
            <a:ext cx="11277600" cy="3830638"/>
          </a:xfrm>
          <a:noFill/>
        </p:spPr>
        <p:txBody>
          <a:bodyPr wrap="square" numCol="1" anchor="t" anchorCtr="0" compatLnSpc="1">
            <a:prstTxWarp prst="textNoShape">
              <a:avLst/>
            </a:prstTxWarp>
            <a:normAutofit lnSpcReduction="10000"/>
          </a:bodyPr>
          <a:lstStyle/>
          <a:p>
            <a:pPr marL="273050" indent="-273050" eaLnBrk="1" hangingPunct="1">
              <a:lnSpc>
                <a:spcPct val="80000"/>
              </a:lnSpc>
            </a:pPr>
            <a:r>
              <a:rPr lang="ru-RU" sz="2400" b="1" smtClean="0">
                <a:effectLst/>
                <a:latin typeface="Cambria" pitchFamily="18" charset="0"/>
              </a:rPr>
              <a:t>Креатинин.  </a:t>
            </a:r>
            <a:r>
              <a:rPr lang="ru-RU" sz="2400" smtClean="0">
                <a:effectLst/>
                <a:latin typeface="Cambria" pitchFamily="18" charset="0"/>
              </a:rPr>
              <a:t>Играет важную роль в энергетическом обмене мышечной и др. тканей. Полностью выводится почками, поэтому определение его в крови имеет большое значение для диагностики заболеваний почек.  </a:t>
            </a:r>
            <a:r>
              <a:rPr lang="en-US" sz="2400" b="1" smtClean="0">
                <a:effectLst/>
              </a:rPr>
              <a:t>N </a:t>
            </a:r>
            <a:r>
              <a:rPr lang="ru-RU" sz="2400" smtClean="0">
                <a:effectLst/>
                <a:latin typeface="Cambria" pitchFamily="18" charset="0"/>
              </a:rPr>
              <a:t>: Ж - 53 - 97 мкмоль/л; М - 62 – 115 мкмоль/л.</a:t>
            </a:r>
          </a:p>
          <a:p>
            <a:pPr marL="273050" indent="-273050" eaLnBrk="1" hangingPunct="1">
              <a:lnSpc>
                <a:spcPct val="80000"/>
              </a:lnSpc>
            </a:pPr>
            <a:r>
              <a:rPr lang="ru-RU" sz="2400" b="1" smtClean="0">
                <a:effectLst/>
                <a:latin typeface="Cambria" pitchFamily="18" charset="0"/>
              </a:rPr>
              <a:t>Мочевина. </a:t>
            </a:r>
            <a:r>
              <a:rPr lang="ru-RU" sz="2400" smtClean="0">
                <a:effectLst/>
                <a:latin typeface="Cambria" pitchFamily="18" charset="0"/>
              </a:rPr>
              <a:t>Является конечным продуктом метаболизма белков в организме, выводится почками, поэтому определение ее в крови дает представление о функции почек и широко используется для диагностики. </a:t>
            </a:r>
            <a:r>
              <a:rPr lang="en-US" sz="2400" b="1" smtClean="0">
                <a:effectLst/>
              </a:rPr>
              <a:t>N</a:t>
            </a:r>
            <a:r>
              <a:rPr lang="ru-RU" sz="2400" smtClean="0">
                <a:effectLst/>
                <a:latin typeface="Cambria" pitchFamily="18" charset="0"/>
              </a:rPr>
              <a:t>: 2,8-7,2 ммоль/л.</a:t>
            </a:r>
          </a:p>
          <a:p>
            <a:pPr marL="273050" indent="-273050" eaLnBrk="1" hangingPunct="1">
              <a:lnSpc>
                <a:spcPct val="80000"/>
              </a:lnSpc>
            </a:pPr>
            <a:r>
              <a:rPr lang="ru-RU" sz="2400" b="1" smtClean="0">
                <a:effectLst/>
                <a:latin typeface="Cambria" pitchFamily="18" charset="0"/>
              </a:rPr>
              <a:t>Мочевая кислота. </a:t>
            </a:r>
            <a:r>
              <a:rPr lang="ru-RU" sz="2400" smtClean="0">
                <a:effectLst/>
                <a:latin typeface="Cambria" pitchFamily="18" charset="0"/>
              </a:rPr>
              <a:t>Один из конечных продуктов метаболизма белков в организме, полностью выводится почками. Повышение  встречается при почечнокаменной болезни, др. заболеваниях почек,  при подагре. Фактор риска сердечно-сосудистой  заболеваемости и смертности. </a:t>
            </a:r>
            <a:r>
              <a:rPr lang="en-US" sz="2400" b="1" smtClean="0">
                <a:effectLst/>
              </a:rPr>
              <a:t>N</a:t>
            </a:r>
            <a:r>
              <a:rPr lang="ru-RU" sz="2400" b="1" smtClean="0">
                <a:effectLst/>
                <a:latin typeface="Cambria" pitchFamily="18" charset="0"/>
              </a:rPr>
              <a:t>: </a:t>
            </a:r>
            <a:r>
              <a:rPr lang="ru-RU" sz="2400" smtClean="0">
                <a:effectLst/>
                <a:latin typeface="Cambria" pitchFamily="18" charset="0"/>
              </a:rPr>
              <a:t>М - 210 - 420 мкмоль/л; Ж - 150 - 350 мкмоль/л.</a:t>
            </a:r>
          </a:p>
          <a:p>
            <a:pPr marL="273050" indent="-273050" eaLnBrk="1" hangingPunct="1">
              <a:lnSpc>
                <a:spcPct val="80000"/>
              </a:lnSpc>
            </a:pPr>
            <a:endParaRPr lang="ru-RU" sz="2400" smtClean="0">
              <a:effectLst/>
              <a:latin typeface="Cambria" pitchFamily="18" charset="0"/>
            </a:endParaRPr>
          </a:p>
          <a:p>
            <a:pPr marL="273050" indent="-273050" eaLnBrk="1" hangingPunct="1">
              <a:lnSpc>
                <a:spcPct val="80000"/>
              </a:lnSpc>
            </a:pPr>
            <a:endParaRPr lang="ru-RU" sz="600" smtClean="0">
              <a:effectLst/>
              <a:latin typeface="Cambria" pitchFamily="18" charset="0"/>
            </a:endParaRPr>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3" name="Title 1"/>
          <p:cNvSpPr>
            <a:spLocks noGrp="1"/>
          </p:cNvSpPr>
          <p:nvPr>
            <p:ph type="title" idx="4294967295"/>
          </p:nvPr>
        </p:nvSpPr>
        <p:spPr bwMode="auto">
          <a:xfrm>
            <a:off x="508000" y="228600"/>
            <a:ext cx="11277600" cy="887413"/>
          </a:xfrm>
        </p:spPr>
        <p:txBody>
          <a:bodyPr wrap="square" bIns="91440" numCol="1" anchor="b" anchorCtr="0" compatLnSpc="1">
            <a:prstTxWarp prst="textNoShape">
              <a:avLst/>
            </a:prstTxWarp>
            <a:normAutofit fontScale="90000"/>
          </a:bodyPr>
          <a:lstStyle/>
          <a:p>
            <a:pPr eaLnBrk="1" hangingPunct="1">
              <a:defRPr/>
            </a:pPr>
            <a:r>
              <a:rPr lang="ru-RU" b="0" cap="none" smtClean="0">
                <a:solidFill>
                  <a:srgbClr val="FF99FF"/>
                </a:solidFill>
                <a:effectLst>
                  <a:outerShdw blurRad="38100" dist="38100" dir="2700000" algn="tl">
                    <a:srgbClr val="FFFFFF"/>
                  </a:outerShdw>
                </a:effectLst>
                <a:latin typeface="Calibri" pitchFamily="34" charset="0"/>
              </a:rPr>
              <a:t>С-реактивный белок (СРБ)</a:t>
            </a:r>
            <a:r>
              <a:rPr lang="ru-RU" sz="2600" b="0" cap="none" smtClean="0">
                <a:solidFill>
                  <a:srgbClr val="FF99FF"/>
                </a:solidFill>
                <a:effectLst>
                  <a:outerShdw blurRad="38100" dist="38100" dir="2700000" algn="tl">
                    <a:srgbClr val="FFFFFF"/>
                  </a:outerShdw>
                </a:effectLst>
                <a:latin typeface="Calibri" pitchFamily="34" charset="0"/>
              </a:rPr>
              <a:t/>
            </a:r>
            <a:br>
              <a:rPr lang="ru-RU" sz="2600" b="0" cap="none" smtClean="0">
                <a:solidFill>
                  <a:srgbClr val="FF99FF"/>
                </a:solidFill>
                <a:effectLst>
                  <a:outerShdw blurRad="38100" dist="38100" dir="2700000" algn="tl">
                    <a:srgbClr val="FFFFFF"/>
                  </a:outerShdw>
                </a:effectLst>
                <a:latin typeface="Calibri" pitchFamily="34" charset="0"/>
              </a:rPr>
            </a:br>
            <a:endParaRPr lang="ru-RU" sz="2600" cap="none" smtClean="0">
              <a:solidFill>
                <a:srgbClr val="FF99FF"/>
              </a:solidFill>
              <a:effectLst>
                <a:outerShdw blurRad="38100" dist="38100" dir="2700000" algn="tl">
                  <a:srgbClr val="FFFFFF"/>
                </a:outerShdw>
              </a:effectLst>
              <a:latin typeface="Calibri" pitchFamily="34" charset="0"/>
            </a:endParaRPr>
          </a:p>
        </p:txBody>
      </p:sp>
      <p:sp>
        <p:nvSpPr>
          <p:cNvPr id="57346" name="Content Placeholder 2"/>
          <p:cNvSpPr>
            <a:spLocks noGrp="1"/>
          </p:cNvSpPr>
          <p:nvPr>
            <p:ph sz="quarter" idx="4294967295"/>
          </p:nvPr>
        </p:nvSpPr>
        <p:spPr bwMode="auto">
          <a:xfrm>
            <a:off x="914400" y="1430338"/>
            <a:ext cx="10299700" cy="4651375"/>
          </a:xfrm>
          <a:noFill/>
        </p:spPr>
        <p:txBody>
          <a:bodyPr wrap="square" numCol="1" anchor="t" anchorCtr="0" compatLnSpc="1">
            <a:prstTxWarp prst="textNoShape">
              <a:avLst/>
            </a:prstTxWarp>
          </a:bodyPr>
          <a:lstStyle/>
          <a:p>
            <a:pPr marL="273050" indent="-273050" eaLnBrk="1" hangingPunct="1">
              <a:buFont typeface="Arial" charset="0"/>
              <a:buNone/>
            </a:pPr>
            <a:r>
              <a:rPr lang="ru-RU" sz="2400" b="1" smtClean="0">
                <a:effectLst/>
                <a:latin typeface="Cambria" pitchFamily="18" charset="0"/>
              </a:rPr>
              <a:t>    Белок</a:t>
            </a:r>
            <a:r>
              <a:rPr lang="ru-RU" sz="2400" smtClean="0">
                <a:effectLst/>
                <a:latin typeface="Cambria" pitchFamily="18" charset="0"/>
              </a:rPr>
              <a:t> плазмы крови, относящийся к группе белков острой фазы, концентрация которых повышается при воспалении. </a:t>
            </a:r>
          </a:p>
          <a:p>
            <a:pPr marL="273050" indent="-273050" eaLnBrk="1" hangingPunct="1">
              <a:buFont typeface="Arial" charset="0"/>
              <a:buNone/>
            </a:pPr>
            <a:r>
              <a:rPr lang="ru-RU" sz="2400" smtClean="0">
                <a:effectLst/>
                <a:latin typeface="Cambria" pitchFamily="18" charset="0"/>
              </a:rPr>
              <a:t>    Наличие СРБ в сыворотке – признак воспалительного процесса, травмы, проникновения в организм чужеродных микроорганизмов – бактерий, паразитов, грибов. </a:t>
            </a:r>
          </a:p>
          <a:p>
            <a:pPr marL="273050" indent="-273050" eaLnBrk="1" hangingPunct="1">
              <a:buFont typeface="Arial" charset="0"/>
              <a:buNone/>
            </a:pPr>
            <a:r>
              <a:rPr lang="ru-RU" sz="2400" smtClean="0">
                <a:effectLst/>
                <a:latin typeface="Cambria" pitchFamily="18" charset="0"/>
              </a:rPr>
              <a:t>    Увеличение конц. CРБ в крови может отражать хроническое субклиническое воспаление сосудистой стенки, связанное с атеросклерозом.  </a:t>
            </a:r>
          </a:p>
          <a:p>
            <a:pPr marL="273050" indent="-273050" eaLnBrk="1" hangingPunct="1">
              <a:buFont typeface="Arial" charset="0"/>
              <a:buNone/>
            </a:pPr>
            <a:r>
              <a:rPr lang="ru-RU" sz="2400" smtClean="0">
                <a:effectLst/>
                <a:latin typeface="Cambria" pitchFamily="18" charset="0"/>
              </a:rPr>
              <a:t>     </a:t>
            </a:r>
            <a:r>
              <a:rPr lang="en-US" sz="2400" b="1" smtClean="0">
                <a:effectLst/>
              </a:rPr>
              <a:t>N</a:t>
            </a:r>
            <a:r>
              <a:rPr lang="ru-RU" sz="2400" smtClean="0">
                <a:effectLst/>
                <a:latin typeface="Cambria" pitchFamily="18" charset="0"/>
              </a:rPr>
              <a:t>: 0 - 5 мг/л.</a:t>
            </a:r>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7" name="Title 1"/>
          <p:cNvSpPr>
            <a:spLocks noGrp="1"/>
          </p:cNvSpPr>
          <p:nvPr>
            <p:ph type="title" idx="4294967295"/>
          </p:nvPr>
        </p:nvSpPr>
        <p:spPr bwMode="auto">
          <a:xfrm>
            <a:off x="803275" y="596900"/>
            <a:ext cx="10355263" cy="812800"/>
          </a:xfrm>
        </p:spPr>
        <p:txBody>
          <a:bodyPr wrap="square" bIns="91440" numCol="1" anchor="b" anchorCtr="0" compatLnSpc="1">
            <a:prstTxWarp prst="textNoShape">
              <a:avLst/>
            </a:prstTxWarp>
          </a:bodyPr>
          <a:lstStyle/>
          <a:p>
            <a:pPr eaLnBrk="1" hangingPunct="1">
              <a:defRPr/>
            </a:pPr>
            <a:r>
              <a:rPr lang="ru-RU" sz="3800" b="0" cap="none" smtClean="0">
                <a:solidFill>
                  <a:srgbClr val="FF99FF"/>
                </a:solidFill>
                <a:effectLst>
                  <a:outerShdw blurRad="38100" dist="38100" dir="2700000" algn="tl">
                    <a:srgbClr val="FFFFFF"/>
                  </a:outerShdw>
                </a:effectLst>
                <a:latin typeface="Calibri" pitchFamily="34" charset="0"/>
              </a:rPr>
              <a:t>ИССЛЕДОВАНИЕ МОКРОТЫ</a:t>
            </a:r>
          </a:p>
        </p:txBody>
      </p:sp>
      <p:sp>
        <p:nvSpPr>
          <p:cNvPr id="58370" name="Content Placeholder 2"/>
          <p:cNvSpPr>
            <a:spLocks noGrp="1"/>
          </p:cNvSpPr>
          <p:nvPr>
            <p:ph sz="quarter" idx="4294967295"/>
          </p:nvPr>
        </p:nvSpPr>
        <p:spPr bwMode="auto">
          <a:xfrm>
            <a:off x="176213" y="1739900"/>
            <a:ext cx="11684000" cy="3089275"/>
          </a:xfrm>
          <a:noFill/>
        </p:spPr>
        <p:txBody>
          <a:bodyPr wrap="square" numCol="1" anchor="t" anchorCtr="0" compatLnSpc="1">
            <a:prstTxWarp prst="textNoShape">
              <a:avLst/>
            </a:prstTxWarp>
          </a:bodyPr>
          <a:lstStyle/>
          <a:p>
            <a:pPr marL="273050" indent="-273050" eaLnBrk="1" hangingPunct="1">
              <a:lnSpc>
                <a:spcPct val="90000"/>
              </a:lnSpc>
            </a:pPr>
            <a:r>
              <a:rPr lang="ru-RU" sz="2400" smtClean="0">
                <a:effectLst/>
                <a:latin typeface="Cambria" pitchFamily="18" charset="0"/>
              </a:rPr>
              <a:t>Мокротой называется патологический секрет, выделяемый с кашлем из дыхательных путей.</a:t>
            </a:r>
          </a:p>
          <a:p>
            <a:pPr marL="273050" indent="-273050" eaLnBrk="1" hangingPunct="1">
              <a:lnSpc>
                <a:spcPct val="90000"/>
              </a:lnSpc>
            </a:pPr>
            <a:r>
              <a:rPr lang="ru-RU" sz="2400" smtClean="0">
                <a:effectLst/>
                <a:latin typeface="Cambria" pitchFamily="18" charset="0"/>
              </a:rPr>
              <a:t>Правила сбора для исследования: мокроту собирают после тщательного полоскания полости рта и горла в чистую сухую стеклянную банку или чашку Петри в утренние часы (до приема пищи).</a:t>
            </a:r>
          </a:p>
          <a:p>
            <a:pPr marL="273050" indent="-273050" eaLnBrk="1" hangingPunct="1">
              <a:lnSpc>
                <a:spcPct val="90000"/>
              </a:lnSpc>
            </a:pPr>
            <a:r>
              <a:rPr lang="ru-RU" sz="2400" smtClean="0">
                <a:effectLst/>
                <a:latin typeface="Cambria" pitchFamily="18" charset="0"/>
              </a:rPr>
              <a:t>Клиническое исследование мокроты: осмотр, измерение количества, изучение физических, химических свойств, микроскопическое, бактериоскопическое, при необходимости бактериологическое и цитологическое исследования.</a:t>
            </a:r>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1" name="Title 1"/>
          <p:cNvSpPr>
            <a:spLocks noGrp="1"/>
          </p:cNvSpPr>
          <p:nvPr>
            <p:ph type="title" idx="4294967295"/>
          </p:nvPr>
        </p:nvSpPr>
        <p:spPr bwMode="auto">
          <a:xfrm>
            <a:off x="239713" y="274638"/>
            <a:ext cx="11749087" cy="490537"/>
          </a:xfrm>
        </p:spPr>
        <p:txBody>
          <a:bodyPr wrap="square" bIns="91440" numCol="1" anchor="b" anchorCtr="0" compatLnSpc="1">
            <a:prstTxWarp prst="textNoShape">
              <a:avLst/>
            </a:prstTxWarp>
            <a:normAutofit fontScale="90000"/>
          </a:bodyPr>
          <a:lstStyle/>
          <a:p>
            <a:pPr eaLnBrk="1" hangingPunct="1">
              <a:defRPr/>
            </a:pPr>
            <a:r>
              <a:rPr lang="ru-RU" sz="3000" b="0" cap="none" smtClean="0">
                <a:effectLst/>
                <a:latin typeface="Calibri" pitchFamily="34" charset="0"/>
              </a:rPr>
              <a:t/>
            </a:r>
            <a:br>
              <a:rPr lang="ru-RU" sz="3000" b="0" cap="none" smtClean="0">
                <a:effectLst/>
                <a:latin typeface="Calibri" pitchFamily="34" charset="0"/>
              </a:rPr>
            </a:br>
            <a:r>
              <a:rPr lang="ru-RU" sz="3000" b="0" cap="none" smtClean="0">
                <a:effectLst/>
                <a:latin typeface="Calibri" pitchFamily="34" charset="0"/>
              </a:rPr>
              <a:t/>
            </a:r>
            <a:br>
              <a:rPr lang="ru-RU" sz="3000" b="0" cap="none" smtClean="0">
                <a:effectLst/>
                <a:latin typeface="Calibri" pitchFamily="34" charset="0"/>
              </a:rPr>
            </a:br>
            <a:r>
              <a:rPr lang="ru-RU" sz="3000" b="0" cap="none" smtClean="0">
                <a:effectLst/>
                <a:latin typeface="Calibri" pitchFamily="34" charset="0"/>
              </a:rPr>
              <a:t/>
            </a:r>
            <a:br>
              <a:rPr lang="ru-RU" sz="3000" b="0" cap="none" smtClean="0">
                <a:effectLst/>
                <a:latin typeface="Calibri" pitchFamily="34" charset="0"/>
              </a:rPr>
            </a:br>
            <a:r>
              <a:rPr lang="ru-RU" sz="3000" b="0" cap="none" smtClean="0">
                <a:effectLst/>
                <a:latin typeface="Calibri" pitchFamily="34" charset="0"/>
              </a:rPr>
              <a:t/>
            </a:r>
            <a:br>
              <a:rPr lang="ru-RU" sz="3000" b="0" cap="none" smtClean="0">
                <a:effectLst/>
                <a:latin typeface="Calibri" pitchFamily="34" charset="0"/>
              </a:rPr>
            </a:br>
            <a:r>
              <a:rPr lang="ru-RU" sz="3000" b="0" cap="none" smtClean="0">
                <a:effectLst/>
                <a:latin typeface="Calibri" pitchFamily="34" charset="0"/>
              </a:rPr>
              <a:t/>
            </a:r>
            <a:br>
              <a:rPr lang="ru-RU" sz="3000" b="0" cap="none" smtClean="0">
                <a:effectLst/>
                <a:latin typeface="Calibri" pitchFamily="34" charset="0"/>
              </a:rPr>
            </a:br>
            <a:r>
              <a:rPr lang="ru-RU" sz="3000" b="0" cap="none" smtClean="0">
                <a:effectLst/>
                <a:latin typeface="Calibri" pitchFamily="34" charset="0"/>
              </a:rPr>
              <a:t/>
            </a:r>
            <a:br>
              <a:rPr lang="ru-RU" sz="3000" b="0" cap="none" smtClean="0">
                <a:effectLst/>
                <a:latin typeface="Calibri" pitchFamily="34" charset="0"/>
              </a:rPr>
            </a:br>
            <a:r>
              <a:rPr lang="ru-RU" sz="3000" b="0" cap="none" smtClean="0">
                <a:effectLst/>
                <a:latin typeface="Calibri" pitchFamily="34" charset="0"/>
              </a:rPr>
              <a:t/>
            </a:r>
            <a:br>
              <a:rPr lang="ru-RU" sz="3000" b="0" cap="none" smtClean="0">
                <a:effectLst/>
                <a:latin typeface="Calibri" pitchFamily="34" charset="0"/>
              </a:rPr>
            </a:br>
            <a:r>
              <a:rPr lang="ru-RU" sz="3000" b="0" cap="none" smtClean="0">
                <a:effectLst/>
                <a:latin typeface="Calibri" pitchFamily="34" charset="0"/>
              </a:rPr>
              <a:t/>
            </a:r>
            <a:br>
              <a:rPr lang="ru-RU" sz="3000" b="0" cap="none" smtClean="0">
                <a:effectLst/>
                <a:latin typeface="Calibri" pitchFamily="34" charset="0"/>
              </a:rPr>
            </a:br>
            <a:r>
              <a:rPr lang="ru-RU" sz="3000" b="0" cap="none" smtClean="0">
                <a:effectLst/>
                <a:latin typeface="Calibri" pitchFamily="34" charset="0"/>
              </a:rPr>
              <a:t/>
            </a:r>
            <a:br>
              <a:rPr lang="ru-RU" sz="3000" b="0" cap="none" smtClean="0">
                <a:effectLst/>
                <a:latin typeface="Calibri" pitchFamily="34" charset="0"/>
              </a:rPr>
            </a:br>
            <a:r>
              <a:rPr lang="ru-RU" sz="3000" b="0" cap="none" smtClean="0">
                <a:effectLst/>
                <a:latin typeface="Calibri" pitchFamily="34" charset="0"/>
              </a:rPr>
              <a:t/>
            </a:r>
            <a:br>
              <a:rPr lang="ru-RU" sz="3000" b="0" cap="none" smtClean="0">
                <a:effectLst/>
                <a:latin typeface="Calibri" pitchFamily="34" charset="0"/>
              </a:rPr>
            </a:br>
            <a:r>
              <a:rPr lang="ru-RU" sz="3000" b="0" cap="none" smtClean="0">
                <a:effectLst/>
                <a:latin typeface="Calibri" pitchFamily="34" charset="0"/>
              </a:rPr>
              <a:t/>
            </a:r>
            <a:br>
              <a:rPr lang="ru-RU" sz="3000" b="0" cap="none" smtClean="0">
                <a:effectLst/>
                <a:latin typeface="Calibri" pitchFamily="34" charset="0"/>
              </a:rPr>
            </a:br>
            <a:r>
              <a:rPr lang="ru-RU" sz="3000" b="0" cap="none" smtClean="0">
                <a:effectLst/>
                <a:latin typeface="Calibri" pitchFamily="34" charset="0"/>
              </a:rPr>
              <a:t/>
            </a:r>
            <a:br>
              <a:rPr lang="ru-RU" sz="3000" b="0" cap="none" smtClean="0">
                <a:effectLst/>
                <a:latin typeface="Calibri" pitchFamily="34" charset="0"/>
              </a:rPr>
            </a:br>
            <a:r>
              <a:rPr lang="ru-RU" sz="3000" b="0" cap="none" smtClean="0">
                <a:effectLst/>
                <a:latin typeface="Calibri" pitchFamily="34" charset="0"/>
              </a:rPr>
              <a:t/>
            </a:r>
            <a:br>
              <a:rPr lang="ru-RU" sz="3000" b="0" cap="none" smtClean="0">
                <a:effectLst/>
                <a:latin typeface="Calibri" pitchFamily="34" charset="0"/>
              </a:rPr>
            </a:br>
            <a:r>
              <a:rPr lang="ru-RU" sz="3000" b="0" cap="none" smtClean="0">
                <a:effectLst/>
                <a:latin typeface="Calibri" pitchFamily="34" charset="0"/>
              </a:rPr>
              <a:t/>
            </a:r>
            <a:br>
              <a:rPr lang="ru-RU" sz="3000" b="0" cap="none" smtClean="0">
                <a:effectLst/>
                <a:latin typeface="Calibri" pitchFamily="34" charset="0"/>
              </a:rPr>
            </a:br>
            <a:r>
              <a:rPr lang="ru-RU" sz="3000" b="0" cap="none" smtClean="0">
                <a:effectLst/>
                <a:latin typeface="Calibri" pitchFamily="34" charset="0"/>
              </a:rPr>
              <a:t/>
            </a:r>
            <a:br>
              <a:rPr lang="ru-RU" sz="3000" b="0" cap="none" smtClean="0">
                <a:effectLst/>
                <a:latin typeface="Calibri" pitchFamily="34" charset="0"/>
              </a:rPr>
            </a:br>
            <a:r>
              <a:rPr lang="ru-RU" sz="3000" b="0" cap="none" smtClean="0">
                <a:effectLst/>
                <a:latin typeface="Calibri" pitchFamily="34" charset="0"/>
              </a:rPr>
              <a:t/>
            </a:r>
            <a:br>
              <a:rPr lang="ru-RU" sz="3000" b="0" cap="none" smtClean="0">
                <a:effectLst/>
                <a:latin typeface="Calibri" pitchFamily="34" charset="0"/>
              </a:rPr>
            </a:br>
            <a:r>
              <a:rPr lang="ru-RU" sz="3000" b="0" cap="none" smtClean="0">
                <a:effectLst/>
                <a:latin typeface="Calibri" pitchFamily="34" charset="0"/>
              </a:rPr>
              <a:t/>
            </a:r>
            <a:br>
              <a:rPr lang="ru-RU" sz="3000" b="0" cap="none" smtClean="0">
                <a:effectLst/>
                <a:latin typeface="Calibri" pitchFamily="34" charset="0"/>
              </a:rPr>
            </a:br>
            <a:r>
              <a:rPr lang="ru-RU" sz="3000" b="0" cap="none" smtClean="0">
                <a:effectLst/>
                <a:latin typeface="Calibri" pitchFamily="34" charset="0"/>
              </a:rPr>
              <a:t/>
            </a:r>
            <a:br>
              <a:rPr lang="ru-RU" sz="3000" b="0" cap="none" smtClean="0">
                <a:effectLst/>
                <a:latin typeface="Calibri" pitchFamily="34" charset="0"/>
              </a:rPr>
            </a:br>
            <a:r>
              <a:rPr lang="ru-RU" sz="3000" b="0" cap="none" smtClean="0">
                <a:effectLst/>
                <a:latin typeface="Calibri" pitchFamily="34" charset="0"/>
              </a:rPr>
              <a:t/>
            </a:r>
            <a:br>
              <a:rPr lang="ru-RU" sz="3000" b="0" cap="none" smtClean="0">
                <a:effectLst/>
                <a:latin typeface="Calibri" pitchFamily="34" charset="0"/>
              </a:rPr>
            </a:br>
            <a:r>
              <a:rPr lang="ru-RU" sz="3000" b="0" cap="none" smtClean="0">
                <a:solidFill>
                  <a:srgbClr val="FF99FF"/>
                </a:solidFill>
                <a:effectLst>
                  <a:outerShdw blurRad="38100" dist="38100" dir="2700000" algn="tl">
                    <a:srgbClr val="FFFFFF"/>
                  </a:outerShdw>
                </a:effectLst>
                <a:latin typeface="Calibri" pitchFamily="34" charset="0"/>
              </a:rPr>
              <a:t>Макроскопическое изучение. Характер.</a:t>
            </a:r>
            <a:r>
              <a:rPr lang="ru-RU" sz="3000" b="0" cap="none" smtClean="0">
                <a:effectLst/>
                <a:latin typeface="Calibri" pitchFamily="34" charset="0"/>
              </a:rPr>
              <a:t> </a:t>
            </a:r>
          </a:p>
        </p:txBody>
      </p:sp>
      <p:sp>
        <p:nvSpPr>
          <p:cNvPr id="59394" name="Content Placeholder 2"/>
          <p:cNvSpPr>
            <a:spLocks noGrp="1"/>
          </p:cNvSpPr>
          <p:nvPr>
            <p:ph sz="quarter" idx="4294967295"/>
          </p:nvPr>
        </p:nvSpPr>
        <p:spPr bwMode="auto">
          <a:xfrm>
            <a:off x="239713" y="981075"/>
            <a:ext cx="11785600" cy="5583238"/>
          </a:xfrm>
          <a:noFill/>
        </p:spPr>
        <p:txBody>
          <a:bodyPr wrap="square" numCol="1" anchor="t" anchorCtr="0" compatLnSpc="1">
            <a:prstTxWarp prst="textNoShape">
              <a:avLst/>
            </a:prstTxWarp>
          </a:bodyPr>
          <a:lstStyle/>
          <a:p>
            <a:pPr marL="273050" indent="-273050" eaLnBrk="1" hangingPunct="1">
              <a:lnSpc>
                <a:spcPct val="80000"/>
              </a:lnSpc>
            </a:pPr>
            <a:r>
              <a:rPr lang="ru-RU" sz="2400" b="1" i="1" smtClean="0">
                <a:effectLst/>
                <a:latin typeface="Cambria" pitchFamily="18" charset="0"/>
              </a:rPr>
              <a:t>Слизистая мокрота.</a:t>
            </a:r>
            <a:r>
              <a:rPr lang="ru-RU" sz="2400" smtClean="0">
                <a:effectLst/>
                <a:latin typeface="Cambria" pitchFamily="18" charset="0"/>
              </a:rPr>
              <a:t> </a:t>
            </a:r>
            <a:r>
              <a:rPr lang="ru-RU" smtClean="0">
                <a:effectLst/>
                <a:latin typeface="Cambria" pitchFamily="18" charset="0"/>
              </a:rPr>
              <a:t>Слизь – продукт слизистых желез дыхательных путей. Выделяется при остр. бронхитах, катарах, после приступа бр. астмы.</a:t>
            </a:r>
          </a:p>
          <a:p>
            <a:pPr marL="273050" indent="-273050" eaLnBrk="1" hangingPunct="1">
              <a:lnSpc>
                <a:spcPct val="80000"/>
              </a:lnSpc>
            </a:pPr>
            <a:r>
              <a:rPr lang="ru-RU" sz="2400" b="1" i="1" smtClean="0">
                <a:effectLst/>
                <a:latin typeface="Cambria" pitchFamily="18" charset="0"/>
              </a:rPr>
              <a:t>Слизисто-гнойная</a:t>
            </a:r>
            <a:r>
              <a:rPr lang="ru-RU" sz="2400" smtClean="0">
                <a:effectLst/>
                <a:latin typeface="Cambria" pitchFamily="18" charset="0"/>
              </a:rPr>
              <a:t> –</a:t>
            </a:r>
            <a:r>
              <a:rPr lang="ru-RU" smtClean="0">
                <a:effectLst/>
                <a:latin typeface="Cambria" pitchFamily="18" charset="0"/>
              </a:rPr>
              <a:t>слизь преобладает, а гной включен в виде комочков или прожилок. При хр. бронхитах, пневмониях.</a:t>
            </a:r>
          </a:p>
          <a:p>
            <a:pPr marL="273050" indent="-273050" eaLnBrk="1" hangingPunct="1">
              <a:lnSpc>
                <a:spcPct val="80000"/>
              </a:lnSpc>
            </a:pPr>
            <a:r>
              <a:rPr lang="ru-RU" sz="2400" b="1" i="1" smtClean="0">
                <a:effectLst/>
                <a:latin typeface="Cambria" pitchFamily="18" charset="0"/>
              </a:rPr>
              <a:t>Гнойно-слизистая</a:t>
            </a:r>
            <a:r>
              <a:rPr lang="ru-RU" sz="2400" smtClean="0">
                <a:effectLst/>
                <a:latin typeface="Cambria" pitchFamily="18" charset="0"/>
              </a:rPr>
              <a:t> –</a:t>
            </a:r>
            <a:r>
              <a:rPr lang="ru-RU" smtClean="0">
                <a:effectLst/>
                <a:latin typeface="Cambria" pitchFamily="18" charset="0"/>
              </a:rPr>
              <a:t>гной и слизь, с преобладанием гноя. При хр. бронхитах, бронхоэктазах, абсцедирующей пневмонии и т.д.</a:t>
            </a:r>
          </a:p>
          <a:p>
            <a:pPr marL="273050" indent="-273050" eaLnBrk="1" hangingPunct="1">
              <a:lnSpc>
                <a:spcPct val="80000"/>
              </a:lnSpc>
            </a:pPr>
            <a:r>
              <a:rPr lang="ru-RU" sz="2400" b="1" i="1" smtClean="0">
                <a:effectLst/>
                <a:latin typeface="Cambria" pitchFamily="18" charset="0"/>
              </a:rPr>
              <a:t>Гнойная</a:t>
            </a:r>
            <a:r>
              <a:rPr lang="ru-RU" sz="2400" smtClean="0">
                <a:effectLst/>
                <a:latin typeface="Cambria" pitchFamily="18" charset="0"/>
              </a:rPr>
              <a:t> – </a:t>
            </a:r>
            <a:r>
              <a:rPr lang="ru-RU" smtClean="0">
                <a:effectLst/>
                <a:latin typeface="Cambria" pitchFamily="18" charset="0"/>
              </a:rPr>
              <a:t>без примеси слизи, появляется в случае открытого в бронх  абсцесса легкого, при прорыве эмпиемы плевры в полость бронха.</a:t>
            </a:r>
          </a:p>
          <a:p>
            <a:pPr marL="273050" indent="-273050" eaLnBrk="1" hangingPunct="1">
              <a:lnSpc>
                <a:spcPct val="80000"/>
              </a:lnSpc>
            </a:pPr>
            <a:r>
              <a:rPr lang="ru-RU" sz="2400" b="1" i="1" smtClean="0">
                <a:effectLst/>
                <a:latin typeface="Cambria" pitchFamily="18" charset="0"/>
              </a:rPr>
              <a:t>Слизисто-кровянистая</a:t>
            </a:r>
            <a:r>
              <a:rPr lang="ru-RU" sz="2400" smtClean="0">
                <a:effectLst/>
                <a:latin typeface="Cambria" pitchFamily="18" charset="0"/>
              </a:rPr>
              <a:t> – </a:t>
            </a:r>
            <a:r>
              <a:rPr lang="ru-RU" smtClean="0">
                <a:effectLst/>
                <a:latin typeface="Cambria" pitchFamily="18" charset="0"/>
              </a:rPr>
              <a:t>состоит из слизи с прожилками крови или кровяного пигмента. При раке, но иногда может быть при пневмониях.</a:t>
            </a:r>
          </a:p>
          <a:p>
            <a:pPr marL="273050" indent="-273050" eaLnBrk="1" hangingPunct="1">
              <a:lnSpc>
                <a:spcPct val="80000"/>
              </a:lnSpc>
            </a:pPr>
            <a:r>
              <a:rPr lang="ru-RU" sz="2400" b="1" i="1" smtClean="0">
                <a:effectLst/>
                <a:latin typeface="Cambria" pitchFamily="18" charset="0"/>
              </a:rPr>
              <a:t>Слизисто-гнойно-кровянистая</a:t>
            </a:r>
            <a:r>
              <a:rPr lang="ru-RU" sz="2400" smtClean="0">
                <a:effectLst/>
                <a:latin typeface="Cambria" pitchFamily="18" charset="0"/>
              </a:rPr>
              <a:t> - </a:t>
            </a:r>
            <a:r>
              <a:rPr lang="ru-RU" smtClean="0">
                <a:effectLst/>
                <a:latin typeface="Cambria" pitchFamily="18" charset="0"/>
              </a:rPr>
              <a:t>при бронхоэктазах, туберкулезе, актиномикозе легких, бронхогенном раке.</a:t>
            </a:r>
          </a:p>
          <a:p>
            <a:pPr marL="273050" indent="-273050" eaLnBrk="1" hangingPunct="1">
              <a:lnSpc>
                <a:spcPct val="80000"/>
              </a:lnSpc>
            </a:pPr>
            <a:r>
              <a:rPr lang="ru-RU" sz="2400" b="1" i="1" smtClean="0">
                <a:effectLst/>
                <a:latin typeface="Cambria" pitchFamily="18" charset="0"/>
              </a:rPr>
              <a:t>Кровавое отделяемое</a:t>
            </a:r>
            <a:r>
              <a:rPr lang="ru-RU" sz="2400" smtClean="0">
                <a:effectLst/>
                <a:latin typeface="Cambria" pitchFamily="18" charset="0"/>
              </a:rPr>
              <a:t> (кровохарканье) – </a:t>
            </a:r>
            <a:r>
              <a:rPr lang="ru-RU" smtClean="0">
                <a:effectLst/>
                <a:latin typeface="Cambria" pitchFamily="18" charset="0"/>
              </a:rPr>
              <a:t>при легочных кровотечениях (туберкулез, ранение, опухоли легкого и бронхов, актиномикоз).</a:t>
            </a:r>
          </a:p>
          <a:p>
            <a:pPr marL="273050" indent="-273050" eaLnBrk="1" hangingPunct="1">
              <a:lnSpc>
                <a:spcPct val="80000"/>
              </a:lnSpc>
            </a:pPr>
            <a:r>
              <a:rPr lang="ru-RU" sz="2400" b="1" i="1" smtClean="0">
                <a:effectLst/>
                <a:latin typeface="Cambria" pitchFamily="18" charset="0"/>
              </a:rPr>
              <a:t>Серозное отделяемое</a:t>
            </a:r>
            <a:r>
              <a:rPr lang="ru-RU" sz="2400" smtClean="0">
                <a:effectLst/>
                <a:latin typeface="Cambria" pitchFamily="18" charset="0"/>
              </a:rPr>
              <a:t> – </a:t>
            </a:r>
            <a:r>
              <a:rPr lang="ru-RU" smtClean="0">
                <a:effectLst/>
                <a:latin typeface="Cambria" pitchFamily="18" charset="0"/>
              </a:rPr>
              <a:t>характерно для отека легких (острая левожелудочковая недостаточность, митральный стеноз), представляет собой пропотевшую в полость бронхов плазму крови.</a:t>
            </a:r>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5" name="Title 1"/>
          <p:cNvSpPr>
            <a:spLocks noGrp="1"/>
          </p:cNvSpPr>
          <p:nvPr>
            <p:ph type="title" idx="4294967295"/>
          </p:nvPr>
        </p:nvSpPr>
        <p:spPr bwMode="auto">
          <a:xfrm>
            <a:off x="1017588" y="606425"/>
            <a:ext cx="10252075" cy="569913"/>
          </a:xfrm>
        </p:spPr>
        <p:txBody>
          <a:bodyPr wrap="square" bIns="91440" numCol="1" anchor="b" anchorCtr="0" compatLnSpc="1">
            <a:prstTxWarp prst="textNoShape">
              <a:avLst/>
            </a:prstTxWarp>
            <a:normAutofit fontScale="90000"/>
          </a:bodyPr>
          <a:lstStyle/>
          <a:p>
            <a:pPr eaLnBrk="1" hangingPunct="1">
              <a:defRPr/>
            </a:pPr>
            <a:r>
              <a:rPr lang="ru-RU" sz="3000" cap="none" smtClean="0">
                <a:effectLst/>
                <a:latin typeface="Calibri" pitchFamily="34" charset="0"/>
              </a:rPr>
              <a:t/>
            </a:r>
            <a:br>
              <a:rPr lang="ru-RU" sz="3000" cap="none" smtClean="0">
                <a:effectLst/>
                <a:latin typeface="Calibri" pitchFamily="34" charset="0"/>
              </a:rPr>
            </a:br>
            <a:r>
              <a:rPr lang="ru-RU" sz="3000" cap="none" smtClean="0">
                <a:effectLst/>
                <a:latin typeface="Calibri" pitchFamily="34" charset="0"/>
              </a:rPr>
              <a:t/>
            </a:r>
            <a:br>
              <a:rPr lang="ru-RU" sz="3000" cap="none" smtClean="0">
                <a:effectLst/>
                <a:latin typeface="Calibri" pitchFamily="34" charset="0"/>
              </a:rPr>
            </a:br>
            <a:r>
              <a:rPr lang="ru-RU" sz="3000" b="0" cap="none" smtClean="0">
                <a:effectLst/>
                <a:latin typeface="Calibri" pitchFamily="34" charset="0"/>
              </a:rPr>
              <a:t> </a:t>
            </a:r>
            <a:r>
              <a:rPr lang="ru-RU" sz="3200" b="0" cap="none" smtClean="0">
                <a:solidFill>
                  <a:srgbClr val="FF99FF"/>
                </a:solidFill>
                <a:effectLst>
                  <a:outerShdw blurRad="38100" dist="38100" dir="2700000" algn="tl">
                    <a:srgbClr val="FFFFFF"/>
                  </a:outerShdw>
                </a:effectLst>
                <a:latin typeface="Calibri" pitchFamily="34" charset="0"/>
              </a:rPr>
              <a:t>МАКРОСКОПИЧЕСКОЕ ИЗУЧЕНИЕ</a:t>
            </a:r>
            <a:r>
              <a:rPr lang="ru-RU" sz="2100" b="0" cap="none" smtClean="0">
                <a:effectLst/>
                <a:latin typeface="Calibri" pitchFamily="34" charset="0"/>
              </a:rPr>
              <a:t> </a:t>
            </a:r>
          </a:p>
        </p:txBody>
      </p:sp>
      <p:sp>
        <p:nvSpPr>
          <p:cNvPr id="60418" name="Content Placeholder 2"/>
          <p:cNvSpPr>
            <a:spLocks noGrp="1"/>
          </p:cNvSpPr>
          <p:nvPr>
            <p:ph sz="quarter" idx="4294967295"/>
          </p:nvPr>
        </p:nvSpPr>
        <p:spPr bwMode="auto">
          <a:xfrm>
            <a:off x="293688" y="1763713"/>
            <a:ext cx="11526837" cy="4264025"/>
          </a:xfrm>
          <a:noFill/>
        </p:spPr>
        <p:txBody>
          <a:bodyPr wrap="square" numCol="1" anchor="t" anchorCtr="0" compatLnSpc="1">
            <a:prstTxWarp prst="textNoShape">
              <a:avLst/>
            </a:prstTxWarp>
            <a:normAutofit lnSpcReduction="10000"/>
          </a:bodyPr>
          <a:lstStyle/>
          <a:p>
            <a:pPr marL="273050" indent="-273050" algn="ctr" eaLnBrk="1" hangingPunct="1">
              <a:lnSpc>
                <a:spcPct val="90000"/>
              </a:lnSpc>
              <a:buFont typeface="Arial" charset="0"/>
              <a:buNone/>
            </a:pPr>
            <a:r>
              <a:rPr lang="ru-RU" sz="2400" b="1" smtClean="0">
                <a:effectLst/>
                <a:latin typeface="Cambria" pitchFamily="18" charset="0"/>
              </a:rPr>
              <a:t>    Консистенция </a:t>
            </a:r>
          </a:p>
          <a:p>
            <a:pPr marL="273050" indent="-273050" eaLnBrk="1" hangingPunct="1">
              <a:lnSpc>
                <a:spcPct val="90000"/>
              </a:lnSpc>
              <a:buFont typeface="Arial" charset="0"/>
              <a:buNone/>
            </a:pPr>
            <a:r>
              <a:rPr lang="ru-RU" sz="2400" b="1" smtClean="0">
                <a:effectLst/>
                <a:latin typeface="Cambria" pitchFamily="18" charset="0"/>
              </a:rPr>
              <a:t>    </a:t>
            </a:r>
            <a:r>
              <a:rPr lang="ru-RU" sz="2400" smtClean="0">
                <a:effectLst/>
                <a:latin typeface="Cambria" pitchFamily="18" charset="0"/>
              </a:rPr>
              <a:t>м.б. вязкой, густой, жидкой. Вязкость зависит от содержания слизи и от количества форменных элементов (</a:t>
            </a:r>
            <a:r>
              <a:rPr lang="en-US" sz="2400" smtClean="0">
                <a:effectLst/>
              </a:rPr>
              <a:t>L</a:t>
            </a:r>
            <a:r>
              <a:rPr lang="ru-RU" sz="2400" smtClean="0">
                <a:effectLst/>
                <a:latin typeface="Cambria" pitchFamily="18" charset="0"/>
              </a:rPr>
              <a:t>, эпителия).</a:t>
            </a:r>
          </a:p>
          <a:p>
            <a:pPr marL="273050" indent="-273050" algn="ctr" eaLnBrk="1" hangingPunct="1">
              <a:lnSpc>
                <a:spcPct val="90000"/>
              </a:lnSpc>
              <a:buFont typeface="Arial" charset="0"/>
              <a:buNone/>
            </a:pPr>
            <a:r>
              <a:rPr lang="ru-RU" sz="2400" b="1" smtClean="0">
                <a:effectLst/>
                <a:latin typeface="Cambria" pitchFamily="18" charset="0"/>
              </a:rPr>
              <a:t>Количество </a:t>
            </a:r>
            <a:r>
              <a:rPr lang="ru-RU" sz="2400" smtClean="0">
                <a:effectLst/>
                <a:latin typeface="Cambria" pitchFamily="18" charset="0"/>
              </a:rPr>
              <a:t>мокроты.</a:t>
            </a:r>
          </a:p>
          <a:p>
            <a:pPr marL="547688" lvl="1" eaLnBrk="1" hangingPunct="1">
              <a:lnSpc>
                <a:spcPct val="90000"/>
              </a:lnSpc>
            </a:pPr>
            <a:r>
              <a:rPr lang="ru-RU" sz="2400" smtClean="0">
                <a:effectLst/>
                <a:latin typeface="Cambria" pitchFamily="18" charset="0"/>
              </a:rPr>
              <a:t>Небольшое количество - при воспалении ВДП(ларингит, трахеит, остр. бронхит, бр. астма вне приступа, пневмония).</a:t>
            </a:r>
          </a:p>
          <a:p>
            <a:pPr marL="547688" lvl="1" eaLnBrk="1" hangingPunct="1">
              <a:lnSpc>
                <a:spcPct val="90000"/>
              </a:lnSpc>
            </a:pPr>
            <a:r>
              <a:rPr lang="ru-RU" sz="2400" smtClean="0">
                <a:effectLst/>
                <a:latin typeface="Cambria" pitchFamily="18" charset="0"/>
              </a:rPr>
              <a:t>Обильное  (от 0,3 до 1 л) выделяется  из полостей в легочной ткани и бронхах (бронхоэктатическая болезнь, абсцесс легкого), при пропотевании в бронхи большого количества плазмы крови (отек легких). </a:t>
            </a:r>
          </a:p>
          <a:p>
            <a:pPr marL="547688" lvl="1" eaLnBrk="1" hangingPunct="1">
              <a:lnSpc>
                <a:spcPct val="90000"/>
              </a:lnSpc>
            </a:pPr>
            <a:r>
              <a:rPr lang="ru-RU" sz="2400" smtClean="0">
                <a:effectLst/>
                <a:latin typeface="Cambria" pitchFamily="18" charset="0"/>
              </a:rPr>
              <a:t>При отстаивании гнойная мокрота делится на два слоя (гной и плазма) - при для абсцессе легкого или три (гной, плазма и слизь на поверхности) – при бронхоэктатической болезни, при наличии туберкулезных каверн.</a:t>
            </a:r>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1" name="Content Placeholder 2"/>
          <p:cNvSpPr>
            <a:spLocks noGrp="1"/>
          </p:cNvSpPr>
          <p:nvPr>
            <p:ph sz="quarter" idx="4294967295"/>
          </p:nvPr>
        </p:nvSpPr>
        <p:spPr bwMode="auto">
          <a:xfrm>
            <a:off x="522288" y="603250"/>
            <a:ext cx="11269662" cy="5916613"/>
          </a:xfrm>
          <a:noFill/>
        </p:spPr>
        <p:txBody>
          <a:bodyPr wrap="square" numCol="1" anchor="t" anchorCtr="0" compatLnSpc="1">
            <a:prstTxWarp prst="textNoShape">
              <a:avLst/>
            </a:prstTxWarp>
          </a:bodyPr>
          <a:lstStyle/>
          <a:p>
            <a:pPr marL="273050" indent="-273050" algn="ctr" eaLnBrk="1" hangingPunct="1">
              <a:lnSpc>
                <a:spcPct val="80000"/>
              </a:lnSpc>
              <a:buFont typeface="Arial" charset="0"/>
              <a:buNone/>
            </a:pPr>
            <a:r>
              <a:rPr lang="ru-RU" sz="2400" b="1" smtClean="0">
                <a:effectLst/>
                <a:latin typeface="Cambria" pitchFamily="18" charset="0"/>
              </a:rPr>
              <a:t>    Цвет и прозрачность </a:t>
            </a:r>
            <a:r>
              <a:rPr lang="ru-RU" sz="2400" smtClean="0">
                <a:effectLst/>
                <a:latin typeface="Cambria" pitchFamily="18" charset="0"/>
              </a:rPr>
              <a:t> </a:t>
            </a:r>
          </a:p>
          <a:p>
            <a:pPr marL="273050" indent="-273050" eaLnBrk="1" hangingPunct="1">
              <a:lnSpc>
                <a:spcPct val="80000"/>
              </a:lnSpc>
              <a:buFont typeface="Arial" charset="0"/>
              <a:buNone/>
            </a:pPr>
            <a:r>
              <a:rPr lang="ru-RU" sz="2400" smtClean="0">
                <a:effectLst/>
                <a:latin typeface="Cambria" pitchFamily="18" charset="0"/>
              </a:rPr>
              <a:t>    Слизистая мокрота стекловидная, прозрачная, слизисто-гнойная – стекловидная с желтым оттенком, гнойно-слизистая – желто-зеленоватая, гнойная - желто-зеленая, слизисто-кровянистая – стекловидная с розоватым или ржавым оттенком, слизисто-гнойно-кровянистая – стекловидная с желтыми комочками, прожилками красного цвета или ржавым оттенком, отделяемое при отеке легких – жидкое, прозрачно-желтое, с опалесценцией, пенистое и клейкое, отделяемое при легочном кровотечении – жидкое, красного цвета, пенистое (за счет содержания пузырьков воздуха). </a:t>
            </a:r>
          </a:p>
          <a:p>
            <a:pPr marL="273050" indent="-273050" eaLnBrk="1" hangingPunct="1">
              <a:lnSpc>
                <a:spcPct val="80000"/>
              </a:lnSpc>
              <a:buFont typeface="Arial" charset="0"/>
              <a:buNone/>
            </a:pPr>
            <a:r>
              <a:rPr lang="ru-RU" sz="2400" smtClean="0">
                <a:effectLst/>
                <a:latin typeface="Cambria" pitchFamily="18" charset="0"/>
              </a:rPr>
              <a:t>    При распаде злокачественных опухолей легких иногда может наблюдаться мокрота в виде «малинового желе».</a:t>
            </a:r>
          </a:p>
          <a:p>
            <a:pPr marL="273050" indent="-273050" eaLnBrk="1" hangingPunct="1">
              <a:lnSpc>
                <a:spcPct val="80000"/>
              </a:lnSpc>
              <a:buFont typeface="Arial" charset="0"/>
              <a:buNone/>
            </a:pPr>
            <a:r>
              <a:rPr lang="ru-RU" sz="2400" b="1" smtClean="0">
                <a:effectLst/>
                <a:latin typeface="Cambria" pitchFamily="18" charset="0"/>
              </a:rPr>
              <a:t>    </a:t>
            </a:r>
          </a:p>
          <a:p>
            <a:pPr marL="273050" indent="-273050" algn="ctr" eaLnBrk="1" hangingPunct="1">
              <a:lnSpc>
                <a:spcPct val="80000"/>
              </a:lnSpc>
              <a:buFont typeface="Arial" charset="0"/>
              <a:buNone/>
            </a:pPr>
            <a:r>
              <a:rPr lang="ru-RU" sz="2400" b="1" smtClean="0">
                <a:effectLst/>
                <a:latin typeface="Cambria" pitchFamily="18" charset="0"/>
              </a:rPr>
              <a:t>    Запах </a:t>
            </a:r>
          </a:p>
          <a:p>
            <a:pPr marL="273050" indent="-273050" eaLnBrk="1" hangingPunct="1">
              <a:lnSpc>
                <a:spcPct val="80000"/>
              </a:lnSpc>
              <a:buFont typeface="Arial" charset="0"/>
              <a:buNone/>
            </a:pPr>
            <a:r>
              <a:rPr lang="ru-RU" sz="2400" b="1" smtClean="0">
                <a:effectLst/>
                <a:latin typeface="Cambria" pitchFamily="18" charset="0"/>
              </a:rPr>
              <a:t>    </a:t>
            </a:r>
            <a:r>
              <a:rPr lang="ru-RU" sz="2400" smtClean="0">
                <a:effectLst/>
                <a:latin typeface="Cambria" pitchFamily="18" charset="0"/>
              </a:rPr>
              <a:t>появляется при задержке мокроты в бронхах или полостях в легких и обусловливается деятельностью анаэробов, вызывающих гнилостный распад белков до индола, скатола и сероводорода.</a:t>
            </a:r>
          </a:p>
          <a:p>
            <a:pPr marL="273050" indent="-273050" eaLnBrk="1" hangingPunct="1">
              <a:lnSpc>
                <a:spcPct val="80000"/>
              </a:lnSpc>
              <a:buFont typeface="Arial" charset="0"/>
              <a:buNone/>
            </a:pPr>
            <a:endParaRPr lang="ru-RU" sz="2400" smtClean="0">
              <a:effectLst/>
              <a:latin typeface="Cambria" pitchFamily="18" charset="0"/>
            </a:endParaRPr>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7" name="Title 1"/>
          <p:cNvSpPr>
            <a:spLocks noGrp="1"/>
          </p:cNvSpPr>
          <p:nvPr>
            <p:ph type="title" idx="4294967295"/>
          </p:nvPr>
        </p:nvSpPr>
        <p:spPr bwMode="auto">
          <a:xfrm>
            <a:off x="693738" y="1241425"/>
            <a:ext cx="10983912" cy="431800"/>
          </a:xfrm>
        </p:spPr>
        <p:txBody>
          <a:bodyPr wrap="square" bIns="91440" numCol="1" anchor="b" anchorCtr="0" compatLnSpc="1">
            <a:prstTxWarp prst="textNoShape">
              <a:avLst/>
            </a:prstTxWarp>
            <a:normAutofit fontScale="90000"/>
          </a:bodyPr>
          <a:lstStyle/>
          <a:p>
            <a:pPr eaLnBrk="1" hangingPunct="1">
              <a:defRPr/>
            </a:pPr>
            <a:r>
              <a:rPr lang="ru-RU" sz="3000" cap="none" smtClean="0">
                <a:effectLst/>
                <a:latin typeface="Calibri" pitchFamily="34" charset="0"/>
              </a:rPr>
              <a:t/>
            </a:r>
            <a:br>
              <a:rPr lang="ru-RU" sz="3000" cap="none" smtClean="0">
                <a:effectLst/>
                <a:latin typeface="Calibri" pitchFamily="34" charset="0"/>
              </a:rPr>
            </a:br>
            <a:r>
              <a:rPr lang="ru-RU" sz="3000" cap="none" smtClean="0">
                <a:effectLst/>
                <a:latin typeface="Calibri" pitchFamily="34" charset="0"/>
              </a:rPr>
              <a:t/>
            </a:r>
            <a:br>
              <a:rPr lang="ru-RU" sz="3000" cap="none" smtClean="0">
                <a:effectLst/>
                <a:latin typeface="Calibri" pitchFamily="34" charset="0"/>
              </a:rPr>
            </a:br>
            <a:r>
              <a:rPr lang="ru-RU" sz="3200" b="0" cap="none" smtClean="0">
                <a:solidFill>
                  <a:srgbClr val="FF99FF"/>
                </a:solidFill>
                <a:effectLst>
                  <a:outerShdw blurRad="38100" dist="38100" dir="2700000" algn="tl">
                    <a:srgbClr val="FFFFFF"/>
                  </a:outerShdw>
                </a:effectLst>
                <a:latin typeface="Calibri" pitchFamily="34" charset="0"/>
              </a:rPr>
              <a:t>МИКРОСКОПИЧЕСКОЕ ИССЛЕДОВАНИЕ</a:t>
            </a:r>
          </a:p>
        </p:txBody>
      </p:sp>
      <p:sp>
        <p:nvSpPr>
          <p:cNvPr id="63490" name="Content Placeholder 2"/>
          <p:cNvSpPr>
            <a:spLocks noGrp="1"/>
          </p:cNvSpPr>
          <p:nvPr>
            <p:ph sz="quarter" idx="4294967295"/>
          </p:nvPr>
        </p:nvSpPr>
        <p:spPr bwMode="auto">
          <a:xfrm>
            <a:off x="776288" y="1962150"/>
            <a:ext cx="10541000" cy="2903538"/>
          </a:xfrm>
          <a:noFill/>
        </p:spPr>
        <p:txBody>
          <a:bodyPr wrap="square" numCol="1" anchor="t" anchorCtr="0" compatLnSpc="1">
            <a:prstTxWarp prst="textNoShape">
              <a:avLst/>
            </a:prstTxWarp>
          </a:bodyPr>
          <a:lstStyle/>
          <a:p>
            <a:pPr marL="273050" indent="-273050" eaLnBrk="1" hangingPunct="1">
              <a:buFont typeface="Arial" charset="0"/>
              <a:buNone/>
            </a:pPr>
            <a:r>
              <a:rPr lang="ru-RU" sz="2400" smtClean="0">
                <a:effectLst/>
                <a:latin typeface="Cambria" pitchFamily="18" charset="0"/>
              </a:rPr>
              <a:t>   Элементы мокроты в нативном препарате, делят на три группы:</a:t>
            </a:r>
          </a:p>
          <a:p>
            <a:pPr marL="273050" indent="-273050" eaLnBrk="1" hangingPunct="1"/>
            <a:r>
              <a:rPr lang="ru-RU" sz="2400" i="1" smtClean="0">
                <a:effectLst/>
                <a:latin typeface="Cambria" pitchFamily="18" charset="0"/>
              </a:rPr>
              <a:t>клеточные, </a:t>
            </a:r>
          </a:p>
          <a:p>
            <a:pPr marL="273050" indent="-273050" eaLnBrk="1" hangingPunct="1"/>
            <a:r>
              <a:rPr lang="ru-RU" sz="2400" i="1" smtClean="0">
                <a:effectLst/>
                <a:latin typeface="Cambria" pitchFamily="18" charset="0"/>
              </a:rPr>
              <a:t>волокнистые </a:t>
            </a:r>
          </a:p>
          <a:p>
            <a:pPr marL="273050" indent="-273050" eaLnBrk="1" hangingPunct="1"/>
            <a:r>
              <a:rPr lang="ru-RU" sz="2400" i="1" smtClean="0">
                <a:effectLst/>
                <a:latin typeface="Cambria" pitchFamily="18" charset="0"/>
              </a:rPr>
              <a:t>кристаллические образования</a:t>
            </a:r>
            <a:r>
              <a:rPr lang="ru-RU" sz="2400" smtClean="0">
                <a:effectLst/>
                <a:latin typeface="Cambria" pitchFamily="18" charset="0"/>
              </a:rPr>
              <a:t>.</a:t>
            </a:r>
          </a:p>
          <a:p>
            <a:pPr marL="273050" indent="-273050" eaLnBrk="1" hangingPunct="1">
              <a:buFont typeface="Arial" charset="0"/>
              <a:buNone/>
            </a:pPr>
            <a:r>
              <a:rPr lang="ru-RU" sz="2400" b="1" smtClean="0">
                <a:effectLst/>
                <a:latin typeface="Cambria" pitchFamily="18" charset="0"/>
              </a:rPr>
              <a:t>   </a:t>
            </a:r>
            <a:endParaRPr lang="ru-RU" smtClean="0">
              <a:effectLst/>
              <a:latin typeface="Cambria" pitchFamily="18" charset="0"/>
            </a:endParaRPr>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3" name="Content Placeholder 2"/>
          <p:cNvSpPr>
            <a:spLocks noGrp="1"/>
          </p:cNvSpPr>
          <p:nvPr>
            <p:ph sz="quarter" idx="4294967295"/>
          </p:nvPr>
        </p:nvSpPr>
        <p:spPr bwMode="auto">
          <a:xfrm>
            <a:off x="193675" y="273050"/>
            <a:ext cx="11761788" cy="6584950"/>
          </a:xfrm>
          <a:noFill/>
        </p:spPr>
        <p:txBody>
          <a:bodyPr wrap="square" numCol="1" anchor="t" anchorCtr="0" compatLnSpc="1">
            <a:prstTxWarp prst="textNoShape">
              <a:avLst/>
            </a:prstTxWarp>
          </a:bodyPr>
          <a:lstStyle/>
          <a:p>
            <a:pPr marL="273050" indent="-273050" algn="ctr" eaLnBrk="1" hangingPunct="1">
              <a:buFont typeface="Arial" charset="0"/>
              <a:buNone/>
            </a:pPr>
            <a:r>
              <a:rPr lang="ru-RU" sz="2400" b="1" smtClean="0">
                <a:effectLst/>
                <a:latin typeface="Cambria" pitchFamily="18" charset="0"/>
              </a:rPr>
              <a:t>Клеточные элементы</a:t>
            </a:r>
            <a:r>
              <a:rPr lang="ru-RU" sz="2400" smtClean="0">
                <a:effectLst/>
                <a:latin typeface="Cambria" pitchFamily="18" charset="0"/>
              </a:rPr>
              <a:t>. </a:t>
            </a:r>
          </a:p>
          <a:p>
            <a:pPr marL="273050" indent="-273050" eaLnBrk="1" hangingPunct="1"/>
            <a:r>
              <a:rPr lang="ru-RU" sz="2400" i="1" smtClean="0">
                <a:effectLst/>
                <a:latin typeface="Cambria" pitchFamily="18" charset="0"/>
              </a:rPr>
              <a:t>Плоский эпителий</a:t>
            </a:r>
            <a:r>
              <a:rPr lang="ru-RU" i="1" smtClean="0">
                <a:effectLst/>
                <a:latin typeface="Cambria" pitchFamily="18" charset="0"/>
              </a:rPr>
              <a:t> </a:t>
            </a:r>
            <a:r>
              <a:rPr lang="ru-RU" smtClean="0">
                <a:effectLst/>
                <a:latin typeface="Cambria" pitchFamily="18" charset="0"/>
              </a:rPr>
              <a:t>– слизистой оболочки ротовой полости, носоглотки, надгортанника и голосовых связок, имеющий вид плоских тонких клеток. </a:t>
            </a:r>
            <a:r>
              <a:rPr lang="ru-RU" i="1" smtClean="0">
                <a:effectLst/>
                <a:latin typeface="Cambria" pitchFamily="18" charset="0"/>
              </a:rPr>
              <a:t>Цилиндрический эпителий</a:t>
            </a:r>
            <a:r>
              <a:rPr lang="ru-RU" smtClean="0">
                <a:effectLst/>
                <a:latin typeface="Cambria" pitchFamily="18" charset="0"/>
              </a:rPr>
              <a:t> –слизистой оболочки бронхов и трахеи. (при приступе бронхиальной астмы, остр. и хр.бронхите).</a:t>
            </a:r>
          </a:p>
          <a:p>
            <a:pPr marL="273050" indent="-273050" eaLnBrk="1" hangingPunct="1"/>
            <a:r>
              <a:rPr lang="ru-RU" sz="2400" i="1" smtClean="0">
                <a:effectLst/>
                <a:latin typeface="Cambria" pitchFamily="18" charset="0"/>
              </a:rPr>
              <a:t>Макрофаги</a:t>
            </a:r>
            <a:r>
              <a:rPr lang="ru-RU" sz="2400" smtClean="0">
                <a:effectLst/>
                <a:latin typeface="Cambria" pitchFamily="18" charset="0"/>
              </a:rPr>
              <a:t>.</a:t>
            </a:r>
            <a:r>
              <a:rPr lang="ru-RU" smtClean="0">
                <a:effectLst/>
                <a:latin typeface="Cambria" pitchFamily="18" charset="0"/>
              </a:rPr>
              <a:t> При пневмонии, бронхите. С явлениями жировой дистрофии – липофаги – при раке легкого, туберкулезе, эхинококкозе, актиномикозе. </a:t>
            </a:r>
          </a:p>
          <a:p>
            <a:pPr marL="273050" indent="-273050" eaLnBrk="1" hangingPunct="1"/>
            <a:r>
              <a:rPr lang="ru-RU" smtClean="0">
                <a:effectLst/>
                <a:latin typeface="Cambria" pitchFamily="18" charset="0"/>
              </a:rPr>
              <a:t> Содержащие гемосидерин – </a:t>
            </a:r>
            <a:r>
              <a:rPr lang="ru-RU" sz="2400" i="1" smtClean="0">
                <a:effectLst/>
                <a:latin typeface="Cambria" pitchFamily="18" charset="0"/>
              </a:rPr>
              <a:t>сидерофаги</a:t>
            </a:r>
            <a:r>
              <a:rPr lang="ru-RU" sz="2400" smtClean="0">
                <a:effectLst/>
                <a:latin typeface="Cambria" pitchFamily="18" charset="0"/>
              </a:rPr>
              <a:t>,</a:t>
            </a:r>
            <a:r>
              <a:rPr lang="ru-RU" smtClean="0">
                <a:effectLst/>
                <a:latin typeface="Cambria" pitchFamily="18" charset="0"/>
              </a:rPr>
              <a:t>  в цитоплазме золотисто-желтые включения - при застойных явлениях в малом круге кровообращения, при инфаркте легкого. </a:t>
            </a:r>
            <a:r>
              <a:rPr lang="ru-RU" i="1" smtClean="0">
                <a:effectLst/>
                <a:latin typeface="Cambria" pitchFamily="18" charset="0"/>
              </a:rPr>
              <a:t>Пылевые макрофаг</a:t>
            </a:r>
            <a:r>
              <a:rPr lang="ru-RU" smtClean="0">
                <a:effectLst/>
                <a:latin typeface="Cambria" pitchFamily="18" charset="0"/>
              </a:rPr>
              <a:t>и (кониофаги) содержат в цитоплазме частиц угля или пыли иного происхождения (пневмокониозы и пылевой бронхит).</a:t>
            </a:r>
          </a:p>
          <a:p>
            <a:pPr marL="273050" indent="-273050" eaLnBrk="1" hangingPunct="1"/>
            <a:r>
              <a:rPr lang="ru-RU" i="1" smtClean="0">
                <a:effectLst/>
                <a:latin typeface="Cambria" pitchFamily="18" charset="0"/>
              </a:rPr>
              <a:t> </a:t>
            </a:r>
            <a:r>
              <a:rPr lang="ru-RU" sz="2400" i="1" smtClean="0">
                <a:effectLst/>
                <a:latin typeface="Cambria" pitchFamily="18" charset="0"/>
              </a:rPr>
              <a:t>Опухолевые клетки</a:t>
            </a:r>
            <a:r>
              <a:rPr lang="ru-RU" smtClean="0">
                <a:effectLst/>
                <a:latin typeface="Cambria" pitchFamily="18" charset="0"/>
              </a:rPr>
              <a:t>  плоскоклеточного, железистого рака или аденокарциномы.</a:t>
            </a:r>
          </a:p>
          <a:p>
            <a:pPr marL="273050" indent="-273050" eaLnBrk="1" hangingPunct="1"/>
            <a:r>
              <a:rPr lang="ru-RU" sz="2400" i="1" smtClean="0">
                <a:effectLst/>
                <a:latin typeface="Cambria" pitchFamily="18" charset="0"/>
              </a:rPr>
              <a:t>Лейкоциты.</a:t>
            </a:r>
            <a:r>
              <a:rPr lang="ru-RU" smtClean="0">
                <a:effectLst/>
                <a:latin typeface="Cambria" pitchFamily="18" charset="0"/>
              </a:rPr>
              <a:t> в слизистой – единичные, а в гнойной сплошь покрывают все поле.</a:t>
            </a:r>
          </a:p>
          <a:p>
            <a:pPr marL="273050" indent="-273050" eaLnBrk="1" hangingPunct="1"/>
            <a:r>
              <a:rPr lang="ru-RU" sz="2400" i="1" smtClean="0">
                <a:effectLst/>
                <a:latin typeface="Cambria" pitchFamily="18" charset="0"/>
              </a:rPr>
              <a:t>Эритроциты.</a:t>
            </a:r>
            <a:r>
              <a:rPr lang="ru-RU" smtClean="0">
                <a:effectLst/>
                <a:latin typeface="Cambria" pitchFamily="18" charset="0"/>
              </a:rPr>
              <a:t> Единичные Эр встречаются в любой мокроте; в большом количестве -  при легочном кровотечении, инфаркте легкого, застойных явлениях в легких и др.).</a:t>
            </a:r>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7" name="Content Placeholder 2"/>
          <p:cNvSpPr>
            <a:spLocks noGrp="1"/>
          </p:cNvSpPr>
          <p:nvPr>
            <p:ph sz="quarter" idx="4294967295"/>
          </p:nvPr>
        </p:nvSpPr>
        <p:spPr bwMode="auto">
          <a:xfrm>
            <a:off x="720725" y="1030288"/>
            <a:ext cx="10880725" cy="4857750"/>
          </a:xfrm>
          <a:noFill/>
        </p:spPr>
        <p:txBody>
          <a:bodyPr wrap="square" numCol="1" anchor="t" anchorCtr="0" compatLnSpc="1">
            <a:prstTxWarp prst="textNoShape">
              <a:avLst/>
            </a:prstTxWarp>
          </a:bodyPr>
          <a:lstStyle/>
          <a:p>
            <a:pPr marL="273050" indent="-273050" algn="ctr" eaLnBrk="1" hangingPunct="1">
              <a:lnSpc>
                <a:spcPct val="90000"/>
              </a:lnSpc>
              <a:buFont typeface="Arial" charset="0"/>
              <a:buNone/>
            </a:pPr>
            <a:r>
              <a:rPr lang="ru-RU" sz="2400" b="1" smtClean="0">
                <a:effectLst/>
                <a:latin typeface="Cambria" pitchFamily="18" charset="0"/>
              </a:rPr>
              <a:t>   Волокнистые образования. </a:t>
            </a:r>
          </a:p>
          <a:p>
            <a:pPr marL="273050" indent="-273050" algn="ctr" eaLnBrk="1" hangingPunct="1">
              <a:lnSpc>
                <a:spcPct val="90000"/>
              </a:lnSpc>
              <a:buFont typeface="Arial" charset="0"/>
              <a:buNone/>
            </a:pPr>
            <a:endParaRPr lang="ru-RU" sz="2400" b="1" smtClean="0">
              <a:effectLst/>
              <a:latin typeface="Cambria" pitchFamily="18" charset="0"/>
            </a:endParaRPr>
          </a:p>
          <a:p>
            <a:pPr marL="273050" indent="-273050" eaLnBrk="1" hangingPunct="1">
              <a:lnSpc>
                <a:spcPct val="90000"/>
              </a:lnSpc>
            </a:pPr>
            <a:r>
              <a:rPr lang="ru-RU" sz="2400" i="1" smtClean="0">
                <a:effectLst/>
                <a:latin typeface="Cambria" pitchFamily="18" charset="0"/>
              </a:rPr>
              <a:t>Эластические волокна</a:t>
            </a:r>
            <a:r>
              <a:rPr lang="ru-RU" sz="2400" b="1" smtClean="0">
                <a:effectLst/>
                <a:latin typeface="Cambria" pitchFamily="18" charset="0"/>
              </a:rPr>
              <a:t>. </a:t>
            </a:r>
            <a:r>
              <a:rPr lang="ru-RU" smtClean="0">
                <a:effectLst/>
                <a:latin typeface="Cambria" pitchFamily="18" charset="0"/>
              </a:rPr>
              <a:t>При распаде легочной ткани при туберкулезе, абсцессе, новообразованиях . </a:t>
            </a:r>
          </a:p>
          <a:p>
            <a:pPr marL="273050" indent="-273050" eaLnBrk="1" hangingPunct="1">
              <a:lnSpc>
                <a:spcPct val="90000"/>
              </a:lnSpc>
            </a:pPr>
            <a:r>
              <a:rPr lang="ru-RU" sz="2400" smtClean="0">
                <a:effectLst/>
                <a:latin typeface="Cambria" pitchFamily="18" charset="0"/>
              </a:rPr>
              <a:t>К</a:t>
            </a:r>
            <a:r>
              <a:rPr lang="ru-RU" sz="2400" i="1" smtClean="0">
                <a:effectLst/>
                <a:latin typeface="Cambria" pitchFamily="18" charset="0"/>
              </a:rPr>
              <a:t>оралловые волокна</a:t>
            </a:r>
            <a:r>
              <a:rPr lang="ru-RU" sz="2400" smtClean="0">
                <a:effectLst/>
                <a:latin typeface="Cambria" pitchFamily="18" charset="0"/>
              </a:rPr>
              <a:t> –</a:t>
            </a:r>
            <a:r>
              <a:rPr lang="ru-RU" smtClean="0">
                <a:effectLst/>
                <a:latin typeface="Cambria" pitchFamily="18" charset="0"/>
              </a:rPr>
              <a:t>ветвящиеся образования с бугристыми утолщениями вследствие отложения жирных кислот и мыл.</a:t>
            </a:r>
          </a:p>
          <a:p>
            <a:pPr marL="273050" indent="-273050" eaLnBrk="1" hangingPunct="1">
              <a:lnSpc>
                <a:spcPct val="90000"/>
              </a:lnSpc>
            </a:pPr>
            <a:r>
              <a:rPr lang="ru-RU" sz="2400" i="1" smtClean="0">
                <a:effectLst/>
                <a:latin typeface="Cambria" pitchFamily="18" charset="0"/>
              </a:rPr>
              <a:t>Фибринозные волокна</a:t>
            </a:r>
            <a:r>
              <a:rPr lang="ru-RU" sz="2400" b="1" i="1" smtClean="0">
                <a:effectLst/>
                <a:latin typeface="Cambria" pitchFamily="18" charset="0"/>
              </a:rPr>
              <a:t> – </a:t>
            </a:r>
            <a:r>
              <a:rPr lang="ru-RU" smtClean="0">
                <a:effectLst/>
                <a:latin typeface="Cambria" pitchFamily="18" charset="0"/>
              </a:rPr>
              <a:t>тонкие волоконца, при фибринозном бронхите, туберкулезе, актиномикозе, крупозной пневмонии.</a:t>
            </a:r>
          </a:p>
          <a:p>
            <a:pPr marL="273050" indent="-273050" eaLnBrk="1" hangingPunct="1">
              <a:lnSpc>
                <a:spcPct val="90000"/>
              </a:lnSpc>
            </a:pPr>
            <a:r>
              <a:rPr lang="ru-RU" sz="2400" i="1" smtClean="0">
                <a:effectLst/>
                <a:latin typeface="Cambria" pitchFamily="18" charset="0"/>
              </a:rPr>
              <a:t>Спирали Куршмана</a:t>
            </a:r>
            <a:r>
              <a:rPr lang="ru-RU" sz="2400" b="1" smtClean="0">
                <a:effectLst/>
                <a:latin typeface="Cambria" pitchFamily="18" charset="0"/>
              </a:rPr>
              <a:t> – </a:t>
            </a:r>
            <a:r>
              <a:rPr lang="ru-RU" smtClean="0">
                <a:effectLst/>
                <a:latin typeface="Cambria" pitchFamily="18" charset="0"/>
              </a:rPr>
              <a:t>уплотненные закрученные в спираль образования из слизи. При патологии, сопровождающеися бронхоспазмом (бронхиальная астма, асматические бронхиты).</a:t>
            </a:r>
          </a:p>
        </p:txBody>
      </p: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1" name="Content Placeholder 2"/>
          <p:cNvSpPr>
            <a:spLocks noGrp="1"/>
          </p:cNvSpPr>
          <p:nvPr>
            <p:ph sz="quarter" idx="4294967295"/>
          </p:nvPr>
        </p:nvSpPr>
        <p:spPr bwMode="auto">
          <a:xfrm>
            <a:off x="692150" y="1252538"/>
            <a:ext cx="10907713" cy="4343400"/>
          </a:xfrm>
          <a:noFill/>
        </p:spPr>
        <p:txBody>
          <a:bodyPr wrap="square" numCol="1" anchor="t" anchorCtr="0" compatLnSpc="1">
            <a:prstTxWarp prst="textNoShape">
              <a:avLst/>
            </a:prstTxWarp>
          </a:bodyPr>
          <a:lstStyle/>
          <a:p>
            <a:pPr marL="273050" indent="-273050" algn="ctr" eaLnBrk="1" hangingPunct="1">
              <a:lnSpc>
                <a:spcPct val="90000"/>
              </a:lnSpc>
              <a:buFont typeface="Arial" charset="0"/>
              <a:buNone/>
            </a:pPr>
            <a:r>
              <a:rPr lang="ru-RU" sz="2400" b="1" smtClean="0">
                <a:effectLst/>
                <a:latin typeface="Cambria" pitchFamily="18" charset="0"/>
              </a:rPr>
              <a:t>Кристаллические образования. </a:t>
            </a:r>
          </a:p>
          <a:p>
            <a:pPr marL="273050" indent="-273050" eaLnBrk="1" hangingPunct="1">
              <a:lnSpc>
                <a:spcPct val="90000"/>
              </a:lnSpc>
            </a:pPr>
            <a:r>
              <a:rPr lang="ru-RU" sz="2400" i="1" smtClean="0">
                <a:effectLst/>
                <a:latin typeface="Cambria" pitchFamily="18" charset="0"/>
              </a:rPr>
              <a:t>Кристаллы Шарко – Лейдена</a:t>
            </a:r>
            <a:r>
              <a:rPr lang="ru-RU" sz="2400" b="1" smtClean="0">
                <a:effectLst/>
                <a:latin typeface="Cambria" pitchFamily="18" charset="0"/>
              </a:rPr>
              <a:t> </a:t>
            </a:r>
            <a:r>
              <a:rPr lang="ru-RU" smtClean="0">
                <a:effectLst/>
                <a:latin typeface="Cambria" pitchFamily="18" charset="0"/>
              </a:rPr>
              <a:t>встречаются в мокроте вместе с эозинофилами и имеют вид блестящих, гладких, бесцветных различной величины ромбов. При бронхиальной астме, аллергических бронхитах.</a:t>
            </a:r>
          </a:p>
          <a:p>
            <a:pPr marL="273050" indent="-273050" eaLnBrk="1" hangingPunct="1">
              <a:lnSpc>
                <a:spcPct val="90000"/>
              </a:lnSpc>
            </a:pPr>
            <a:r>
              <a:rPr lang="ru-RU" sz="2400" i="1" smtClean="0">
                <a:effectLst/>
                <a:latin typeface="Cambria" pitchFamily="18" charset="0"/>
              </a:rPr>
              <a:t>Кристаллы гематоидина</a:t>
            </a:r>
            <a:r>
              <a:rPr lang="ru-RU" sz="2400" b="1" smtClean="0">
                <a:effectLst/>
                <a:latin typeface="Cambria" pitchFamily="18" charset="0"/>
              </a:rPr>
              <a:t> </a:t>
            </a:r>
            <a:r>
              <a:rPr lang="ru-RU" smtClean="0">
                <a:effectLst/>
                <a:latin typeface="Cambria" pitchFamily="18" charset="0"/>
              </a:rPr>
              <a:t>имеют форму ромбов и иголок, пучков и звезд, золотисто-желтого цвета. Являются продуктом распада гемоглобина.</a:t>
            </a:r>
          </a:p>
          <a:p>
            <a:pPr marL="273050" indent="-273050" eaLnBrk="1" hangingPunct="1">
              <a:lnSpc>
                <a:spcPct val="90000"/>
              </a:lnSpc>
            </a:pPr>
            <a:r>
              <a:rPr lang="ru-RU" sz="2400" i="1" smtClean="0">
                <a:effectLst/>
                <a:latin typeface="Cambria" pitchFamily="18" charset="0"/>
              </a:rPr>
              <a:t>Кристаллы холестерина</a:t>
            </a:r>
            <a:r>
              <a:rPr lang="ru-RU" sz="2400" smtClean="0">
                <a:effectLst/>
                <a:latin typeface="Cambria" pitchFamily="18" charset="0"/>
              </a:rPr>
              <a:t> – </a:t>
            </a:r>
            <a:r>
              <a:rPr lang="ru-RU" smtClean="0">
                <a:effectLst/>
                <a:latin typeface="Cambria" pitchFamily="18" charset="0"/>
              </a:rPr>
              <a:t>бесцветные, четырехугольной формы; образуются при распаде жироперерожденных клеток (туберкулез, опухоли, эхонококкоз, абсцесс).</a:t>
            </a:r>
          </a:p>
          <a:p>
            <a:pPr marL="273050" indent="-273050" eaLnBrk="1" hangingPunct="1">
              <a:lnSpc>
                <a:spcPct val="90000"/>
              </a:lnSpc>
            </a:pPr>
            <a:r>
              <a:rPr lang="ru-RU" sz="2400" i="1" smtClean="0">
                <a:effectLst/>
                <a:latin typeface="Cambria" pitchFamily="18" charset="0"/>
              </a:rPr>
              <a:t>Кристаллы жирных кислот</a:t>
            </a:r>
            <a:r>
              <a:rPr lang="ru-RU" sz="2400" b="1" smtClean="0">
                <a:effectLst/>
                <a:latin typeface="Cambria" pitchFamily="18" charset="0"/>
              </a:rPr>
              <a:t> </a:t>
            </a:r>
            <a:r>
              <a:rPr lang="ru-RU" sz="2400" smtClean="0">
                <a:effectLst/>
                <a:latin typeface="Cambria" pitchFamily="18" charset="0"/>
              </a:rPr>
              <a:t>в виде длинных тонких игл и капелек жира (абсцесс, бронхоэктазы).</a:t>
            </a:r>
          </a:p>
          <a:p>
            <a:pPr marL="273050" indent="-273050" eaLnBrk="1" hangingPunct="1">
              <a:lnSpc>
                <a:spcPct val="90000"/>
              </a:lnSpc>
            </a:pPr>
            <a:endParaRPr lang="ru-RU" sz="2400" smtClean="0">
              <a:effectLst/>
              <a:latin typeface="Cambria" pitchFamily="18" charset="0"/>
            </a:endParaRPr>
          </a:p>
        </p:txBody>
      </p: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5" name="Title 1"/>
          <p:cNvSpPr>
            <a:spLocks noGrp="1"/>
          </p:cNvSpPr>
          <p:nvPr>
            <p:ph type="title" idx="4294967295"/>
          </p:nvPr>
        </p:nvSpPr>
        <p:spPr bwMode="auto">
          <a:xfrm>
            <a:off x="914400" y="609600"/>
            <a:ext cx="10353675" cy="590550"/>
          </a:xfrm>
        </p:spPr>
        <p:txBody>
          <a:bodyPr wrap="square" bIns="91440" numCol="1" anchor="b" anchorCtr="0" compatLnSpc="1">
            <a:prstTxWarp prst="textNoShape">
              <a:avLst/>
            </a:prstTxWarp>
          </a:bodyPr>
          <a:lstStyle/>
          <a:p>
            <a:pPr eaLnBrk="1" hangingPunct="1">
              <a:defRPr/>
            </a:pPr>
            <a:r>
              <a:rPr lang="ru-RU" sz="3000" b="0" cap="none" smtClean="0">
                <a:solidFill>
                  <a:srgbClr val="FF99FF"/>
                </a:solidFill>
                <a:effectLst>
                  <a:outerShdw blurRad="38100" dist="38100" dir="2700000" algn="tl">
                    <a:srgbClr val="FFFFFF"/>
                  </a:outerShdw>
                </a:effectLst>
                <a:latin typeface="Calibri" pitchFamily="34" charset="0"/>
              </a:rPr>
              <a:t>ОКРАШЕННЫЕ ПРЕПАРАТЫ МОКРОТЫ</a:t>
            </a:r>
            <a:endParaRPr lang="ru-RU" sz="3000" cap="none" smtClean="0">
              <a:solidFill>
                <a:srgbClr val="FF99FF"/>
              </a:solidFill>
              <a:effectLst>
                <a:outerShdw blurRad="38100" dist="38100" dir="2700000" algn="tl">
                  <a:srgbClr val="FFFFFF"/>
                </a:outerShdw>
              </a:effectLst>
              <a:latin typeface="Calibri" pitchFamily="34" charset="0"/>
            </a:endParaRPr>
          </a:p>
        </p:txBody>
      </p:sp>
      <p:sp>
        <p:nvSpPr>
          <p:cNvPr id="67586" name="Content Placeholder 2"/>
          <p:cNvSpPr>
            <a:spLocks noGrp="1"/>
          </p:cNvSpPr>
          <p:nvPr>
            <p:ph sz="quarter" idx="4294967295"/>
          </p:nvPr>
        </p:nvSpPr>
        <p:spPr bwMode="auto">
          <a:xfrm>
            <a:off x="817563" y="1485900"/>
            <a:ext cx="10355262" cy="3695700"/>
          </a:xfrm>
          <a:noFill/>
        </p:spPr>
        <p:txBody>
          <a:bodyPr wrap="square" numCol="1" anchor="t" anchorCtr="0" compatLnSpc="1">
            <a:prstTxWarp prst="textNoShape">
              <a:avLst/>
            </a:prstTxWarp>
          </a:bodyPr>
          <a:lstStyle/>
          <a:p>
            <a:pPr marL="273050" indent="-273050" eaLnBrk="1" hangingPunct="1"/>
            <a:r>
              <a:rPr lang="ru-RU" sz="2400" b="1" smtClean="0">
                <a:effectLst/>
                <a:latin typeface="Cambria" pitchFamily="18" charset="0"/>
              </a:rPr>
              <a:t>Окраску по Романовскому - Гимзе</a:t>
            </a:r>
            <a:r>
              <a:rPr lang="ru-RU" sz="2400" smtClean="0">
                <a:effectLst/>
                <a:latin typeface="Cambria" pitchFamily="18" charset="0"/>
              </a:rPr>
              <a:t> используют</a:t>
            </a:r>
            <a:r>
              <a:rPr lang="ru-RU" sz="2400" b="1" smtClean="0">
                <a:effectLst/>
                <a:latin typeface="Cambria" pitchFamily="18" charset="0"/>
              </a:rPr>
              <a:t>, </a:t>
            </a:r>
            <a:r>
              <a:rPr lang="ru-RU" sz="2400" smtClean="0">
                <a:effectLst/>
                <a:latin typeface="Cambria" pitchFamily="18" charset="0"/>
              </a:rPr>
              <a:t>главным образом, для выявления эозинофилов. </a:t>
            </a:r>
          </a:p>
          <a:p>
            <a:pPr marL="273050" indent="-273050" eaLnBrk="1" hangingPunct="1"/>
            <a:r>
              <a:rPr lang="ru-RU" sz="2400" smtClean="0">
                <a:effectLst/>
                <a:latin typeface="Cambria" pitchFamily="18" charset="0"/>
              </a:rPr>
              <a:t>Обнаружение большого количества эозинофилов рассматривается как один из важных диагностических признаков бронхиальной астмы, аллергического бронхита.</a:t>
            </a:r>
          </a:p>
          <a:p>
            <a:pPr marL="273050" indent="-273050" eaLnBrk="1" hangingPunct="1"/>
            <a:r>
              <a:rPr lang="ru-RU" sz="2400" smtClean="0">
                <a:effectLst/>
                <a:latin typeface="Cambria" pitchFamily="18" charset="0"/>
              </a:rPr>
              <a:t> Однако эозинофилия мокроты свойственна также лекарственным и эозинофильным пневмониям (синдром Леффлера).</a:t>
            </a:r>
          </a:p>
          <a:p>
            <a:pPr marL="273050" indent="-273050" eaLnBrk="1" hangingPunct="1"/>
            <a:endParaRPr lang="ru-RU" sz="2400" smtClean="0">
              <a:effectLst/>
              <a:latin typeface="Cambria" pitchFamily="18" charset="0"/>
            </a:endParaRPr>
          </a:p>
        </p:txBody>
      </p:sp>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09" name="Title 1"/>
          <p:cNvSpPr>
            <a:spLocks noGrp="1"/>
          </p:cNvSpPr>
          <p:nvPr>
            <p:ph type="title" idx="4294967295"/>
          </p:nvPr>
        </p:nvSpPr>
        <p:spPr bwMode="auto">
          <a:xfrm>
            <a:off x="914400" y="609600"/>
            <a:ext cx="10355263" cy="798513"/>
          </a:xfrm>
        </p:spPr>
        <p:txBody>
          <a:bodyPr wrap="square" bIns="91440" numCol="1" anchor="b" anchorCtr="0" compatLnSpc="1">
            <a:prstTxWarp prst="textNoShape">
              <a:avLst/>
            </a:prstTxWarp>
          </a:bodyPr>
          <a:lstStyle/>
          <a:p>
            <a:pPr eaLnBrk="1" hangingPunct="1">
              <a:defRPr/>
            </a:pPr>
            <a:r>
              <a:rPr lang="ru-RU" b="0" cap="none" smtClean="0">
                <a:solidFill>
                  <a:srgbClr val="FF99FF"/>
                </a:solidFill>
                <a:effectLst>
                  <a:outerShdw blurRad="38100" dist="38100" dir="2700000" algn="tl">
                    <a:srgbClr val="FFFFFF"/>
                  </a:outerShdw>
                </a:effectLst>
                <a:latin typeface="Calibri" pitchFamily="34" charset="0"/>
              </a:rPr>
              <a:t>Общий анализ мочи</a:t>
            </a:r>
          </a:p>
        </p:txBody>
      </p:sp>
      <p:sp>
        <p:nvSpPr>
          <p:cNvPr id="68610" name="Content Placeholder 2"/>
          <p:cNvSpPr>
            <a:spLocks noGrp="1"/>
          </p:cNvSpPr>
          <p:nvPr>
            <p:ph sz="quarter" idx="4294967295"/>
          </p:nvPr>
        </p:nvSpPr>
        <p:spPr bwMode="auto">
          <a:xfrm>
            <a:off x="776288" y="1624013"/>
            <a:ext cx="10355262" cy="3695700"/>
          </a:xfrm>
          <a:noFill/>
        </p:spPr>
        <p:txBody>
          <a:bodyPr wrap="square" numCol="1" anchor="t" anchorCtr="0" compatLnSpc="1">
            <a:prstTxWarp prst="textNoShape">
              <a:avLst/>
            </a:prstTxWarp>
          </a:bodyPr>
          <a:lstStyle/>
          <a:p>
            <a:pPr marL="273050" indent="-273050" eaLnBrk="1" hangingPunct="1">
              <a:buFont typeface="Arial" charset="0"/>
              <a:buNone/>
            </a:pPr>
            <a:r>
              <a:rPr lang="ru-RU" sz="2400" smtClean="0">
                <a:effectLst/>
                <a:latin typeface="Cambria" pitchFamily="18" charset="0"/>
              </a:rPr>
              <a:t>    Общий анализ мочи —определение общих свойств мочи, а также физико-химического и микроскопического исследование: </a:t>
            </a:r>
          </a:p>
          <a:p>
            <a:pPr marL="273050" indent="-273050" eaLnBrk="1" hangingPunct="1"/>
            <a:r>
              <a:rPr lang="ru-RU" sz="2400" smtClean="0">
                <a:effectLst/>
                <a:latin typeface="Cambria" pitchFamily="18" charset="0"/>
              </a:rPr>
              <a:t>цвет, запах, прозрачность, реакция (рН), плотность, содержание в моче белка, глюкозы, кетоновых тел, билирубина и продуктов его метаболизма. </a:t>
            </a:r>
          </a:p>
          <a:p>
            <a:pPr marL="273050" indent="-273050" eaLnBrk="1" hangingPunct="1"/>
            <a:r>
              <a:rPr lang="ru-RU" sz="2400" smtClean="0">
                <a:effectLst/>
                <a:latin typeface="Cambria" pitchFamily="18" charset="0"/>
              </a:rPr>
              <a:t>в осадке мочи определяется наличие клеточных элементов, а также солей и цилиндров.</a:t>
            </a:r>
          </a:p>
        </p:txBody>
      </p:sp>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3" name="Title 1"/>
          <p:cNvSpPr>
            <a:spLocks noGrp="1"/>
          </p:cNvSpPr>
          <p:nvPr>
            <p:ph type="title" idx="4294967295"/>
          </p:nvPr>
        </p:nvSpPr>
        <p:spPr bwMode="auto">
          <a:xfrm>
            <a:off x="1219200" y="274638"/>
            <a:ext cx="10769600" cy="563562"/>
          </a:xfrm>
        </p:spPr>
        <p:txBody>
          <a:bodyPr wrap="square" bIns="91440" numCol="1" anchor="b" anchorCtr="0" compatLnSpc="1">
            <a:prstTxWarp prst="textNoShape">
              <a:avLst/>
            </a:prstTxWarp>
            <a:normAutofit fontScale="90000"/>
          </a:bodyPr>
          <a:lstStyle/>
          <a:p>
            <a:pPr eaLnBrk="1" hangingPunct="1">
              <a:defRPr/>
            </a:pPr>
            <a:r>
              <a:rPr lang="ru-RU" sz="3000" cap="none" smtClean="0">
                <a:effectLst/>
                <a:latin typeface="Calibri" pitchFamily="34" charset="0"/>
              </a:rPr>
              <a:t/>
            </a:r>
            <a:br>
              <a:rPr lang="ru-RU" sz="3000" cap="none" smtClean="0">
                <a:effectLst/>
                <a:latin typeface="Calibri" pitchFamily="34" charset="0"/>
              </a:rPr>
            </a:br>
            <a:r>
              <a:rPr lang="ru-RU" sz="3000" b="0" cap="none" smtClean="0">
                <a:solidFill>
                  <a:srgbClr val="FF99FF"/>
                </a:solidFill>
                <a:effectLst>
                  <a:outerShdw blurRad="38100" dist="38100" dir="2700000" algn="tl">
                    <a:srgbClr val="FFFFFF"/>
                  </a:outerShdw>
                </a:effectLst>
                <a:latin typeface="Calibri" pitchFamily="34" charset="0"/>
              </a:rPr>
              <a:t>Расшифровка общего анализа мочи </a:t>
            </a:r>
            <a:r>
              <a:rPr lang="ru-RU" sz="2100" b="0" i="1" cap="none" smtClean="0">
                <a:solidFill>
                  <a:srgbClr val="FF99FF"/>
                </a:solidFill>
                <a:effectLst>
                  <a:outerShdw blurRad="38100" dist="38100" dir="2700000" algn="tl">
                    <a:srgbClr val="FFFFFF"/>
                  </a:outerShdw>
                </a:effectLst>
                <a:latin typeface="Calibri" pitchFamily="34" charset="0"/>
              </a:rPr>
              <a:t>(показатели нормы)</a:t>
            </a:r>
            <a:r>
              <a:rPr lang="ru-RU" sz="2100" i="1" cap="none" smtClean="0">
                <a:effectLst/>
                <a:latin typeface="Calibri" pitchFamily="34" charset="0"/>
              </a:rPr>
              <a:t> </a:t>
            </a:r>
            <a:endParaRPr lang="ru-RU" sz="3000" cap="none" smtClean="0">
              <a:effectLst/>
              <a:latin typeface="Calibri" pitchFamily="34" charset="0"/>
            </a:endParaRPr>
          </a:p>
        </p:txBody>
      </p:sp>
      <p:sp>
        <p:nvSpPr>
          <p:cNvPr id="69634" name="Content Placeholder 2"/>
          <p:cNvSpPr>
            <a:spLocks noGrp="1"/>
          </p:cNvSpPr>
          <p:nvPr>
            <p:ph sz="quarter" idx="4294967295"/>
          </p:nvPr>
        </p:nvSpPr>
        <p:spPr bwMode="auto">
          <a:xfrm>
            <a:off x="3614738" y="900113"/>
            <a:ext cx="5086350" cy="5611812"/>
          </a:xfrm>
          <a:noFill/>
        </p:spPr>
        <p:txBody>
          <a:bodyPr wrap="square" numCol="1" anchor="t" anchorCtr="0" compatLnSpc="1">
            <a:prstTxWarp prst="textNoShape">
              <a:avLst/>
            </a:prstTxWarp>
            <a:normAutofit lnSpcReduction="10000"/>
          </a:bodyPr>
          <a:lstStyle/>
          <a:p>
            <a:pPr marL="273050" indent="-273050" eaLnBrk="1" hangingPunct="1">
              <a:lnSpc>
                <a:spcPct val="80000"/>
              </a:lnSpc>
              <a:buFont typeface="Arial" charset="0"/>
              <a:buNone/>
            </a:pPr>
            <a:r>
              <a:rPr lang="ru-RU" sz="1400" smtClean="0">
                <a:effectLst/>
                <a:latin typeface="Cambria" pitchFamily="18" charset="0"/>
              </a:rPr>
              <a:t>Цвет: от соломенно-желтого до желтого. </a:t>
            </a:r>
          </a:p>
          <a:p>
            <a:pPr marL="273050" indent="-273050" eaLnBrk="1" hangingPunct="1">
              <a:lnSpc>
                <a:spcPct val="80000"/>
              </a:lnSpc>
              <a:buFont typeface="Arial" charset="0"/>
              <a:buNone/>
            </a:pPr>
            <a:r>
              <a:rPr lang="ru-RU" sz="1400" smtClean="0">
                <a:effectLst/>
                <a:latin typeface="Cambria" pitchFamily="18" charset="0"/>
              </a:rPr>
              <a:t>Прозрачность: прозрачная.</a:t>
            </a:r>
          </a:p>
          <a:p>
            <a:pPr marL="273050" indent="-273050" eaLnBrk="1" hangingPunct="1">
              <a:lnSpc>
                <a:spcPct val="80000"/>
              </a:lnSpc>
              <a:buFont typeface="Arial" charset="0"/>
              <a:buNone/>
            </a:pPr>
            <a:r>
              <a:rPr lang="ru-RU" sz="1400" smtClean="0">
                <a:effectLst/>
                <a:latin typeface="Cambria" pitchFamily="18" charset="0"/>
              </a:rPr>
              <a:t>Белок: не обнаружено или менее 0,1 г/л.</a:t>
            </a:r>
          </a:p>
          <a:p>
            <a:pPr marL="273050" indent="-273050" eaLnBrk="1" hangingPunct="1">
              <a:lnSpc>
                <a:spcPct val="80000"/>
              </a:lnSpc>
              <a:buFont typeface="Arial" charset="0"/>
              <a:buNone/>
            </a:pPr>
            <a:r>
              <a:rPr lang="ru-RU" sz="1400" smtClean="0">
                <a:effectLst/>
                <a:latin typeface="Cambria" pitchFamily="18" charset="0"/>
              </a:rPr>
              <a:t>Глюкоза: не обнаружено.</a:t>
            </a:r>
          </a:p>
          <a:p>
            <a:pPr marL="273050" indent="-273050" eaLnBrk="1" hangingPunct="1">
              <a:lnSpc>
                <a:spcPct val="80000"/>
              </a:lnSpc>
              <a:buFont typeface="Arial" charset="0"/>
              <a:buNone/>
            </a:pPr>
            <a:r>
              <a:rPr lang="ru-RU" sz="1400" smtClean="0">
                <a:effectLst/>
                <a:latin typeface="Cambria" pitchFamily="18" charset="0"/>
              </a:rPr>
              <a:t>Билирубин: не обнаружено.</a:t>
            </a:r>
          </a:p>
          <a:p>
            <a:pPr marL="273050" indent="-273050" eaLnBrk="1" hangingPunct="1">
              <a:lnSpc>
                <a:spcPct val="80000"/>
              </a:lnSpc>
              <a:buFont typeface="Arial" charset="0"/>
              <a:buNone/>
            </a:pPr>
            <a:r>
              <a:rPr lang="ru-RU" sz="1400" smtClean="0">
                <a:effectLst/>
                <a:latin typeface="Cambria" pitchFamily="18" charset="0"/>
              </a:rPr>
              <a:t>Уробилиноген: не обнаружено или следы.</a:t>
            </a:r>
          </a:p>
          <a:p>
            <a:pPr marL="273050" indent="-273050" eaLnBrk="1" hangingPunct="1">
              <a:lnSpc>
                <a:spcPct val="80000"/>
              </a:lnSpc>
              <a:buFont typeface="Arial" charset="0"/>
              <a:buNone/>
            </a:pPr>
            <a:r>
              <a:rPr lang="ru-RU" sz="1400" smtClean="0">
                <a:effectLst/>
                <a:latin typeface="Cambria" pitchFamily="18" charset="0"/>
              </a:rPr>
              <a:t>Кетоновые тела: не обнаружено.</a:t>
            </a:r>
          </a:p>
          <a:p>
            <a:pPr marL="273050" indent="-273050" eaLnBrk="1" hangingPunct="1">
              <a:lnSpc>
                <a:spcPct val="80000"/>
              </a:lnSpc>
              <a:buFont typeface="Arial" charset="0"/>
              <a:buNone/>
            </a:pPr>
            <a:r>
              <a:rPr lang="ru-RU" sz="1400" smtClean="0">
                <a:effectLst/>
                <a:latin typeface="Cambria" pitchFamily="18" charset="0"/>
              </a:rPr>
              <a:t>Нитриты: не обнаружено.</a:t>
            </a:r>
          </a:p>
          <a:p>
            <a:pPr marL="273050" indent="-273050" eaLnBrk="1" hangingPunct="1">
              <a:lnSpc>
                <a:spcPct val="80000"/>
              </a:lnSpc>
              <a:buFont typeface="Arial" charset="0"/>
              <a:buNone/>
            </a:pPr>
            <a:r>
              <a:rPr lang="ru-RU" sz="1400" smtClean="0">
                <a:effectLst/>
                <a:latin typeface="Cambria" pitchFamily="18" charset="0"/>
              </a:rPr>
              <a:t>Реакция на кровь: не обнаружено.</a:t>
            </a:r>
          </a:p>
          <a:p>
            <a:pPr marL="273050" indent="-273050" eaLnBrk="1" hangingPunct="1">
              <a:lnSpc>
                <a:spcPct val="80000"/>
              </a:lnSpc>
              <a:buFont typeface="Arial" charset="0"/>
              <a:buNone/>
            </a:pPr>
            <a:r>
              <a:rPr lang="ru-RU" sz="1400" smtClean="0">
                <a:effectLst/>
                <a:latin typeface="Cambria" pitchFamily="18" charset="0"/>
              </a:rPr>
              <a:t>Удельный вес: 1.003 - 1.030.</a:t>
            </a:r>
          </a:p>
          <a:p>
            <a:pPr marL="273050" indent="-273050" eaLnBrk="1" hangingPunct="1">
              <a:lnSpc>
                <a:spcPct val="80000"/>
              </a:lnSpc>
              <a:buFont typeface="Arial" charset="0"/>
              <a:buNone/>
            </a:pPr>
            <a:r>
              <a:rPr lang="ru-RU" sz="1400" smtClean="0">
                <a:effectLst/>
                <a:latin typeface="Cambria" pitchFamily="18" charset="0"/>
              </a:rPr>
              <a:t>Реакция: 5.0 - 7.5.</a:t>
            </a:r>
          </a:p>
          <a:p>
            <a:pPr marL="273050" indent="-273050" eaLnBrk="1" hangingPunct="1">
              <a:lnSpc>
                <a:spcPct val="80000"/>
              </a:lnSpc>
              <a:buFont typeface="Arial" charset="0"/>
              <a:buNone/>
            </a:pPr>
            <a:r>
              <a:rPr lang="ru-RU" sz="1400" i="1" smtClean="0">
                <a:effectLst/>
                <a:latin typeface="Cambria" pitchFamily="18" charset="0"/>
              </a:rPr>
              <a:t>Исследование осадка мочи</a:t>
            </a:r>
            <a:endParaRPr lang="ru-RU" sz="1400" smtClean="0">
              <a:effectLst/>
              <a:latin typeface="Cambria" pitchFamily="18" charset="0"/>
            </a:endParaRPr>
          </a:p>
          <a:p>
            <a:pPr marL="273050" indent="-273050" eaLnBrk="1" hangingPunct="1">
              <a:lnSpc>
                <a:spcPct val="80000"/>
              </a:lnSpc>
              <a:buFont typeface="Arial" charset="0"/>
              <a:buNone/>
            </a:pPr>
            <a:r>
              <a:rPr lang="ru-RU" sz="1400" smtClean="0">
                <a:effectLst/>
                <a:latin typeface="Cambria" pitchFamily="18" charset="0"/>
              </a:rPr>
              <a:t>Бактерии: не обнаружены или небольшое количество.</a:t>
            </a:r>
          </a:p>
          <a:p>
            <a:pPr marL="273050" indent="-273050" eaLnBrk="1" fontAlgn="t" hangingPunct="1">
              <a:lnSpc>
                <a:spcPct val="80000"/>
              </a:lnSpc>
              <a:buFont typeface="Arial" charset="0"/>
              <a:buNone/>
            </a:pPr>
            <a:r>
              <a:rPr lang="ru-RU" sz="1400" smtClean="0">
                <a:effectLst/>
                <a:latin typeface="Cambria" pitchFamily="18" charset="0"/>
              </a:rPr>
              <a:t>Эпителий плоский  М. 0 - 9 клет./мкл, Ж. 0 - 15 клет./мкл</a:t>
            </a:r>
          </a:p>
          <a:p>
            <a:pPr marL="273050" indent="-273050" eaLnBrk="1" hangingPunct="1">
              <a:lnSpc>
                <a:spcPct val="80000"/>
              </a:lnSpc>
              <a:buFont typeface="Arial" charset="0"/>
              <a:buNone/>
            </a:pPr>
            <a:r>
              <a:rPr lang="ru-RU" sz="1400" smtClean="0">
                <a:effectLst/>
                <a:latin typeface="Cambria" pitchFamily="18" charset="0"/>
              </a:rPr>
              <a:t>Лейкоциты М. 0 - 16,5 клет./мкл. Ж. 0 - 27,5 клет./мкл</a:t>
            </a:r>
          </a:p>
          <a:p>
            <a:pPr marL="273050" indent="-273050" eaLnBrk="1" hangingPunct="1">
              <a:lnSpc>
                <a:spcPct val="80000"/>
              </a:lnSpc>
              <a:buFont typeface="Arial" charset="0"/>
              <a:buNone/>
            </a:pPr>
            <a:r>
              <a:rPr lang="ru-RU" sz="1400" smtClean="0">
                <a:effectLst/>
                <a:latin typeface="Cambria" pitchFamily="18" charset="0"/>
              </a:rPr>
              <a:t>Эритроциты: 0 - 11 клет./мкл.</a:t>
            </a:r>
          </a:p>
          <a:p>
            <a:pPr marL="273050" indent="-273050" eaLnBrk="1" hangingPunct="1">
              <a:lnSpc>
                <a:spcPct val="80000"/>
              </a:lnSpc>
              <a:buFont typeface="Arial" charset="0"/>
              <a:buNone/>
            </a:pPr>
            <a:r>
              <a:rPr lang="ru-RU" sz="1400" smtClean="0">
                <a:effectLst/>
                <a:latin typeface="Cambria" pitchFamily="18" charset="0"/>
              </a:rPr>
              <a:t>Цилиндры: отсутствуют.</a:t>
            </a:r>
          </a:p>
          <a:p>
            <a:pPr marL="273050" indent="-273050" eaLnBrk="1" hangingPunct="1">
              <a:lnSpc>
                <a:spcPct val="80000"/>
              </a:lnSpc>
              <a:buFont typeface="Arial" charset="0"/>
              <a:buNone/>
            </a:pPr>
            <a:r>
              <a:rPr lang="ru-RU" sz="1400" smtClean="0">
                <a:effectLst/>
                <a:latin typeface="Cambria" pitchFamily="18" charset="0"/>
              </a:rPr>
              <a:t>Слизь: небольшое количество.</a:t>
            </a:r>
          </a:p>
          <a:p>
            <a:pPr marL="273050" indent="-273050" eaLnBrk="1" hangingPunct="1">
              <a:lnSpc>
                <a:spcPct val="80000"/>
              </a:lnSpc>
              <a:buFont typeface="Arial" charset="0"/>
              <a:buNone/>
            </a:pPr>
            <a:r>
              <a:rPr lang="ru-RU" sz="1400" smtClean="0">
                <a:effectLst/>
                <a:latin typeface="Cambria" pitchFamily="18" charset="0"/>
              </a:rPr>
              <a:t>Кристаллы (оксалаты): отсутствуют.</a:t>
            </a:r>
          </a:p>
        </p:txBody>
      </p:sp>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Content Placeholder 2"/>
          <p:cNvSpPr>
            <a:spLocks noGrp="1"/>
          </p:cNvSpPr>
          <p:nvPr>
            <p:ph sz="quarter" idx="4294967295"/>
          </p:nvPr>
        </p:nvSpPr>
        <p:spPr bwMode="auto">
          <a:xfrm>
            <a:off x="319088" y="762000"/>
            <a:ext cx="11637962" cy="5224463"/>
          </a:xfrm>
        </p:spPr>
        <p:txBody>
          <a:bodyPr wrap="square" numCol="1" anchor="t" anchorCtr="0" compatLnSpc="1">
            <a:prstTxWarp prst="textNoShape">
              <a:avLst/>
            </a:prstTxWarp>
          </a:bodyPr>
          <a:lstStyle/>
          <a:p>
            <a:pPr marL="273050" indent="-273050" algn="ctr" eaLnBrk="1" hangingPunct="1">
              <a:lnSpc>
                <a:spcPct val="80000"/>
              </a:lnSpc>
              <a:buFont typeface="Arial" charset="0"/>
              <a:buNone/>
              <a:defRPr/>
            </a:pPr>
            <a:r>
              <a:rPr lang="ru-RU" sz="2400" b="1" smtClean="0">
                <a:effectLst/>
                <a:latin typeface="Cambria" pitchFamily="18" charset="0"/>
              </a:rPr>
              <a:t>    </a:t>
            </a:r>
            <a:r>
              <a:rPr lang="ru-RU" sz="2400" b="1" smtClean="0">
                <a:solidFill>
                  <a:srgbClr val="FF99FF"/>
                </a:solidFill>
                <a:effectLst>
                  <a:outerShdw blurRad="38100" dist="38100" dir="2700000" algn="tl">
                    <a:srgbClr val="FFFFFF"/>
                  </a:outerShdw>
                </a:effectLst>
                <a:latin typeface="Cambria" pitchFamily="18" charset="0"/>
              </a:rPr>
              <a:t>Цвет</a:t>
            </a:r>
            <a:r>
              <a:rPr lang="ru-RU" sz="2400" smtClean="0">
                <a:solidFill>
                  <a:srgbClr val="FF99FF"/>
                </a:solidFill>
                <a:effectLst>
                  <a:outerShdw blurRad="38100" dist="38100" dir="2700000" algn="tl">
                    <a:srgbClr val="FFFFFF"/>
                  </a:outerShdw>
                </a:effectLst>
                <a:latin typeface="Cambria" pitchFamily="18" charset="0"/>
              </a:rPr>
              <a:t> </a:t>
            </a:r>
          </a:p>
          <a:p>
            <a:pPr marL="273050" indent="-273050" eaLnBrk="1" hangingPunct="1">
              <a:lnSpc>
                <a:spcPct val="80000"/>
              </a:lnSpc>
              <a:buFont typeface="Arial" charset="0"/>
              <a:buNone/>
              <a:defRPr/>
            </a:pPr>
            <a:r>
              <a:rPr lang="ru-RU" sz="2400" smtClean="0">
                <a:effectLst/>
                <a:latin typeface="Cambria" pitchFamily="18" charset="0"/>
              </a:rPr>
              <a:t>     в норме колеблется от соломенного до насыщенного желтого.</a:t>
            </a:r>
          </a:p>
          <a:p>
            <a:pPr marL="273050" indent="-273050" eaLnBrk="1" hangingPunct="1">
              <a:lnSpc>
                <a:spcPct val="80000"/>
              </a:lnSpc>
              <a:defRPr/>
            </a:pPr>
            <a:r>
              <a:rPr lang="ru-RU" sz="2400" smtClean="0">
                <a:effectLst/>
                <a:latin typeface="Cambria" pitchFamily="18" charset="0"/>
              </a:rPr>
              <a:t>Насыщенный желтый цвет указывает на относительную высокую плотность и концентрированность мочи. </a:t>
            </a:r>
          </a:p>
          <a:p>
            <a:pPr marL="273050" indent="-273050" eaLnBrk="1" hangingPunct="1">
              <a:lnSpc>
                <a:spcPct val="80000"/>
              </a:lnSpc>
              <a:defRPr/>
            </a:pPr>
            <a:r>
              <a:rPr lang="ru-RU" sz="2400" smtClean="0">
                <a:effectLst/>
                <a:latin typeface="Cambria" pitchFamily="18" charset="0"/>
              </a:rPr>
              <a:t>Бесцветная или бледная моча имеет низкую плотность и выделяется в большом количестве.</a:t>
            </a:r>
          </a:p>
          <a:p>
            <a:pPr marL="273050" indent="-273050" eaLnBrk="1" hangingPunct="1">
              <a:lnSpc>
                <a:spcPct val="80000"/>
              </a:lnSpc>
              <a:defRPr/>
            </a:pPr>
            <a:r>
              <a:rPr lang="ru-RU" sz="2400" smtClean="0">
                <a:effectLst/>
                <a:latin typeface="Cambria" pitchFamily="18" charset="0"/>
              </a:rPr>
              <a:t>Темный цвет м. быть в присутствии билирубина, уробилиногена. </a:t>
            </a:r>
          </a:p>
          <a:p>
            <a:pPr marL="273050" indent="-273050" eaLnBrk="1" hangingPunct="1">
              <a:lnSpc>
                <a:spcPct val="80000"/>
              </a:lnSpc>
              <a:defRPr/>
            </a:pPr>
            <a:r>
              <a:rPr lang="ru-RU" sz="2400" smtClean="0">
                <a:effectLst/>
                <a:latin typeface="Cambria" pitchFamily="18" charset="0"/>
              </a:rPr>
              <a:t>Разные оттенки красного - при выделении крови с мочой. Некоторые лекарства и пищевые продукты придают моче различные оттенки красного и желтого. </a:t>
            </a:r>
          </a:p>
          <a:p>
            <a:pPr marL="273050" indent="-273050" eaLnBrk="1" hangingPunct="1">
              <a:lnSpc>
                <a:spcPct val="80000"/>
              </a:lnSpc>
              <a:defRPr/>
            </a:pPr>
            <a:r>
              <a:rPr lang="ru-RU" sz="2400" smtClean="0">
                <a:effectLst/>
                <a:latin typeface="Cambria" pitchFamily="18" charset="0"/>
              </a:rPr>
              <a:t>Белесый цвет м. быть обусловлен примесью гноя, выпадением в осадок солей, присутствием лейкоцитов, клеток и слизи. </a:t>
            </a:r>
          </a:p>
          <a:p>
            <a:pPr marL="273050" indent="-273050" eaLnBrk="1" hangingPunct="1">
              <a:lnSpc>
                <a:spcPct val="80000"/>
              </a:lnSpc>
              <a:defRPr/>
            </a:pPr>
            <a:r>
              <a:rPr lang="ru-RU" sz="2400" smtClean="0">
                <a:effectLst/>
                <a:latin typeface="Cambria" pitchFamily="18" charset="0"/>
              </a:rPr>
              <a:t>Сине-зеленые оттенки мочи м. быть следствием усиления процессов гниения в кишечнике, с образованием, всасыванием в кровь и выделением специфических красящих веществ.</a:t>
            </a:r>
            <a:endParaRPr lang="ru-RU" sz="1200" smtClean="0">
              <a:effectLst/>
              <a:latin typeface="Cambria" pitchFamily="18" charset="0"/>
            </a:endParaRPr>
          </a:p>
        </p:txBody>
      </p:sp>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Content Placeholder 2"/>
          <p:cNvSpPr>
            <a:spLocks noGrp="1"/>
          </p:cNvSpPr>
          <p:nvPr>
            <p:ph sz="quarter" idx="4294967295"/>
          </p:nvPr>
        </p:nvSpPr>
        <p:spPr bwMode="auto">
          <a:xfrm>
            <a:off x="466725" y="949325"/>
            <a:ext cx="11268075" cy="5013325"/>
          </a:xfrm>
        </p:spPr>
        <p:txBody>
          <a:bodyPr wrap="square" numCol="1" anchor="t" anchorCtr="0" compatLnSpc="1">
            <a:prstTxWarp prst="textNoShape">
              <a:avLst/>
            </a:prstTxWarp>
          </a:bodyPr>
          <a:lstStyle/>
          <a:p>
            <a:pPr marL="273050" indent="-273050" algn="ctr" eaLnBrk="1" hangingPunct="1">
              <a:lnSpc>
                <a:spcPct val="90000"/>
              </a:lnSpc>
              <a:buFont typeface="Arial" charset="0"/>
              <a:buNone/>
              <a:defRPr/>
            </a:pPr>
            <a:r>
              <a:rPr lang="ru-RU" sz="2400" b="1" smtClean="0">
                <a:effectLst/>
                <a:latin typeface="Cambria" pitchFamily="18" charset="0"/>
              </a:rPr>
              <a:t>   </a:t>
            </a:r>
            <a:r>
              <a:rPr lang="ru-RU" sz="2400" smtClean="0">
                <a:solidFill>
                  <a:srgbClr val="FF99FF"/>
                </a:solidFill>
                <a:effectLst>
                  <a:outerShdw blurRad="38100" dist="38100" dir="2700000" algn="tl">
                    <a:srgbClr val="FFFFFF"/>
                  </a:outerShdw>
                </a:effectLst>
                <a:latin typeface="Cambria" pitchFamily="18" charset="0"/>
              </a:rPr>
              <a:t>Реакция.</a:t>
            </a:r>
            <a:r>
              <a:rPr lang="ru-RU" sz="2400" b="1" smtClean="0">
                <a:effectLst/>
                <a:latin typeface="Cambria" pitchFamily="18" charset="0"/>
              </a:rPr>
              <a:t> </a:t>
            </a:r>
          </a:p>
          <a:p>
            <a:pPr marL="273050" indent="-273050" eaLnBrk="1" hangingPunct="1">
              <a:lnSpc>
                <a:spcPct val="90000"/>
              </a:lnSpc>
              <a:buFont typeface="Arial" charset="0"/>
              <a:buNone/>
              <a:defRPr/>
            </a:pPr>
            <a:r>
              <a:rPr lang="ru-RU" sz="2400" b="1" smtClean="0">
                <a:effectLst/>
                <a:latin typeface="Cambria" pitchFamily="18" charset="0"/>
              </a:rPr>
              <a:t>    </a:t>
            </a:r>
            <a:r>
              <a:rPr lang="ru-RU" sz="2400" smtClean="0">
                <a:effectLst/>
                <a:latin typeface="Cambria" pitchFamily="18" charset="0"/>
              </a:rPr>
              <a:t>Кислотно-щелочная реакция (рН),  зависит от пищи и некоторых метаболических процессов. Животная пища вызывает закисление мочи (рН ≤ 5), молочно-растительная – способствует ее защелачиванию (рН ≥ 7). </a:t>
            </a:r>
          </a:p>
          <a:p>
            <a:pPr marL="273050" indent="-273050" eaLnBrk="1" hangingPunct="1">
              <a:lnSpc>
                <a:spcPct val="90000"/>
              </a:lnSpc>
              <a:buFont typeface="Arial" charset="0"/>
              <a:buNone/>
              <a:defRPr/>
            </a:pPr>
            <a:endParaRPr lang="ru-RU" sz="2400" smtClean="0">
              <a:effectLst/>
              <a:latin typeface="Cambria" pitchFamily="18" charset="0"/>
            </a:endParaRPr>
          </a:p>
          <a:p>
            <a:pPr marL="547688" lvl="1" eaLnBrk="1" hangingPunct="1">
              <a:lnSpc>
                <a:spcPct val="90000"/>
              </a:lnSpc>
              <a:defRPr/>
            </a:pPr>
            <a:r>
              <a:rPr lang="ru-RU" sz="2400" smtClean="0">
                <a:effectLst/>
                <a:latin typeface="Cambria" pitchFamily="18" charset="0"/>
              </a:rPr>
              <a:t>К закислению мочи приводит нарушение солевого баланса крови (гипокалиемия) и нек. заболевания (сахарный диабет, подагра, лихорадки и др.).</a:t>
            </a:r>
          </a:p>
          <a:p>
            <a:pPr marL="547688" lvl="1" eaLnBrk="1" hangingPunct="1">
              <a:lnSpc>
                <a:spcPct val="90000"/>
              </a:lnSpc>
              <a:defRPr/>
            </a:pPr>
            <a:endParaRPr lang="ru-RU" sz="2400" smtClean="0">
              <a:effectLst/>
              <a:latin typeface="Cambria" pitchFamily="18" charset="0"/>
            </a:endParaRPr>
          </a:p>
          <a:p>
            <a:pPr marL="547688" lvl="1" eaLnBrk="1" hangingPunct="1">
              <a:lnSpc>
                <a:spcPct val="90000"/>
              </a:lnSpc>
              <a:defRPr/>
            </a:pPr>
            <a:r>
              <a:rPr lang="ru-RU" sz="2400" smtClean="0">
                <a:effectLst/>
                <a:latin typeface="Cambria" pitchFamily="18" charset="0"/>
              </a:rPr>
              <a:t>Чрезмерная щелочная реакция мочи может возникать при воспалительных/инфекционных заболеваниях почек и мочевыводящих путей, массивной потере солей (из-за рвоты, поноса), нарушении почечной регуляции кислотности мочи или примеси крови в ней.</a:t>
            </a:r>
            <a:endParaRPr lang="ru-RU" sz="2000" smtClean="0">
              <a:effectLst/>
              <a:latin typeface="Cambria" pitchFamily="18" charset="0"/>
            </a:endParaRPr>
          </a:p>
        </p:txBody>
      </p:sp>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Content Placeholder 2"/>
          <p:cNvSpPr>
            <a:spLocks noGrp="1"/>
          </p:cNvSpPr>
          <p:nvPr>
            <p:ph sz="quarter" idx="4294967295"/>
          </p:nvPr>
        </p:nvSpPr>
        <p:spPr bwMode="auto">
          <a:xfrm>
            <a:off x="203200" y="1066800"/>
            <a:ext cx="11684000" cy="5486400"/>
          </a:xfrm>
        </p:spPr>
        <p:txBody>
          <a:bodyPr wrap="square" numCol="1" anchor="t" anchorCtr="0" compatLnSpc="1">
            <a:prstTxWarp prst="textNoShape">
              <a:avLst/>
            </a:prstTxWarp>
          </a:bodyPr>
          <a:lstStyle/>
          <a:p>
            <a:pPr marL="273050" indent="-273050" algn="ctr" eaLnBrk="1" hangingPunct="1">
              <a:lnSpc>
                <a:spcPct val="90000"/>
              </a:lnSpc>
              <a:buFont typeface="Arial" charset="0"/>
              <a:buNone/>
              <a:defRPr/>
            </a:pPr>
            <a:r>
              <a:rPr lang="ru-RU" sz="2400" b="1" smtClean="0">
                <a:effectLst/>
                <a:latin typeface="Cambria" pitchFamily="18" charset="0"/>
              </a:rPr>
              <a:t>    </a:t>
            </a:r>
            <a:r>
              <a:rPr lang="ru-RU" sz="2400" b="1" smtClean="0">
                <a:solidFill>
                  <a:srgbClr val="FF99FF"/>
                </a:solidFill>
                <a:effectLst>
                  <a:outerShdw blurRad="38100" dist="38100" dir="2700000" algn="tl">
                    <a:srgbClr val="FFFFFF"/>
                  </a:outerShdw>
                </a:effectLst>
                <a:latin typeface="Cambria" pitchFamily="18" charset="0"/>
              </a:rPr>
              <a:t>Удельный вес мочи </a:t>
            </a:r>
            <a:r>
              <a:rPr lang="ru-RU" sz="2400" smtClean="0">
                <a:solidFill>
                  <a:srgbClr val="FF99FF"/>
                </a:solidFill>
                <a:effectLst>
                  <a:outerShdw blurRad="38100" dist="38100" dir="2700000" algn="tl">
                    <a:srgbClr val="FFFFFF"/>
                  </a:outerShdw>
                </a:effectLst>
                <a:latin typeface="Cambria" pitchFamily="18" charset="0"/>
              </a:rPr>
              <a:t>(относительная плотность) </a:t>
            </a:r>
          </a:p>
          <a:p>
            <a:pPr marL="273050" indent="-273050" eaLnBrk="1" hangingPunct="1">
              <a:lnSpc>
                <a:spcPct val="90000"/>
              </a:lnSpc>
              <a:buFont typeface="Arial" charset="0"/>
              <a:buNone/>
              <a:defRPr/>
            </a:pPr>
            <a:r>
              <a:rPr lang="ru-RU" sz="2400" smtClean="0">
                <a:effectLst/>
                <a:latin typeface="Cambria" pitchFamily="18" charset="0"/>
              </a:rPr>
              <a:t>    отражает способность почек к концентрированию и разведению мочи. Он зависит от объема потребляемой жидкости.</a:t>
            </a:r>
          </a:p>
          <a:p>
            <a:pPr marL="273050" indent="-273050" eaLnBrk="1" hangingPunct="1">
              <a:lnSpc>
                <a:spcPct val="90000"/>
              </a:lnSpc>
              <a:buFont typeface="Arial" charset="0"/>
              <a:buNone/>
              <a:defRPr/>
            </a:pPr>
            <a:endParaRPr lang="ru-RU" sz="2400" smtClean="0">
              <a:effectLst/>
              <a:latin typeface="Cambria" pitchFamily="18" charset="0"/>
            </a:endParaRPr>
          </a:p>
          <a:p>
            <a:pPr marL="547688" lvl="1" eaLnBrk="1" hangingPunct="1">
              <a:lnSpc>
                <a:spcPct val="90000"/>
              </a:lnSpc>
              <a:defRPr/>
            </a:pPr>
            <a:r>
              <a:rPr lang="ru-RU" sz="2400" smtClean="0">
                <a:effectLst/>
                <a:latin typeface="Cambria" pitchFamily="18" charset="0"/>
              </a:rPr>
              <a:t>Удельный вес превышает норму при ухудшении фильтрации крови через почки (заболевания почек, ослабление работы сердца), больших потерях жидкости (понос, рвота) и накоплении в моче растворимых примесей (глюкозы, белка, лекарств, а также их метаболитов). </a:t>
            </a:r>
          </a:p>
          <a:p>
            <a:pPr marL="547688" lvl="1" eaLnBrk="1" hangingPunct="1">
              <a:lnSpc>
                <a:spcPct val="90000"/>
              </a:lnSpc>
              <a:buFont typeface="Arial" charset="0"/>
              <a:buNone/>
              <a:defRPr/>
            </a:pPr>
            <a:endParaRPr lang="ru-RU" sz="2400" smtClean="0">
              <a:effectLst/>
              <a:latin typeface="Cambria" pitchFamily="18" charset="0"/>
            </a:endParaRPr>
          </a:p>
          <a:p>
            <a:pPr marL="547688" lvl="1" eaLnBrk="1" hangingPunct="1">
              <a:lnSpc>
                <a:spcPct val="90000"/>
              </a:lnSpc>
              <a:defRPr/>
            </a:pPr>
            <a:r>
              <a:rPr lang="ru-RU" sz="2400" smtClean="0">
                <a:effectLst/>
                <a:latin typeface="Cambria" pitchFamily="18" charset="0"/>
              </a:rPr>
              <a:t>Снижаться он может из-за некоторых заболеваний почек и нарушений гормональной регуляции процесса концентрации мочи.</a:t>
            </a:r>
          </a:p>
          <a:p>
            <a:pPr marL="273050" indent="-273050" algn="just" eaLnBrk="1" hangingPunct="1">
              <a:lnSpc>
                <a:spcPct val="90000"/>
              </a:lnSpc>
              <a:buFont typeface="Arial" charset="0"/>
              <a:buNone/>
              <a:defRPr/>
            </a:pPr>
            <a:endParaRPr lang="ru-RU" sz="2400" smtClean="0">
              <a:effectLst/>
              <a:latin typeface="Cambria" pitchFamily="18" charset="0"/>
            </a:endParaRPr>
          </a:p>
          <a:p>
            <a:pPr marL="273050" indent="-273050" eaLnBrk="1" hangingPunct="1">
              <a:lnSpc>
                <a:spcPct val="90000"/>
              </a:lnSpc>
              <a:defRPr/>
            </a:pPr>
            <a:endParaRPr lang="ru-RU" sz="2400" smtClean="0">
              <a:effectLst/>
              <a:latin typeface="Cambria" pitchFamily="18" charset="0"/>
            </a:endParaRPr>
          </a:p>
        </p:txBody>
      </p:sp>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Content Placeholder 2"/>
          <p:cNvSpPr>
            <a:spLocks noGrp="1"/>
          </p:cNvSpPr>
          <p:nvPr>
            <p:ph sz="quarter" idx="4294967295"/>
          </p:nvPr>
        </p:nvSpPr>
        <p:spPr bwMode="auto">
          <a:xfrm>
            <a:off x="461963" y="568325"/>
            <a:ext cx="11442700" cy="5105400"/>
          </a:xfrm>
          <a:noFill/>
        </p:spPr>
        <p:txBody>
          <a:bodyPr wrap="square" numCol="1" anchor="t" anchorCtr="0" compatLnSpc="1">
            <a:prstTxWarp prst="textNoShape">
              <a:avLst/>
            </a:prstTxWarp>
          </a:bodyPr>
          <a:lstStyle/>
          <a:p>
            <a:pPr marL="273050" indent="-273050" algn="ctr" eaLnBrk="1" hangingPunct="1">
              <a:buFont typeface="Arial" charset="0"/>
              <a:buNone/>
            </a:pPr>
            <a:r>
              <a:rPr lang="ru-RU" sz="2400" smtClean="0">
                <a:solidFill>
                  <a:srgbClr val="FF99FF"/>
                </a:solidFill>
                <a:effectLst>
                  <a:outerShdw blurRad="38100" dist="38100" dir="2700000" algn="tl">
                    <a:srgbClr val="FFFFFF"/>
                  </a:outerShdw>
                </a:effectLst>
                <a:latin typeface="Cambria" pitchFamily="18" charset="0"/>
              </a:rPr>
              <a:t>Причины протеинурии: </a:t>
            </a:r>
          </a:p>
          <a:p>
            <a:pPr marL="273050" indent="-273050" algn="ctr" eaLnBrk="1" hangingPunct="1">
              <a:buFont typeface="Arial" charset="0"/>
              <a:buNone/>
            </a:pPr>
            <a:endParaRPr lang="ru-RU" sz="2400" smtClean="0">
              <a:solidFill>
                <a:srgbClr val="FF99FF"/>
              </a:solidFill>
              <a:effectLst>
                <a:outerShdw blurRad="38100" dist="38100" dir="2700000" algn="tl">
                  <a:srgbClr val="FFFFFF"/>
                </a:outerShdw>
              </a:effectLst>
              <a:latin typeface="Cambria" pitchFamily="18" charset="0"/>
            </a:endParaRPr>
          </a:p>
          <a:p>
            <a:pPr marL="273050" indent="-273050" eaLnBrk="1" hangingPunct="1"/>
            <a:r>
              <a:rPr lang="ru-RU" smtClean="0">
                <a:effectLst/>
                <a:latin typeface="Cambria" pitchFamily="18" charset="0"/>
              </a:rPr>
              <a:t>Нарушение фильтрационного барьера – потеря альбуминов (гломерулонефрит, нефротический синдром, амилоидоз, злокачественная гипертензия,  СД, поликистоз почек). </a:t>
            </a:r>
          </a:p>
          <a:p>
            <a:pPr marL="273050" indent="-273050" eaLnBrk="1" hangingPunct="1"/>
            <a:r>
              <a:rPr lang="ru-RU" smtClean="0">
                <a:effectLst/>
                <a:latin typeface="Cambria" pitchFamily="18" charset="0"/>
              </a:rPr>
              <a:t>Уменьшение реабсорбции – потеря глобулинов (острый интерстициальный нефрит, острый почечный некроз, синдром Фанкони). </a:t>
            </a:r>
          </a:p>
          <a:p>
            <a:pPr marL="273050" indent="-273050" eaLnBrk="1" hangingPunct="1"/>
            <a:r>
              <a:rPr lang="ru-RU" smtClean="0">
                <a:effectLst/>
                <a:latin typeface="Cambria" pitchFamily="18" charset="0"/>
              </a:rPr>
              <a:t>Увеличение продукции способных к фильтрации белков (множественная миелома, миоглобинурия). </a:t>
            </a:r>
          </a:p>
          <a:p>
            <a:pPr marL="273050" indent="-273050" eaLnBrk="1" hangingPunct="1"/>
            <a:r>
              <a:rPr lang="ru-RU" smtClean="0">
                <a:effectLst/>
                <a:latin typeface="Cambria" pitchFamily="18" charset="0"/>
              </a:rPr>
              <a:t>Изолированная протеинурия без нарушения функции почек (на фоне лихорадки, физических упражнений, длительного пребывания в вертикальном положении, застойной сердечной недостаточности или идиопатических причин)</a:t>
            </a:r>
          </a:p>
        </p:txBody>
      </p:sp>
    </p:spTree>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Content Placeholder 2"/>
          <p:cNvSpPr>
            <a:spLocks noGrp="1"/>
          </p:cNvSpPr>
          <p:nvPr>
            <p:ph sz="quarter" idx="4294967295"/>
          </p:nvPr>
        </p:nvSpPr>
        <p:spPr bwMode="auto">
          <a:xfrm>
            <a:off x="433388" y="404813"/>
            <a:ext cx="11541125" cy="5635625"/>
          </a:xfrm>
          <a:noFill/>
        </p:spPr>
        <p:txBody>
          <a:bodyPr wrap="square" numCol="1" anchor="t" anchorCtr="0" compatLnSpc="1">
            <a:prstTxWarp prst="textNoShape">
              <a:avLst/>
            </a:prstTxWarp>
          </a:bodyPr>
          <a:lstStyle/>
          <a:p>
            <a:pPr marL="273050" indent="-273050" eaLnBrk="1" hangingPunct="1">
              <a:buFont typeface="Arial" charset="0"/>
              <a:buNone/>
            </a:pPr>
            <a:r>
              <a:rPr lang="ru-RU" sz="2400" b="1" i="1" smtClean="0">
                <a:effectLst/>
                <a:latin typeface="Cambria" pitchFamily="18" charset="0"/>
              </a:rPr>
              <a:t>     </a:t>
            </a:r>
            <a:r>
              <a:rPr lang="ru-RU" sz="2400" smtClean="0">
                <a:solidFill>
                  <a:srgbClr val="FF99FF"/>
                </a:solidFill>
                <a:effectLst>
                  <a:outerShdw blurRad="38100" dist="38100" dir="2700000" algn="tl">
                    <a:srgbClr val="FFFFFF"/>
                  </a:outerShdw>
                </a:effectLst>
                <a:latin typeface="Cambria" pitchFamily="18" charset="0"/>
              </a:rPr>
              <a:t>Билирубин</a:t>
            </a:r>
            <a:r>
              <a:rPr lang="ru-RU" i="1" smtClean="0">
                <a:effectLst/>
                <a:latin typeface="Cambria" pitchFamily="18" charset="0"/>
              </a:rPr>
              <a:t> </a:t>
            </a:r>
            <a:r>
              <a:rPr lang="ru-RU" smtClean="0">
                <a:effectLst/>
                <a:latin typeface="Cambria" pitchFamily="18" charset="0"/>
              </a:rPr>
              <a:t>появляется в моче при патологии печени, нарушении проходимости желчевыводящих путей.</a:t>
            </a:r>
          </a:p>
          <a:p>
            <a:pPr marL="273050" indent="-273050" eaLnBrk="1" hangingPunct="1">
              <a:buFont typeface="Arial" charset="0"/>
              <a:buNone/>
            </a:pPr>
            <a:r>
              <a:rPr lang="ru-RU" sz="2400" b="1" i="1" smtClean="0">
                <a:effectLst/>
                <a:latin typeface="Cambria" pitchFamily="18" charset="0"/>
              </a:rPr>
              <a:t>     </a:t>
            </a:r>
            <a:r>
              <a:rPr lang="ru-RU" sz="2400" smtClean="0">
                <a:solidFill>
                  <a:srgbClr val="FF99FF"/>
                </a:solidFill>
                <a:effectLst>
                  <a:outerShdw blurRad="38100" dist="38100" dir="2700000" algn="tl">
                    <a:srgbClr val="FFFFFF"/>
                  </a:outerShdw>
                </a:effectLst>
                <a:latin typeface="Cambria" pitchFamily="18" charset="0"/>
              </a:rPr>
              <a:t>Уробилиноген</a:t>
            </a:r>
            <a:r>
              <a:rPr lang="ru-RU" smtClean="0">
                <a:effectLst/>
                <a:latin typeface="Cambria" pitchFamily="18" charset="0"/>
              </a:rPr>
              <a:t> окрашивает мочу в желтый цвет. </a:t>
            </a:r>
          </a:p>
          <a:p>
            <a:pPr marL="547688" lvl="1" eaLnBrk="1" hangingPunct="1"/>
            <a:r>
              <a:rPr lang="ru-RU" sz="2000" smtClean="0">
                <a:effectLst/>
                <a:latin typeface="Cambria" pitchFamily="18" charset="0"/>
              </a:rPr>
              <a:t>Повышение при гемолитических анемиях, энтеритах, нарушениях функции печени. </a:t>
            </a:r>
          </a:p>
          <a:p>
            <a:pPr marL="547688" lvl="1" eaLnBrk="1" hangingPunct="1"/>
            <a:r>
              <a:rPr lang="ru-RU" sz="2000" smtClean="0">
                <a:effectLst/>
                <a:latin typeface="Cambria" pitchFamily="18" charset="0"/>
              </a:rPr>
              <a:t>Понижение при уменьшение продукции желчи, механической желтухе, кишечном дисбиозе.</a:t>
            </a:r>
          </a:p>
          <a:p>
            <a:pPr marL="273050" indent="-273050" eaLnBrk="1" hangingPunct="1">
              <a:buFont typeface="Arial" charset="0"/>
              <a:buNone/>
            </a:pPr>
            <a:r>
              <a:rPr lang="ru-RU" b="1" i="1" smtClean="0">
                <a:effectLst/>
                <a:latin typeface="Cambria" pitchFamily="18" charset="0"/>
              </a:rPr>
              <a:t>     </a:t>
            </a:r>
            <a:r>
              <a:rPr lang="ru-RU" smtClean="0">
                <a:solidFill>
                  <a:srgbClr val="FF99FF"/>
                </a:solidFill>
                <a:effectLst>
                  <a:outerShdw blurRad="38100" dist="38100" dir="2700000" algn="tl">
                    <a:srgbClr val="FFFFFF"/>
                  </a:outerShdw>
                </a:effectLst>
                <a:latin typeface="Cambria" pitchFamily="18" charset="0"/>
              </a:rPr>
              <a:t>Нитриты:</a:t>
            </a:r>
            <a:r>
              <a:rPr lang="ru-RU" i="1" smtClean="0">
                <a:effectLst/>
                <a:latin typeface="Cambria" pitchFamily="18" charset="0"/>
              </a:rPr>
              <a:t> </a:t>
            </a:r>
            <a:r>
              <a:rPr lang="ru-RU" smtClean="0">
                <a:effectLst/>
                <a:latin typeface="Cambria" pitchFamily="18" charset="0"/>
              </a:rPr>
              <a:t>Причины повышения: присутствие бактерий в моче.</a:t>
            </a:r>
          </a:p>
          <a:p>
            <a:pPr marL="273050" indent="-273050" eaLnBrk="1" hangingPunct="1">
              <a:buFont typeface="Arial" charset="0"/>
              <a:buNone/>
            </a:pPr>
            <a:r>
              <a:rPr lang="ru-RU" smtClean="0">
                <a:effectLst/>
                <a:latin typeface="Cambria" pitchFamily="18" charset="0"/>
              </a:rPr>
              <a:t>     </a:t>
            </a:r>
            <a:r>
              <a:rPr lang="ru-RU" sz="2400" smtClean="0">
                <a:solidFill>
                  <a:srgbClr val="FF99FF"/>
                </a:solidFill>
                <a:effectLst>
                  <a:outerShdw blurRad="38100" dist="38100" dir="2700000" algn="tl">
                    <a:srgbClr val="FFFFFF"/>
                  </a:outerShdw>
                </a:effectLst>
                <a:latin typeface="Cambria" pitchFamily="18" charset="0"/>
              </a:rPr>
              <a:t>Глюкоза:</a:t>
            </a:r>
            <a:r>
              <a:rPr lang="ru-RU" i="1" smtClean="0">
                <a:effectLst/>
                <a:latin typeface="Cambria" pitchFamily="18" charset="0"/>
              </a:rPr>
              <a:t> </a:t>
            </a:r>
            <a:r>
              <a:rPr lang="ru-RU" smtClean="0">
                <a:effectLst/>
                <a:latin typeface="Cambria" pitchFamily="18" charset="0"/>
              </a:rPr>
              <a:t>повышение при сахарном диабете.  Другие эндокринные нарушения (тиреотоксикоз, синдром Кушинга, акромегалия). Нарушение канальцевой реабсорбции в почках (синдром Фанкони)</a:t>
            </a:r>
          </a:p>
          <a:p>
            <a:pPr marL="273050" indent="-273050" eaLnBrk="1" hangingPunct="1">
              <a:buFont typeface="Arial" charset="0"/>
              <a:buNone/>
            </a:pPr>
            <a:r>
              <a:rPr lang="ru-RU" b="1" i="1" smtClean="0">
                <a:effectLst/>
                <a:latin typeface="Cambria" pitchFamily="18" charset="0"/>
              </a:rPr>
              <a:t>    </a:t>
            </a:r>
            <a:r>
              <a:rPr lang="ru-RU" sz="2400" smtClean="0">
                <a:solidFill>
                  <a:srgbClr val="FF99FF"/>
                </a:solidFill>
                <a:effectLst>
                  <a:outerShdw blurRad="38100" dist="38100" dir="2700000" algn="tl">
                    <a:srgbClr val="FFFFFF"/>
                  </a:outerShdw>
                </a:effectLst>
                <a:latin typeface="Cambria" pitchFamily="18" charset="0"/>
              </a:rPr>
              <a:t>Кетоновые тела</a:t>
            </a:r>
            <a:r>
              <a:rPr lang="ru-RU" b="1" i="1" smtClean="0">
                <a:effectLst/>
                <a:latin typeface="Cambria" pitchFamily="18" charset="0"/>
              </a:rPr>
              <a:t> </a:t>
            </a:r>
            <a:r>
              <a:rPr lang="ru-RU" smtClean="0">
                <a:effectLst/>
                <a:latin typeface="Cambria" pitchFamily="18" charset="0"/>
              </a:rPr>
              <a:t>в норме отсутствуют. Повышаются при СД и указывают на ухудшение состояния. Могут появляться в моче при голодании, резком ограничении употребления углеводов, продолжительных подъемах температуры (лихорадке).</a:t>
            </a:r>
          </a:p>
        </p:txBody>
      </p:sp>
    </p:spTree>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Content Placeholder 2"/>
          <p:cNvSpPr>
            <a:spLocks noGrp="1"/>
          </p:cNvSpPr>
          <p:nvPr>
            <p:ph sz="quarter" idx="4294967295"/>
          </p:nvPr>
        </p:nvSpPr>
        <p:spPr bwMode="auto">
          <a:xfrm>
            <a:off x="361950" y="238125"/>
            <a:ext cx="11830050" cy="6453188"/>
          </a:xfrm>
          <a:noFill/>
        </p:spPr>
        <p:txBody>
          <a:bodyPr wrap="square" numCol="1" anchor="t" anchorCtr="0" compatLnSpc="1">
            <a:prstTxWarp prst="textNoShape">
              <a:avLst/>
            </a:prstTxWarp>
          </a:bodyPr>
          <a:lstStyle/>
          <a:p>
            <a:pPr marL="273050" indent="-273050" eaLnBrk="1" hangingPunct="1">
              <a:buFont typeface="Arial" charset="0"/>
              <a:buNone/>
            </a:pPr>
            <a:r>
              <a:rPr lang="ru-RU" i="1" smtClean="0">
                <a:effectLst/>
                <a:latin typeface="Cambria" pitchFamily="18" charset="0"/>
              </a:rPr>
              <a:t>     </a:t>
            </a:r>
            <a:r>
              <a:rPr lang="ru-RU" smtClean="0">
                <a:solidFill>
                  <a:srgbClr val="FF99FF"/>
                </a:solidFill>
                <a:effectLst>
                  <a:outerShdw blurRad="38100" dist="38100" dir="2700000" algn="tl">
                    <a:srgbClr val="FFFFFF"/>
                  </a:outerShdw>
                </a:effectLst>
                <a:latin typeface="Cambria" pitchFamily="18" charset="0"/>
              </a:rPr>
              <a:t>Плоский эпителий </a:t>
            </a:r>
            <a:r>
              <a:rPr lang="ru-RU" smtClean="0">
                <a:effectLst/>
                <a:latin typeface="Cambria" pitchFamily="18" charset="0"/>
              </a:rPr>
              <a:t>- в норме единичные клетки. Увеличение их числа указывает на воспалительный процесс мочевыводящих путей.</a:t>
            </a:r>
          </a:p>
          <a:p>
            <a:pPr marL="273050" indent="-273050" eaLnBrk="1" hangingPunct="1">
              <a:buFont typeface="Arial" charset="0"/>
              <a:buNone/>
            </a:pPr>
            <a:r>
              <a:rPr lang="ru-RU" smtClean="0">
                <a:solidFill>
                  <a:srgbClr val="FF99FF"/>
                </a:solidFill>
                <a:effectLst>
                  <a:outerShdw blurRad="38100" dist="38100" dir="2700000" algn="tl">
                    <a:srgbClr val="FFFFFF"/>
                  </a:outerShdw>
                </a:effectLst>
                <a:latin typeface="Cambria" pitchFamily="18" charset="0"/>
              </a:rPr>
              <a:t>     Эритроциты</a:t>
            </a:r>
            <a:r>
              <a:rPr lang="ru-RU" smtClean="0">
                <a:effectLst/>
                <a:latin typeface="Cambria" pitchFamily="18" charset="0"/>
              </a:rPr>
              <a:t> в норме присутствуют в моче в незначительном количестве.</a:t>
            </a:r>
          </a:p>
          <a:p>
            <a:pPr marL="273050" indent="-273050" eaLnBrk="1" hangingPunct="1">
              <a:buFont typeface="Arial" charset="0"/>
              <a:buNone/>
            </a:pPr>
            <a:r>
              <a:rPr lang="ru-RU" b="1" i="1" smtClean="0">
                <a:solidFill>
                  <a:schemeClr val="tx2"/>
                </a:solidFill>
                <a:effectLst/>
                <a:latin typeface="Cambria" pitchFamily="18" charset="0"/>
              </a:rPr>
              <a:t>                                                           Причины гематурии:</a:t>
            </a:r>
          </a:p>
          <a:p>
            <a:pPr marL="547688" lvl="1" eaLnBrk="1" hangingPunct="1"/>
            <a:r>
              <a:rPr lang="ru-RU" sz="2000" smtClean="0">
                <a:effectLst/>
                <a:latin typeface="Cambria" pitchFamily="18" charset="0"/>
              </a:rPr>
              <a:t>Подострый инфекционный эндокардит.  Застойная сердечная недостаточность</a:t>
            </a:r>
          </a:p>
          <a:p>
            <a:pPr marL="547688" lvl="1" eaLnBrk="1" hangingPunct="1"/>
            <a:r>
              <a:rPr lang="ru-RU" sz="2000" smtClean="0">
                <a:effectLst/>
                <a:latin typeface="Cambria" pitchFamily="18" charset="0"/>
              </a:rPr>
              <a:t>Доброкачественная семейная гематурия, рецидивирующая гематурия</a:t>
            </a:r>
          </a:p>
          <a:p>
            <a:pPr marL="547688" lvl="1" eaLnBrk="1" hangingPunct="1"/>
            <a:r>
              <a:rPr lang="ru-RU" sz="2000" smtClean="0">
                <a:effectLst/>
                <a:latin typeface="Cambria" pitchFamily="18" charset="0"/>
              </a:rPr>
              <a:t>Травма, повреждение уретры мочевым катетером</a:t>
            </a:r>
          </a:p>
          <a:p>
            <a:pPr marL="547688" lvl="1" eaLnBrk="1" hangingPunct="1"/>
            <a:r>
              <a:rPr lang="ru-RU" sz="2000" smtClean="0">
                <a:effectLst/>
                <a:latin typeface="Cambria" pitchFamily="18" charset="0"/>
              </a:rPr>
              <a:t>Тромбоз вен почки. Васкулиты. Инфаркт почки.</a:t>
            </a:r>
          </a:p>
          <a:p>
            <a:pPr marL="547688" lvl="1" eaLnBrk="1" hangingPunct="1"/>
            <a:r>
              <a:rPr lang="ru-RU" sz="2000" smtClean="0">
                <a:effectLst/>
                <a:latin typeface="Cambria" pitchFamily="18" charset="0"/>
              </a:rPr>
              <a:t>Поликистоз почек</a:t>
            </a:r>
          </a:p>
          <a:p>
            <a:pPr marL="547688" lvl="1" eaLnBrk="1" hangingPunct="1"/>
            <a:r>
              <a:rPr lang="ru-RU" sz="2000" smtClean="0">
                <a:effectLst/>
                <a:latin typeface="Cambria" pitchFamily="18" charset="0"/>
              </a:rPr>
              <a:t>Инфекция (цистит, уретрит, простатит)</a:t>
            </a:r>
          </a:p>
          <a:p>
            <a:pPr marL="547688" lvl="1" eaLnBrk="1" hangingPunct="1"/>
            <a:r>
              <a:rPr lang="ru-RU" sz="2000" smtClean="0">
                <a:effectLst/>
                <a:latin typeface="Cambria" pitchFamily="18" charset="0"/>
              </a:rPr>
              <a:t>Новообразования (рак почек, рак простаты, рак мочевого пузыря)</a:t>
            </a:r>
          </a:p>
          <a:p>
            <a:pPr marL="547688" lvl="1" eaLnBrk="1" hangingPunct="1"/>
            <a:r>
              <a:rPr lang="ru-RU" sz="2000" smtClean="0">
                <a:effectLst/>
                <a:latin typeface="Cambria" pitchFamily="18" charset="0"/>
              </a:rPr>
              <a:t>Мочекаменная болезнь, кристаллурия</a:t>
            </a:r>
          </a:p>
          <a:p>
            <a:pPr marL="547688" lvl="1" eaLnBrk="1" hangingPunct="1"/>
            <a:r>
              <a:rPr lang="ru-RU" sz="2000" smtClean="0">
                <a:effectLst/>
                <a:latin typeface="Cambria" pitchFamily="18" charset="0"/>
              </a:rPr>
              <a:t>Системная красная волчанка, люпус-нефрит. Туберкулез почки</a:t>
            </a:r>
          </a:p>
          <a:p>
            <a:pPr marL="547688" lvl="1" eaLnBrk="1" hangingPunct="1"/>
            <a:r>
              <a:rPr lang="ru-RU" sz="2000" smtClean="0">
                <a:effectLst/>
                <a:latin typeface="Cambria" pitchFamily="18" charset="0"/>
              </a:rPr>
              <a:t>Гломерулонефрит</a:t>
            </a:r>
          </a:p>
        </p:txBody>
      </p:sp>
    </p:spTree>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Content Placeholder 2"/>
          <p:cNvSpPr>
            <a:spLocks noGrp="1"/>
          </p:cNvSpPr>
          <p:nvPr>
            <p:ph sz="quarter" idx="4294967295"/>
          </p:nvPr>
        </p:nvSpPr>
        <p:spPr bwMode="auto">
          <a:xfrm>
            <a:off x="387350" y="277813"/>
            <a:ext cx="11804650" cy="6580187"/>
          </a:xfrm>
          <a:noFill/>
        </p:spPr>
        <p:txBody>
          <a:bodyPr wrap="square" numCol="1" anchor="t" anchorCtr="0" compatLnSpc="1">
            <a:prstTxWarp prst="textNoShape">
              <a:avLst/>
            </a:prstTxWarp>
          </a:bodyPr>
          <a:lstStyle/>
          <a:p>
            <a:pPr marL="273050" indent="-273050" eaLnBrk="1" hangingPunct="1">
              <a:lnSpc>
                <a:spcPct val="90000"/>
              </a:lnSpc>
              <a:buFont typeface="Arial" charset="0"/>
              <a:buNone/>
            </a:pPr>
            <a:r>
              <a:rPr lang="ru-RU" sz="2400" smtClean="0">
                <a:effectLst/>
                <a:latin typeface="Arial" charset="0"/>
              </a:rPr>
              <a:t>   </a:t>
            </a:r>
            <a:r>
              <a:rPr lang="ru-RU" sz="2400" smtClean="0">
                <a:solidFill>
                  <a:srgbClr val="FF99FF"/>
                </a:solidFill>
                <a:effectLst>
                  <a:outerShdw blurRad="38100" dist="38100" dir="2700000" algn="tl">
                    <a:srgbClr val="FFFFFF"/>
                  </a:outerShdw>
                </a:effectLst>
                <a:latin typeface="Arial" charset="0"/>
              </a:rPr>
              <a:t>Лейкоциты</a:t>
            </a:r>
            <a:r>
              <a:rPr lang="ru-RU" sz="2400" smtClean="0">
                <a:solidFill>
                  <a:srgbClr val="FF99FF"/>
                </a:solidFill>
                <a:effectLst>
                  <a:outerShdw blurRad="38100" dist="38100" dir="2700000" algn="tl">
                    <a:srgbClr val="FFFFFF"/>
                  </a:outerShdw>
                </a:effectLst>
                <a:latin typeface="Cambria" pitchFamily="18" charset="0"/>
              </a:rPr>
              <a:t> </a:t>
            </a:r>
            <a:r>
              <a:rPr lang="ru-RU" sz="2400" smtClean="0">
                <a:effectLst/>
                <a:latin typeface="Cambria" pitchFamily="18" charset="0"/>
              </a:rPr>
              <a:t>в норме в незначительном количестве. </a:t>
            </a:r>
          </a:p>
          <a:p>
            <a:pPr marL="273050" indent="-273050" eaLnBrk="1" hangingPunct="1">
              <a:lnSpc>
                <a:spcPct val="90000"/>
              </a:lnSpc>
              <a:buFont typeface="Arial" charset="0"/>
              <a:buNone/>
            </a:pPr>
            <a:r>
              <a:rPr lang="ru-RU" sz="2400" smtClean="0">
                <a:effectLst/>
                <a:latin typeface="Cambria" pitchFamily="18" charset="0"/>
              </a:rPr>
              <a:t>    Причины лейкоцитурии:</a:t>
            </a:r>
          </a:p>
          <a:p>
            <a:pPr marL="547688" lvl="1" eaLnBrk="1" hangingPunct="1">
              <a:lnSpc>
                <a:spcPct val="90000"/>
              </a:lnSpc>
            </a:pPr>
            <a:r>
              <a:rPr lang="ru-RU" sz="2000" smtClean="0">
                <a:effectLst/>
                <a:latin typeface="Cambria" pitchFamily="18" charset="0"/>
              </a:rPr>
              <a:t>Лихорадка</a:t>
            </a:r>
          </a:p>
          <a:p>
            <a:pPr marL="547688" lvl="1" eaLnBrk="1" hangingPunct="1">
              <a:lnSpc>
                <a:spcPct val="90000"/>
              </a:lnSpc>
            </a:pPr>
            <a:r>
              <a:rPr lang="ru-RU" sz="2000" smtClean="0">
                <a:effectLst/>
                <a:latin typeface="Cambria" pitchFamily="18" charset="0"/>
              </a:rPr>
              <a:t>Туберкулез почки</a:t>
            </a:r>
          </a:p>
          <a:p>
            <a:pPr marL="547688" lvl="1" eaLnBrk="1" hangingPunct="1">
              <a:lnSpc>
                <a:spcPct val="90000"/>
              </a:lnSpc>
            </a:pPr>
            <a:r>
              <a:rPr lang="ru-RU" sz="2000" smtClean="0">
                <a:effectLst/>
                <a:latin typeface="Cambria" pitchFamily="18" charset="0"/>
              </a:rPr>
              <a:t>Гломерулонефрит</a:t>
            </a:r>
          </a:p>
          <a:p>
            <a:pPr marL="547688" lvl="1" eaLnBrk="1" hangingPunct="1">
              <a:lnSpc>
                <a:spcPct val="90000"/>
              </a:lnSpc>
            </a:pPr>
            <a:r>
              <a:rPr lang="ru-RU" sz="2000" smtClean="0">
                <a:effectLst/>
                <a:latin typeface="Cambria" pitchFamily="18" charset="0"/>
              </a:rPr>
              <a:t>Интерстициальный нефрит, пиелонефрит</a:t>
            </a:r>
          </a:p>
          <a:p>
            <a:pPr marL="547688" lvl="1" eaLnBrk="1" hangingPunct="1">
              <a:lnSpc>
                <a:spcPct val="90000"/>
              </a:lnSpc>
            </a:pPr>
            <a:r>
              <a:rPr lang="ru-RU" sz="2000" smtClean="0">
                <a:effectLst/>
                <a:latin typeface="Cambria" pitchFamily="18" charset="0"/>
              </a:rPr>
              <a:t>Инфекция мочевыделительного тракта</a:t>
            </a:r>
            <a:endParaRPr lang="ru-RU" sz="2000" b="1" smtClean="0">
              <a:effectLst/>
              <a:latin typeface="Cambria" pitchFamily="18" charset="0"/>
            </a:endParaRPr>
          </a:p>
          <a:p>
            <a:pPr marL="273050" indent="-273050" eaLnBrk="1" hangingPunct="1">
              <a:lnSpc>
                <a:spcPct val="90000"/>
              </a:lnSpc>
              <a:buFont typeface="Arial" charset="0"/>
              <a:buNone/>
            </a:pPr>
            <a:r>
              <a:rPr lang="ru-RU" sz="2400" b="1" smtClean="0">
                <a:effectLst/>
                <a:latin typeface="Cambria" pitchFamily="18" charset="0"/>
              </a:rPr>
              <a:t>   </a:t>
            </a:r>
            <a:r>
              <a:rPr lang="ru-RU" sz="2400" smtClean="0">
                <a:solidFill>
                  <a:srgbClr val="FF99FF"/>
                </a:solidFill>
                <a:effectLst>
                  <a:outerShdw blurRad="38100" dist="38100" dir="2700000" algn="tl">
                    <a:srgbClr val="FFFFFF"/>
                  </a:outerShdw>
                </a:effectLst>
                <a:latin typeface="Cambria" pitchFamily="18" charset="0"/>
              </a:rPr>
              <a:t>Цилиндры</a:t>
            </a:r>
            <a:r>
              <a:rPr lang="ru-RU" sz="2400" smtClean="0">
                <a:effectLst/>
                <a:latin typeface="Cambria" pitchFamily="18" charset="0"/>
              </a:rPr>
              <a:t> (при нарушении </a:t>
            </a:r>
            <a:r>
              <a:rPr lang="en-US" sz="2400" smtClean="0">
                <a:effectLst/>
              </a:rPr>
              <a:t>f</a:t>
            </a:r>
            <a:r>
              <a:rPr lang="ru-RU" sz="2400" smtClean="0">
                <a:effectLst/>
                <a:latin typeface="Cambria" pitchFamily="18" charset="0"/>
              </a:rPr>
              <a:t> клубочка и канальцев). </a:t>
            </a:r>
          </a:p>
          <a:p>
            <a:pPr marL="273050" indent="-273050" eaLnBrk="1" hangingPunct="1">
              <a:lnSpc>
                <a:spcPct val="90000"/>
              </a:lnSpc>
              <a:buFont typeface="Arial" charset="0"/>
              <a:buNone/>
            </a:pPr>
            <a:r>
              <a:rPr lang="ru-RU" sz="2400" smtClean="0">
                <a:effectLst/>
                <a:latin typeface="Cambria" pitchFamily="18" charset="0"/>
              </a:rPr>
              <a:t>   Причины:</a:t>
            </a:r>
          </a:p>
          <a:p>
            <a:pPr marL="547688" lvl="1" eaLnBrk="1" hangingPunct="1">
              <a:lnSpc>
                <a:spcPct val="90000"/>
              </a:lnSpc>
            </a:pPr>
            <a:r>
              <a:rPr lang="ru-RU" sz="2000" smtClean="0">
                <a:effectLst/>
                <a:latin typeface="Cambria" pitchFamily="18" charset="0"/>
              </a:rPr>
              <a:t>Инфаркт почки. Гломерулонефрит. Нефротический синдром. Тубуло-интерстициальный нефрит, пиелонефрит. Диабетическая нефропатия. Амилоидоз. Туберкулез почки. Липоидный нефроз. Хроническая почечная недостаточность. </a:t>
            </a:r>
          </a:p>
          <a:p>
            <a:pPr marL="547688" lvl="1" eaLnBrk="1" hangingPunct="1">
              <a:lnSpc>
                <a:spcPct val="90000"/>
              </a:lnSpc>
            </a:pPr>
            <a:r>
              <a:rPr lang="ru-RU" sz="2000" smtClean="0">
                <a:effectLst/>
                <a:latin typeface="Cambria" pitchFamily="18" charset="0"/>
              </a:rPr>
              <a:t>Застойная сердечная недостаточность</a:t>
            </a:r>
          </a:p>
          <a:p>
            <a:pPr marL="547688" lvl="1" eaLnBrk="1" hangingPunct="1">
              <a:lnSpc>
                <a:spcPct val="90000"/>
              </a:lnSpc>
            </a:pPr>
            <a:r>
              <a:rPr lang="ru-RU" sz="2000" smtClean="0">
                <a:effectLst/>
                <a:latin typeface="Cambria" pitchFamily="18" charset="0"/>
              </a:rPr>
              <a:t>Злокачественная гипертензия</a:t>
            </a:r>
          </a:p>
          <a:p>
            <a:pPr marL="547688" lvl="1" eaLnBrk="1" hangingPunct="1">
              <a:lnSpc>
                <a:spcPct val="90000"/>
              </a:lnSpc>
            </a:pPr>
            <a:r>
              <a:rPr lang="ru-RU" sz="2000" smtClean="0">
                <a:effectLst/>
                <a:latin typeface="Cambria" pitchFamily="18" charset="0"/>
              </a:rPr>
              <a:t>Лихорадка с обезвоживанием, перегрев</a:t>
            </a:r>
          </a:p>
          <a:p>
            <a:pPr marL="547688" lvl="1" eaLnBrk="1" hangingPunct="1">
              <a:lnSpc>
                <a:spcPct val="90000"/>
              </a:lnSpc>
            </a:pPr>
            <a:r>
              <a:rPr lang="ru-RU" sz="2000" smtClean="0">
                <a:effectLst/>
                <a:latin typeface="Cambria" pitchFamily="18" charset="0"/>
              </a:rPr>
              <a:t>Интенсивные физические нагрузки, эмоциональный стресс</a:t>
            </a:r>
          </a:p>
          <a:p>
            <a:pPr marL="547688" lvl="1" eaLnBrk="1" hangingPunct="1">
              <a:lnSpc>
                <a:spcPct val="90000"/>
              </a:lnSpc>
            </a:pPr>
            <a:r>
              <a:rPr lang="ru-RU" sz="2000" smtClean="0">
                <a:effectLst/>
                <a:latin typeface="Cambria" pitchFamily="18" charset="0"/>
              </a:rPr>
              <a:t>Отравление тяжелыми металлами</a:t>
            </a:r>
          </a:p>
          <a:p>
            <a:pPr marL="547688" lvl="1" eaLnBrk="1" hangingPunct="1">
              <a:lnSpc>
                <a:spcPct val="90000"/>
              </a:lnSpc>
            </a:pPr>
            <a:r>
              <a:rPr lang="ru-RU" sz="2000" smtClean="0">
                <a:effectLst/>
                <a:latin typeface="Cambria" pitchFamily="18" charset="0"/>
              </a:rPr>
              <a:t>Парапротеинурия при миеломной болезни</a:t>
            </a:r>
          </a:p>
        </p:txBody>
      </p:sp>
    </p:spTree>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Content Placeholder 2"/>
          <p:cNvSpPr>
            <a:spLocks noGrp="1"/>
          </p:cNvSpPr>
          <p:nvPr>
            <p:ph sz="quarter" idx="4294967295"/>
          </p:nvPr>
        </p:nvSpPr>
        <p:spPr bwMode="auto">
          <a:xfrm>
            <a:off x="347663" y="485775"/>
            <a:ext cx="11582400" cy="5264150"/>
          </a:xfrm>
          <a:noFill/>
        </p:spPr>
        <p:txBody>
          <a:bodyPr wrap="square" numCol="1" anchor="t" anchorCtr="0" compatLnSpc="1">
            <a:prstTxWarp prst="textNoShape">
              <a:avLst/>
            </a:prstTxWarp>
          </a:bodyPr>
          <a:lstStyle/>
          <a:p>
            <a:pPr marL="273050" indent="-273050" eaLnBrk="1" hangingPunct="1">
              <a:buFont typeface="Arial" charset="0"/>
              <a:buNone/>
            </a:pPr>
            <a:r>
              <a:rPr lang="ru-RU" sz="2400" smtClean="0">
                <a:solidFill>
                  <a:srgbClr val="FF99FF"/>
                </a:solidFill>
                <a:effectLst>
                  <a:outerShdw blurRad="38100" dist="38100" dir="2700000" algn="tl">
                    <a:srgbClr val="FFFFFF"/>
                  </a:outerShdw>
                </a:effectLst>
                <a:latin typeface="Tahoma" pitchFamily="34" charset="0"/>
              </a:rPr>
              <a:t>  Слизь</a:t>
            </a:r>
            <a:r>
              <a:rPr lang="ru-RU" sz="2400" smtClean="0">
                <a:effectLst/>
                <a:latin typeface="Tahoma" pitchFamily="34" charset="0"/>
              </a:rPr>
              <a:t> выделяется клетками, выстилающими внутреннюю поверхность мочевыводящих путей, и выполняет защитную функцию, предотвращая химическое или механическое повреждение эпителия. В норме ее концентрация в моче незначительная, однако при воспалительных процессах она повышается.</a:t>
            </a:r>
          </a:p>
          <a:p>
            <a:pPr marL="273050" indent="-273050" eaLnBrk="1" hangingPunct="1">
              <a:buFont typeface="Arial" charset="0"/>
              <a:buNone/>
            </a:pPr>
            <a:r>
              <a:rPr lang="ru-RU" sz="2400" i="1" smtClean="0">
                <a:effectLst/>
                <a:latin typeface="Tahoma" pitchFamily="34" charset="0"/>
              </a:rPr>
              <a:t>   </a:t>
            </a:r>
            <a:r>
              <a:rPr lang="ru-RU" sz="2400" smtClean="0">
                <a:solidFill>
                  <a:srgbClr val="FF99FF"/>
                </a:solidFill>
                <a:effectLst>
                  <a:outerShdw blurRad="38100" dist="38100" dir="2700000" algn="tl">
                    <a:srgbClr val="FFFFFF"/>
                  </a:outerShdw>
                </a:effectLst>
                <a:latin typeface="Tahoma" pitchFamily="34" charset="0"/>
              </a:rPr>
              <a:t>Кристаллы</a:t>
            </a:r>
            <a:r>
              <a:rPr lang="ru-RU" sz="2400" smtClean="0">
                <a:effectLst/>
                <a:latin typeface="Tahoma" pitchFamily="34" charset="0"/>
              </a:rPr>
              <a:t> появляются в зависимости от коллоидного состава мочи, рН и других свойств, могут указывать на нарушения минерального обмена, наличие камней или повышенный риск развития мочекаменной болезни, нефролитиаза.</a:t>
            </a:r>
          </a:p>
          <a:p>
            <a:pPr marL="273050" indent="-273050" eaLnBrk="1" hangingPunct="1">
              <a:buFont typeface="Arial" charset="0"/>
              <a:buNone/>
            </a:pPr>
            <a:r>
              <a:rPr lang="ru-RU" sz="2400" i="1" smtClean="0">
                <a:effectLst/>
                <a:latin typeface="Tahoma" pitchFamily="34" charset="0"/>
              </a:rPr>
              <a:t>   </a:t>
            </a:r>
            <a:r>
              <a:rPr lang="ru-RU" sz="2400" smtClean="0">
                <a:solidFill>
                  <a:srgbClr val="FF99FF"/>
                </a:solidFill>
                <a:effectLst>
                  <a:outerShdw blurRad="38100" dist="38100" dir="2700000" algn="tl">
                    <a:srgbClr val="FFFFFF"/>
                  </a:outerShdw>
                </a:effectLst>
                <a:latin typeface="Tahoma" pitchFamily="34" charset="0"/>
              </a:rPr>
              <a:t>Бактерии </a:t>
            </a:r>
            <a:r>
              <a:rPr lang="ru-RU" sz="2400" smtClean="0">
                <a:effectLst/>
                <a:latin typeface="Tahoma" pitchFamily="34" charset="0"/>
              </a:rPr>
              <a:t>указывают на бактериальную инфекцию мочевыделительного тракта.</a:t>
            </a:r>
            <a:endParaRPr lang="ru-RU" smtClean="0">
              <a:effectLst/>
              <a:latin typeface="Cambria" pitchFamily="18" charset="0"/>
            </a:endParaRPr>
          </a:p>
        </p:txBody>
      </p:sp>
    </p:spTree>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49" name="Rectangle 3"/>
          <p:cNvSpPr>
            <a:spLocks noGrp="1" noChangeArrowheads="1"/>
          </p:cNvSpPr>
          <p:nvPr>
            <p:ph type="body" idx="4294967295"/>
          </p:nvPr>
        </p:nvSpPr>
        <p:spPr bwMode="auto">
          <a:xfrm>
            <a:off x="512763" y="790575"/>
            <a:ext cx="10972800" cy="4660900"/>
          </a:xfrm>
          <a:noFill/>
        </p:spPr>
        <p:txBody>
          <a:bodyPr wrap="square" numCol="1" anchor="t" anchorCtr="0" compatLnSpc="1">
            <a:prstTxWarp prst="textNoShape">
              <a:avLst/>
            </a:prstTxWarp>
          </a:bodyPr>
          <a:lstStyle/>
          <a:p>
            <a:pPr eaLnBrk="1" hangingPunct="1">
              <a:lnSpc>
                <a:spcPct val="110000"/>
              </a:lnSpc>
              <a:buFont typeface="Arial" charset="0"/>
              <a:buNone/>
            </a:pPr>
            <a:r>
              <a:rPr lang="ru-RU" sz="2400" smtClean="0">
                <a:solidFill>
                  <a:srgbClr val="FF99FF"/>
                </a:solidFill>
                <a:effectLst>
                  <a:outerShdw blurRad="38100" dist="38100" dir="2700000" algn="tl">
                    <a:srgbClr val="FFFFFF"/>
                  </a:outerShdw>
                </a:effectLst>
                <a:latin typeface="Arial" charset="0"/>
              </a:rPr>
              <a:t>   </a:t>
            </a:r>
            <a:r>
              <a:rPr lang="ru-RU" sz="2400" smtClean="0">
                <a:solidFill>
                  <a:srgbClr val="FF99FF"/>
                </a:solidFill>
                <a:effectLst>
                  <a:outerShdw blurRad="38100" dist="38100" dir="2700000" algn="tl">
                    <a:srgbClr val="FFFFFF"/>
                  </a:outerShdw>
                </a:effectLst>
              </a:rPr>
              <a:t>Бактериологическое и бактериоскопическое исследования мочи</a:t>
            </a:r>
            <a:r>
              <a:rPr lang="ru-RU" sz="2400" smtClean="0">
                <a:effectLst/>
              </a:rPr>
              <a:t> проводится при необходимости выяснения инфекционной природы патологии мочевыводящих путей</a:t>
            </a:r>
          </a:p>
          <a:p>
            <a:pPr eaLnBrk="1" hangingPunct="1">
              <a:lnSpc>
                <a:spcPct val="110000"/>
              </a:lnSpc>
            </a:pPr>
            <a:r>
              <a:rPr lang="ru-RU" sz="2400" smtClean="0">
                <a:effectLst/>
              </a:rPr>
              <a:t>Наличие бактерий в свежевыпущенной моче (бактериурия) наблюдается при воспалительных заболеваниях мочевыводящих путей и оценивается по количеству (мало, умеренно, много) и типу флоры (кокки, палочки)</a:t>
            </a:r>
          </a:p>
          <a:p>
            <a:pPr eaLnBrk="1" hangingPunct="1">
              <a:lnSpc>
                <a:spcPct val="110000"/>
              </a:lnSpc>
            </a:pPr>
            <a:r>
              <a:rPr lang="ru-RU" sz="2400" smtClean="0">
                <a:effectLst/>
              </a:rPr>
              <a:t>При необходимости производят бактериоскопическое исследование мочи на микобактерии туберкулеза</a:t>
            </a:r>
          </a:p>
          <a:p>
            <a:pPr eaLnBrk="1" hangingPunct="1">
              <a:lnSpc>
                <a:spcPct val="110000"/>
              </a:lnSpc>
            </a:pPr>
            <a:r>
              <a:rPr lang="ru-RU" sz="2400" smtClean="0">
                <a:effectLst/>
              </a:rPr>
              <a:t>Посев мочи дает возможность выявить вид возбудителя и его чувствительность к антибактериальным препаратам </a:t>
            </a:r>
          </a:p>
        </p:txBody>
      </p:sp>
    </p:spTree>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3" name="Rectangle 2"/>
          <p:cNvSpPr>
            <a:spLocks noGrp="1" noChangeArrowheads="1"/>
          </p:cNvSpPr>
          <p:nvPr>
            <p:ph type="title" idx="4294967295"/>
          </p:nvPr>
        </p:nvSpPr>
        <p:spPr bwMode="auto">
          <a:xfrm>
            <a:off x="914400" y="609600"/>
            <a:ext cx="10355263" cy="733425"/>
          </a:xfrm>
          <a:noFill/>
        </p:spPr>
        <p:txBody>
          <a:bodyPr wrap="square" numCol="1" anchor="t" anchorCtr="0" compatLnSpc="1">
            <a:prstTxWarp prst="textNoShape">
              <a:avLst/>
            </a:prstTxWarp>
          </a:bodyPr>
          <a:lstStyle/>
          <a:p>
            <a:pPr eaLnBrk="1" hangingPunct="1"/>
            <a:r>
              <a:rPr lang="ru-RU" sz="2400" b="0" cap="none" smtClean="0">
                <a:solidFill>
                  <a:srgbClr val="FF99FF"/>
                </a:solidFill>
                <a:effectLst>
                  <a:outerShdw blurRad="38100" dist="38100" dir="2700000" algn="tl">
                    <a:srgbClr val="FFFFFF"/>
                  </a:outerShdw>
                </a:effectLst>
              </a:rPr>
              <a:t>Количественные методы исследования мочи</a:t>
            </a:r>
            <a:r>
              <a:rPr lang="ru-RU" sz="3000" cap="none" smtClean="0">
                <a:effectLst/>
              </a:rPr>
              <a:t> </a:t>
            </a:r>
          </a:p>
        </p:txBody>
      </p:sp>
      <p:sp>
        <p:nvSpPr>
          <p:cNvPr id="79874" name="Rectangle 3"/>
          <p:cNvSpPr>
            <a:spLocks noGrp="1" noChangeArrowheads="1"/>
          </p:cNvSpPr>
          <p:nvPr>
            <p:ph type="body" idx="4294967295"/>
          </p:nvPr>
        </p:nvSpPr>
        <p:spPr bwMode="auto">
          <a:xfrm>
            <a:off x="387350" y="1336675"/>
            <a:ext cx="11610975" cy="5313363"/>
          </a:xfrm>
          <a:noFill/>
        </p:spPr>
        <p:txBody>
          <a:bodyPr wrap="square" numCol="1" anchor="t" anchorCtr="0" compatLnSpc="1">
            <a:prstTxWarp prst="textNoShape">
              <a:avLst/>
            </a:prstTxWarp>
            <a:normAutofit lnSpcReduction="10000"/>
          </a:bodyPr>
          <a:lstStyle/>
          <a:p>
            <a:pPr eaLnBrk="1" hangingPunct="1">
              <a:lnSpc>
                <a:spcPct val="110000"/>
              </a:lnSpc>
              <a:buFont typeface="Arial" charset="0"/>
              <a:buNone/>
            </a:pPr>
            <a:r>
              <a:rPr lang="ru-RU" sz="2400" smtClean="0">
                <a:effectLst/>
                <a:latin typeface="Arial" charset="0"/>
              </a:rPr>
              <a:t>   </a:t>
            </a:r>
            <a:r>
              <a:rPr lang="ru-RU" sz="2400" smtClean="0">
                <a:effectLst/>
              </a:rPr>
              <a:t>Для количественного определения форменных элементов мочи существуют следующие пробы:</a:t>
            </a:r>
            <a:br>
              <a:rPr lang="ru-RU" sz="2400" smtClean="0">
                <a:effectLst/>
              </a:rPr>
            </a:br>
            <a:r>
              <a:rPr lang="ru-RU" sz="2400" i="1" smtClean="0">
                <a:solidFill>
                  <a:schemeClr val="tx2"/>
                </a:solidFill>
                <a:effectLst>
                  <a:outerShdw blurRad="38100" dist="38100" dir="2700000" algn="tl">
                    <a:srgbClr val="FFFFFF"/>
                  </a:outerShdw>
                </a:effectLst>
              </a:rPr>
              <a:t>проба Аддиса-Каковского</a:t>
            </a:r>
            <a:r>
              <a:rPr lang="ru-RU" sz="2400" i="1" smtClean="0">
                <a:effectLst/>
              </a:rPr>
              <a:t>: мочу</a:t>
            </a:r>
            <a:r>
              <a:rPr lang="ru-RU" sz="2400" smtClean="0">
                <a:effectLst/>
              </a:rPr>
              <a:t> собирают за 10 ч, оценивают экскрецию за сутки. Соотношение лейкоцитов, эритроцитов, цилиндров - </a:t>
            </a:r>
            <a:r>
              <a:rPr lang="ru-RU" sz="2400" i="1" smtClean="0">
                <a:effectLst/>
              </a:rPr>
              <a:t>до 2 млн,</a:t>
            </a:r>
            <a:r>
              <a:rPr lang="ru-RU" sz="2400" smtClean="0">
                <a:effectLst/>
              </a:rPr>
              <a:t> </a:t>
            </a:r>
            <a:r>
              <a:rPr lang="ru-RU" sz="2400" i="1" smtClean="0">
                <a:effectLst/>
              </a:rPr>
              <a:t>1 млн и 5 тыс. соответственно;</a:t>
            </a:r>
            <a:br>
              <a:rPr lang="ru-RU" sz="2400" i="1" smtClean="0">
                <a:effectLst/>
              </a:rPr>
            </a:br>
            <a:r>
              <a:rPr lang="ru-RU" sz="2400" i="1" smtClean="0">
                <a:solidFill>
                  <a:schemeClr val="tx2"/>
                </a:solidFill>
                <a:effectLst>
                  <a:outerShdw blurRad="38100" dist="38100" dir="2700000" algn="tl">
                    <a:srgbClr val="FFFFFF"/>
                  </a:outerShdw>
                </a:effectLst>
              </a:rPr>
              <a:t>проба Амбурже</a:t>
            </a:r>
            <a:r>
              <a:rPr lang="ru-RU" sz="2400" i="1" smtClean="0">
                <a:effectLst/>
              </a:rPr>
              <a:t>:</a:t>
            </a:r>
            <a:r>
              <a:rPr lang="ru-RU" sz="2400" smtClean="0">
                <a:effectLst/>
              </a:rPr>
              <a:t> мочу собирают в течение 3 ч, оценивают экскрецию за 1 мин. Соотношение лейкоцитов, эритроцитов, цилиндров - </a:t>
            </a:r>
            <a:r>
              <a:rPr lang="ru-RU" sz="2400" i="1" smtClean="0">
                <a:effectLst/>
              </a:rPr>
              <a:t>до 2000,</a:t>
            </a:r>
            <a:r>
              <a:rPr lang="ru-RU" sz="2400" smtClean="0">
                <a:effectLst/>
              </a:rPr>
              <a:t> </a:t>
            </a:r>
            <a:r>
              <a:rPr lang="ru-RU" sz="2400" i="1" smtClean="0">
                <a:effectLst/>
              </a:rPr>
              <a:t>1000 и 20 соответственно</a:t>
            </a:r>
            <a:r>
              <a:rPr lang="ru-RU" sz="2400" smtClean="0">
                <a:effectLst/>
              </a:rPr>
              <a:t>;</a:t>
            </a:r>
            <a:br>
              <a:rPr lang="ru-RU" sz="2400" smtClean="0">
                <a:effectLst/>
              </a:rPr>
            </a:br>
            <a:r>
              <a:rPr lang="ru-RU" sz="2400" i="1" smtClean="0">
                <a:solidFill>
                  <a:schemeClr val="tx2"/>
                </a:solidFill>
                <a:effectLst>
                  <a:outerShdw blurRad="38100" dist="38100" dir="2700000" algn="tl">
                    <a:srgbClr val="FFFFFF"/>
                  </a:outerShdw>
                </a:effectLst>
              </a:rPr>
              <a:t>проба Нечипоренко</a:t>
            </a:r>
            <a:r>
              <a:rPr lang="ru-RU" sz="2400" i="1" smtClean="0">
                <a:effectLst/>
              </a:rPr>
              <a:t>:</a:t>
            </a:r>
            <a:r>
              <a:rPr lang="ru-RU" sz="2400" smtClean="0">
                <a:effectLst/>
              </a:rPr>
              <a:t> используют порцию утренней свежевыпущенной мочи, полученной из средней струи; оценивают экскрецию в 1 мл. Соотношение лейкоцитов и эритроцитов - до </a:t>
            </a:r>
            <a:r>
              <a:rPr lang="ru-RU" sz="2400" i="1" smtClean="0">
                <a:effectLst/>
              </a:rPr>
              <a:t>2000 и 1000 соответственно.</a:t>
            </a:r>
            <a:br>
              <a:rPr lang="ru-RU" sz="2400" i="1" smtClean="0">
                <a:effectLst/>
              </a:rPr>
            </a:br>
            <a:r>
              <a:rPr lang="ru-RU" sz="2400" smtClean="0">
                <a:effectLst/>
              </a:rPr>
              <a:t>Количественные методы используются при отсутствии патологической лейкоцитурии и эритроцитурии </a:t>
            </a:r>
          </a:p>
        </p:txBody>
      </p:sp>
    </p:spTree>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7" name="Rectangle 3"/>
          <p:cNvSpPr>
            <a:spLocks noGrp="1" noChangeArrowheads="1"/>
          </p:cNvSpPr>
          <p:nvPr>
            <p:ph type="body" idx="4294967295"/>
          </p:nvPr>
        </p:nvSpPr>
        <p:spPr bwMode="auto">
          <a:xfrm>
            <a:off x="609600" y="404813"/>
            <a:ext cx="10972800" cy="5726112"/>
          </a:xfrm>
          <a:noFill/>
        </p:spPr>
        <p:txBody>
          <a:bodyPr wrap="square" numCol="1" anchor="t" anchorCtr="0" compatLnSpc="1">
            <a:prstTxWarp prst="textNoShape">
              <a:avLst/>
            </a:prstTxWarp>
          </a:bodyPr>
          <a:lstStyle/>
          <a:p>
            <a:pPr algn="ctr" eaLnBrk="1" hangingPunct="1">
              <a:buFont typeface="Arial" charset="0"/>
              <a:buNone/>
            </a:pPr>
            <a:r>
              <a:rPr lang="ru-RU" sz="2400" smtClean="0">
                <a:effectLst/>
                <a:latin typeface="Arial" charset="0"/>
              </a:rPr>
              <a:t>   </a:t>
            </a:r>
            <a:r>
              <a:rPr lang="ru-RU" sz="2400" smtClean="0">
                <a:effectLst/>
              </a:rPr>
              <a:t>Определение </a:t>
            </a:r>
            <a:r>
              <a:rPr lang="ru-RU" sz="2400" smtClean="0">
                <a:solidFill>
                  <a:srgbClr val="FF99FF"/>
                </a:solidFill>
                <a:effectLst>
                  <a:outerShdw blurRad="38100" dist="38100" dir="2700000" algn="tl">
                    <a:srgbClr val="FFFFFF"/>
                  </a:outerShdw>
                </a:effectLst>
              </a:rPr>
              <a:t>функционального состояния почек</a:t>
            </a:r>
            <a:r>
              <a:rPr lang="ru-RU" sz="2400" smtClean="0">
                <a:effectLst/>
              </a:rPr>
              <a:t> - важнейший этап обследования больного</a:t>
            </a:r>
          </a:p>
          <a:p>
            <a:pPr eaLnBrk="1" hangingPunct="1"/>
            <a:r>
              <a:rPr lang="ru-RU" sz="2400" smtClean="0">
                <a:effectLst/>
              </a:rPr>
              <a:t>Основным функциональным тестом является определение концентрационной функции почек</a:t>
            </a:r>
          </a:p>
          <a:p>
            <a:pPr eaLnBrk="1" hangingPunct="1"/>
            <a:r>
              <a:rPr lang="ru-RU" sz="2400" smtClean="0">
                <a:effectLst/>
              </a:rPr>
              <a:t>Чаще всего для этих целей применяется </a:t>
            </a:r>
            <a:r>
              <a:rPr lang="ru-RU" sz="2400" smtClean="0">
                <a:solidFill>
                  <a:srgbClr val="FF99FF"/>
                </a:solidFill>
                <a:effectLst>
                  <a:outerShdw blurRad="38100" dist="38100" dir="2700000" algn="tl">
                    <a:srgbClr val="FFFFFF"/>
                  </a:outerShdw>
                </a:effectLst>
              </a:rPr>
              <a:t>проба Зимницкого</a:t>
            </a:r>
          </a:p>
          <a:p>
            <a:pPr eaLnBrk="1" hangingPunct="1"/>
            <a:r>
              <a:rPr lang="ru-RU" sz="2400" smtClean="0">
                <a:effectLst/>
              </a:rPr>
              <a:t>Помимо колебаний относительной плотности мочи в пробе Зимницкого определяют соотношение дневного и ночного диуреза</a:t>
            </a:r>
            <a:br>
              <a:rPr lang="ru-RU" sz="2400" smtClean="0">
                <a:effectLst/>
              </a:rPr>
            </a:br>
            <a:r>
              <a:rPr lang="ru-RU" sz="1800" smtClean="0">
                <a:effectLst/>
              </a:rPr>
              <a:t/>
            </a:r>
            <a:br>
              <a:rPr lang="ru-RU" sz="1800" smtClean="0">
                <a:effectLst/>
              </a:rPr>
            </a:br>
            <a:endParaRPr lang="ru-RU" sz="1800" smtClean="0">
              <a:effectLst/>
            </a:endParaRPr>
          </a:p>
        </p:txBody>
      </p:sp>
    </p:spTree>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1" name="Rectangle 3"/>
          <p:cNvSpPr>
            <a:spLocks noGrp="1" noChangeArrowheads="1"/>
          </p:cNvSpPr>
          <p:nvPr>
            <p:ph type="body" idx="4294967295"/>
          </p:nvPr>
        </p:nvSpPr>
        <p:spPr bwMode="auto">
          <a:xfrm>
            <a:off x="609600" y="333375"/>
            <a:ext cx="11150600" cy="6191250"/>
          </a:xfrm>
          <a:noFill/>
        </p:spPr>
        <p:txBody>
          <a:bodyPr wrap="square" numCol="1" anchor="t" anchorCtr="0" compatLnSpc="1">
            <a:prstTxWarp prst="textNoShape">
              <a:avLst/>
            </a:prstTxWarp>
          </a:bodyPr>
          <a:lstStyle/>
          <a:p>
            <a:pPr eaLnBrk="1" hangingPunct="1">
              <a:lnSpc>
                <a:spcPct val="90000"/>
              </a:lnSpc>
            </a:pPr>
            <a:r>
              <a:rPr lang="ru-RU" sz="2400" i="1" u="sng" smtClean="0">
                <a:solidFill>
                  <a:srgbClr val="FF99FF"/>
                </a:solidFill>
                <a:effectLst>
                  <a:outerShdw blurRad="38100" dist="38100" dir="2700000" algn="tl">
                    <a:srgbClr val="FFFFFF"/>
                  </a:outerShdw>
                </a:effectLst>
              </a:rPr>
              <a:t>Проба Зимницкого</a:t>
            </a:r>
            <a:r>
              <a:rPr lang="ru-RU" sz="2400" smtClean="0">
                <a:solidFill>
                  <a:srgbClr val="FF99FF"/>
                </a:solidFill>
                <a:effectLst>
                  <a:outerShdw blurRad="38100" dist="38100" dir="2700000" algn="tl">
                    <a:srgbClr val="FFFFFF"/>
                  </a:outerShdw>
                </a:effectLst>
              </a:rPr>
              <a:t> </a:t>
            </a:r>
            <a:r>
              <a:rPr lang="ru-RU" sz="2400" i="1" smtClean="0">
                <a:solidFill>
                  <a:srgbClr val="FF99FF"/>
                </a:solidFill>
                <a:effectLst>
                  <a:outerShdw blurRad="38100" dist="38100" dir="2700000" algn="tl">
                    <a:srgbClr val="FFFFFF"/>
                  </a:outerShdw>
                </a:effectLst>
              </a:rPr>
              <a:t>включает в себя сбор 8 трехчасовых порций мочи в течение суток при произвольном мочеиспускании и водном режиме, не более 1500 мл за сутки</a:t>
            </a:r>
          </a:p>
          <a:p>
            <a:pPr eaLnBrk="1" hangingPunct="1">
              <a:lnSpc>
                <a:spcPct val="90000"/>
              </a:lnSpc>
            </a:pPr>
            <a:r>
              <a:rPr lang="ru-RU" sz="2400" smtClean="0">
                <a:effectLst/>
              </a:rPr>
              <a:t>Оценка пробы Зимницкого проводится по соотношению дневного и ночного диуреза</a:t>
            </a:r>
          </a:p>
          <a:p>
            <a:pPr eaLnBrk="1" hangingPunct="1">
              <a:lnSpc>
                <a:spcPct val="90000"/>
              </a:lnSpc>
            </a:pPr>
            <a:r>
              <a:rPr lang="ru-RU" sz="2400" smtClean="0">
                <a:effectLst/>
              </a:rPr>
              <a:t>К дневному диурезу относят порции, полученные с 9.00 до 21.00 ч, к ночному - с 21.00 до 9.00 ч. </a:t>
            </a:r>
          </a:p>
          <a:p>
            <a:pPr eaLnBrk="1" hangingPunct="1">
              <a:lnSpc>
                <a:spcPct val="90000"/>
              </a:lnSpc>
            </a:pPr>
            <a:r>
              <a:rPr lang="ru-RU" sz="2400" smtClean="0">
                <a:effectLst/>
              </a:rPr>
              <a:t>В норме дневной диурез значительно превышает ночной и составляет 2/3-3/4 от общего количества суточной мочи. Увеличение ночных порций мочи (тенденция к никтурии) характерно для заболеваний почек</a:t>
            </a:r>
          </a:p>
          <a:p>
            <a:pPr eaLnBrk="1" hangingPunct="1">
              <a:lnSpc>
                <a:spcPct val="90000"/>
              </a:lnSpc>
            </a:pPr>
            <a:r>
              <a:rPr lang="ru-RU" sz="2400" i="1" smtClean="0">
                <a:solidFill>
                  <a:srgbClr val="FF99FF"/>
                </a:solidFill>
                <a:effectLst>
                  <a:outerShdw blurRad="38100" dist="38100" dir="2700000" algn="tl">
                    <a:srgbClr val="FFFFFF"/>
                  </a:outerShdw>
                </a:effectLst>
              </a:rPr>
              <a:t>Преобладание ночных порций над дневными (никтурия)</a:t>
            </a:r>
            <a:r>
              <a:rPr lang="ru-RU" sz="2400" i="1" smtClean="0">
                <a:effectLst/>
              </a:rPr>
              <a:t> </a:t>
            </a:r>
            <a:r>
              <a:rPr lang="ru-RU" sz="2400" smtClean="0">
                <a:effectLst/>
              </a:rPr>
              <a:t>свидетельствует о хронической почечной недостаточности</a:t>
            </a:r>
            <a:r>
              <a:rPr lang="ru-RU" sz="1600" smtClean="0">
                <a:effectLst/>
              </a:rPr>
              <a:t/>
            </a:r>
            <a:br>
              <a:rPr lang="ru-RU" sz="1600" smtClean="0">
                <a:effectLst/>
              </a:rPr>
            </a:br>
            <a:endParaRPr lang="ru-RU" sz="1600" smtClean="0">
              <a:effectLst/>
            </a:endParaRPr>
          </a:p>
        </p:txBody>
      </p:sp>
    </p:spTree>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5" name="Rectangle 3"/>
          <p:cNvSpPr>
            <a:spLocks noGrp="1" noChangeArrowheads="1"/>
          </p:cNvSpPr>
          <p:nvPr>
            <p:ph type="body" idx="4294967295"/>
          </p:nvPr>
        </p:nvSpPr>
        <p:spPr bwMode="auto">
          <a:xfrm>
            <a:off x="609600" y="404813"/>
            <a:ext cx="10972800" cy="5726112"/>
          </a:xfrm>
          <a:noFill/>
        </p:spPr>
        <p:txBody>
          <a:bodyPr wrap="square" numCol="1" anchor="t" anchorCtr="0" compatLnSpc="1">
            <a:prstTxWarp prst="textNoShape">
              <a:avLst/>
            </a:prstTxWarp>
          </a:bodyPr>
          <a:lstStyle/>
          <a:p>
            <a:pPr eaLnBrk="1" hangingPunct="1">
              <a:lnSpc>
                <a:spcPct val="90000"/>
              </a:lnSpc>
            </a:pPr>
            <a:r>
              <a:rPr lang="ru-RU" sz="2400" smtClean="0">
                <a:effectLst/>
              </a:rPr>
              <a:t>Определение относительной плотности мочи в каждой из 8 порций позволяет установить концентрационную способность почек</a:t>
            </a:r>
          </a:p>
          <a:p>
            <a:pPr eaLnBrk="1" hangingPunct="1">
              <a:lnSpc>
                <a:spcPct val="90000"/>
              </a:lnSpc>
            </a:pPr>
            <a:r>
              <a:rPr lang="ru-RU" sz="2400" smtClean="0">
                <a:effectLst/>
              </a:rPr>
              <a:t>Если в пробе Зимницкого максимальное значение относительной плотности мочи составляет 1,012 и менее или имеется ограничение колебаний относительной плотности в пределах 1,008-1,010, то это свидетельствует о выраженном нарушении концентрационной функции почек или </a:t>
            </a:r>
            <a:r>
              <a:rPr lang="ru-RU" sz="2400" i="1" smtClean="0">
                <a:solidFill>
                  <a:srgbClr val="FF99FF"/>
                </a:solidFill>
                <a:effectLst>
                  <a:outerShdw blurRad="38100" dist="38100" dir="2700000" algn="tl">
                    <a:srgbClr val="FFFFFF"/>
                  </a:outerShdw>
                </a:effectLst>
              </a:rPr>
              <a:t>изостенурии</a:t>
            </a:r>
            <a:r>
              <a:rPr lang="ru-RU" sz="2400" smtClean="0">
                <a:solidFill>
                  <a:srgbClr val="FF99FF"/>
                </a:solidFill>
                <a:effectLst>
                  <a:outerShdw blurRad="38100" dist="38100" dir="2700000" algn="tl">
                    <a:srgbClr val="FFFFFF"/>
                  </a:outerShdw>
                </a:effectLst>
              </a:rPr>
              <a:t> </a:t>
            </a:r>
            <a:r>
              <a:rPr lang="ru-RU" sz="2400" smtClean="0">
                <a:effectLst/>
              </a:rPr>
              <a:t>(потере почками способности выделять мочу иной осмолярности, кроме как равной осмолярности безбелкового фильтрата плазмы)</a:t>
            </a:r>
          </a:p>
          <a:p>
            <a:pPr eaLnBrk="1" hangingPunct="1">
              <a:lnSpc>
                <a:spcPct val="90000"/>
              </a:lnSpc>
            </a:pPr>
            <a:r>
              <a:rPr lang="ru-RU" sz="2400" smtClean="0">
                <a:effectLst/>
              </a:rPr>
              <a:t>Такое снижение концентрационной функции почек обычно соответствует необратимому их сморщиванию, для которого всегда считалось характерным постепенное выделение водянистой, бесцветной (бледной) и лишенной запаха мочи</a:t>
            </a:r>
          </a:p>
        </p:txBody>
      </p:sp>
    </p:spTree>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69" name="Rectangle 3"/>
          <p:cNvSpPr>
            <a:spLocks noGrp="1" noChangeArrowheads="1"/>
          </p:cNvSpPr>
          <p:nvPr>
            <p:ph type="body" idx="4294967295"/>
          </p:nvPr>
        </p:nvSpPr>
        <p:spPr bwMode="auto">
          <a:xfrm>
            <a:off x="609600" y="404813"/>
            <a:ext cx="10972800" cy="5976937"/>
          </a:xfrm>
          <a:noFill/>
        </p:spPr>
        <p:txBody>
          <a:bodyPr wrap="square" numCol="1" anchor="t" anchorCtr="0" compatLnSpc="1">
            <a:prstTxWarp prst="textNoShape">
              <a:avLst/>
            </a:prstTxWarp>
          </a:bodyPr>
          <a:lstStyle/>
          <a:p>
            <a:pPr eaLnBrk="1" hangingPunct="1">
              <a:lnSpc>
                <a:spcPct val="95000"/>
              </a:lnSpc>
            </a:pPr>
            <a:r>
              <a:rPr lang="ru-RU" sz="2400" smtClean="0">
                <a:effectLst/>
              </a:rPr>
              <a:t>Более тонкие методы оценки функционального состояния почек основаны на использовании принципа клиренса</a:t>
            </a:r>
          </a:p>
          <a:p>
            <a:pPr eaLnBrk="1" hangingPunct="1">
              <a:lnSpc>
                <a:spcPct val="95000"/>
              </a:lnSpc>
            </a:pPr>
            <a:r>
              <a:rPr lang="ru-RU" sz="2400" i="1" smtClean="0">
                <a:solidFill>
                  <a:srgbClr val="FF99FF"/>
                </a:solidFill>
                <a:effectLst>
                  <a:outerShdw blurRad="38100" dist="38100" dir="2700000" algn="tl">
                    <a:srgbClr val="FFFFFF"/>
                  </a:outerShdw>
                </a:effectLst>
              </a:rPr>
              <a:t>Клиренс (очищение)</a:t>
            </a:r>
            <a:r>
              <a:rPr lang="ru-RU" sz="2400" smtClean="0">
                <a:effectLst/>
              </a:rPr>
              <a:t> - условное понятие, характеризующееся скоростью очищения крови. Он определяется объемом плазмы, который целиком очищается почками от того или иного вещества за 1 мин</a:t>
            </a:r>
          </a:p>
          <a:p>
            <a:pPr eaLnBrk="1" hangingPunct="1">
              <a:lnSpc>
                <a:spcPct val="95000"/>
              </a:lnSpc>
            </a:pPr>
            <a:r>
              <a:rPr lang="ru-RU" sz="2400" smtClean="0">
                <a:effectLst/>
              </a:rPr>
              <a:t>Определение клиренса в современной нефрологии является ведущим методом для получения количественной характеристики деятельности почек - величины клубочковой фильтрации</a:t>
            </a:r>
          </a:p>
          <a:p>
            <a:pPr eaLnBrk="1" hangingPunct="1">
              <a:lnSpc>
                <a:spcPct val="95000"/>
              </a:lnSpc>
            </a:pPr>
            <a:r>
              <a:rPr lang="ru-RU" sz="2400" smtClean="0">
                <a:effectLst/>
              </a:rPr>
              <a:t>Для этих целей в клинической практике используют различные вещества (инулин и др.), но наибольшее распространение имеет метод определения эндогенного креатинина </a:t>
            </a:r>
            <a:r>
              <a:rPr lang="ru-RU" sz="2400" i="1" smtClean="0">
                <a:solidFill>
                  <a:srgbClr val="FF99FF"/>
                </a:solidFill>
                <a:effectLst>
                  <a:outerShdw blurRad="38100" dist="38100" dir="2700000" algn="tl">
                    <a:srgbClr val="FFFFFF"/>
                  </a:outerShdw>
                </a:effectLst>
              </a:rPr>
              <a:t>(проба Реберга),</a:t>
            </a:r>
            <a:r>
              <a:rPr lang="ru-RU" sz="2400" smtClean="0">
                <a:effectLst/>
              </a:rPr>
              <a:t> который не требует дополнительного введения в организм вещества- маркера</a:t>
            </a:r>
          </a:p>
        </p:txBody>
      </p:sp>
    </p:spTree>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3" name="Rectangle 4"/>
          <p:cNvSpPr>
            <a:spLocks noGrp="1" noChangeArrowheads="1"/>
          </p:cNvSpPr>
          <p:nvPr>
            <p:ph type="title" idx="4294967295"/>
          </p:nvPr>
        </p:nvSpPr>
        <p:spPr bwMode="auto">
          <a:xfrm>
            <a:off x="914400" y="609600"/>
            <a:ext cx="10355263" cy="581025"/>
          </a:xfrm>
          <a:noFill/>
        </p:spPr>
        <p:txBody>
          <a:bodyPr wrap="square" numCol="1" anchor="t" anchorCtr="0" compatLnSpc="1">
            <a:prstTxWarp prst="textNoShape">
              <a:avLst/>
            </a:prstTxWarp>
          </a:bodyPr>
          <a:lstStyle/>
          <a:p>
            <a:pPr eaLnBrk="1" hangingPunct="1"/>
            <a:r>
              <a:rPr lang="ru-RU" sz="3000" b="0" cap="none" smtClean="0">
                <a:solidFill>
                  <a:srgbClr val="FF99FF"/>
                </a:solidFill>
                <a:effectLst>
                  <a:outerShdw blurRad="38100" dist="38100" dir="2700000" algn="tl">
                    <a:srgbClr val="FFFFFF"/>
                  </a:outerShdw>
                </a:effectLst>
              </a:rPr>
              <a:t>Исследование кала</a:t>
            </a:r>
          </a:p>
        </p:txBody>
      </p:sp>
      <p:sp>
        <p:nvSpPr>
          <p:cNvPr id="84994" name="Rectangle 3"/>
          <p:cNvSpPr>
            <a:spLocks noGrp="1" noChangeArrowheads="1"/>
          </p:cNvSpPr>
          <p:nvPr>
            <p:ph type="body" idx="4294967295"/>
          </p:nvPr>
        </p:nvSpPr>
        <p:spPr bwMode="auto">
          <a:xfrm>
            <a:off x="719138" y="1412875"/>
            <a:ext cx="10972800" cy="4718050"/>
          </a:xfrm>
          <a:noFill/>
        </p:spPr>
        <p:txBody>
          <a:bodyPr wrap="square" numCol="1" anchor="t" anchorCtr="0" compatLnSpc="1">
            <a:prstTxWarp prst="textNoShape">
              <a:avLst/>
            </a:prstTxWarp>
          </a:bodyPr>
          <a:lstStyle/>
          <a:p>
            <a:pPr eaLnBrk="1" hangingPunct="1">
              <a:buFont typeface="Arial" charset="0"/>
              <a:buNone/>
            </a:pPr>
            <a:r>
              <a:rPr lang="ru-RU" sz="2400" smtClean="0">
                <a:effectLst/>
                <a:latin typeface="Tahoma" pitchFamily="34" charset="0"/>
              </a:rPr>
              <a:t>  </a:t>
            </a:r>
            <a:r>
              <a:rPr lang="ru-RU" sz="2400" smtClean="0">
                <a:solidFill>
                  <a:srgbClr val="FF99FF"/>
                </a:solidFill>
                <a:effectLst>
                  <a:outerShdw blurRad="38100" dist="38100" dir="2700000" algn="tl">
                    <a:srgbClr val="FFFFFF"/>
                  </a:outerShdw>
                </a:effectLst>
                <a:latin typeface="Tahoma" pitchFamily="34" charset="0"/>
              </a:rPr>
              <a:t>Кал (испражнения)</a:t>
            </a:r>
            <a:r>
              <a:rPr lang="ru-RU" sz="2400" smtClean="0">
                <a:effectLst/>
                <a:latin typeface="Tahoma" pitchFamily="34" charset="0"/>
              </a:rPr>
              <a:t> — содержимое нижних отделов кишечника, удаляемое при дефекации (стул, опорожнение кишечника) и состоящее главным образом из остатков пищи, не усвоенной организмом, остатков пищеварительных соков, клеток слизистой оболочки кишечника и большого количества бактериальных тел (микроорганизмов), составляющих по массе почти половину каловых масс</a:t>
            </a:r>
          </a:p>
        </p:txBody>
      </p:sp>
    </p:spTree>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7" name="Rectangle 3"/>
          <p:cNvSpPr>
            <a:spLocks noGrp="1" noChangeArrowheads="1"/>
          </p:cNvSpPr>
          <p:nvPr>
            <p:ph type="body" idx="4294967295"/>
          </p:nvPr>
        </p:nvSpPr>
        <p:spPr bwMode="auto">
          <a:xfrm>
            <a:off x="527050" y="476250"/>
            <a:ext cx="11055350" cy="3744913"/>
          </a:xfrm>
          <a:noFill/>
        </p:spPr>
        <p:txBody>
          <a:bodyPr wrap="square" numCol="1" anchor="t" anchorCtr="0" compatLnSpc="1">
            <a:prstTxWarp prst="textNoShape">
              <a:avLst/>
            </a:prstTxWarp>
          </a:bodyPr>
          <a:lstStyle/>
          <a:p>
            <a:pPr eaLnBrk="1" hangingPunct="1">
              <a:lnSpc>
                <a:spcPct val="100000"/>
              </a:lnSpc>
            </a:pPr>
            <a:r>
              <a:rPr lang="ru-RU" sz="2400" smtClean="0">
                <a:effectLst/>
                <a:latin typeface="Tahoma" pitchFamily="34" charset="0"/>
              </a:rPr>
              <a:t>Взятие кала производится всем больным для диагностики заболеваний органов пищеварения</a:t>
            </a:r>
          </a:p>
          <a:p>
            <a:pPr eaLnBrk="1" hangingPunct="1">
              <a:lnSpc>
                <a:spcPct val="100000"/>
              </a:lnSpc>
            </a:pPr>
            <a:r>
              <a:rPr lang="ru-RU" sz="2400" smtClean="0">
                <a:effectLst/>
                <a:latin typeface="Tahoma" pitchFamily="34" charset="0"/>
              </a:rPr>
              <a:t>Лица, ухаживающие за больными в домашних условиях, должны обращать внимание на количество каловых масс, частоту стула, ставить врача в известность обо всех неблагоприятных изменениях в деятельности кишечника</a:t>
            </a:r>
          </a:p>
          <a:p>
            <a:pPr eaLnBrk="1" hangingPunct="1">
              <a:lnSpc>
                <a:spcPct val="100000"/>
              </a:lnSpc>
            </a:pPr>
            <a:r>
              <a:rPr lang="ru-RU" sz="2400" smtClean="0">
                <a:effectLst/>
                <a:latin typeface="Tahoma" pitchFamily="34" charset="0"/>
              </a:rPr>
              <a:t>Количество испражнений, выделяемых за сутки, у человека без нарушения пищеварения подвержено большим колебаниям, зависящим от количества и состава принимаемой пищи</a:t>
            </a:r>
          </a:p>
          <a:p>
            <a:pPr eaLnBrk="1" hangingPunct="1">
              <a:lnSpc>
                <a:spcPct val="100000"/>
              </a:lnSpc>
            </a:pPr>
            <a:endParaRPr lang="ru-RU" sz="2400" smtClean="0">
              <a:effectLst/>
              <a:latin typeface="Tahoma" pitchFamily="34" charset="0"/>
            </a:endParaRPr>
          </a:p>
        </p:txBody>
      </p:sp>
    </p:spTree>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1" name="Rectangle 3"/>
          <p:cNvSpPr>
            <a:spLocks noGrp="1" noChangeArrowheads="1"/>
          </p:cNvSpPr>
          <p:nvPr>
            <p:ph type="body" idx="4294967295"/>
          </p:nvPr>
        </p:nvSpPr>
        <p:spPr bwMode="auto">
          <a:xfrm>
            <a:off x="527050" y="476250"/>
            <a:ext cx="11329988" cy="5689600"/>
          </a:xfrm>
          <a:noFill/>
        </p:spPr>
        <p:txBody>
          <a:bodyPr wrap="square" numCol="1" anchor="t" anchorCtr="0" compatLnSpc="1">
            <a:prstTxWarp prst="textNoShape">
              <a:avLst/>
            </a:prstTxWarp>
          </a:bodyPr>
          <a:lstStyle/>
          <a:p>
            <a:pPr eaLnBrk="1" hangingPunct="1"/>
            <a:r>
              <a:rPr lang="ru-RU" sz="2400" smtClean="0">
                <a:effectLst/>
                <a:latin typeface="Tahoma" pitchFamily="34" charset="0"/>
              </a:rPr>
              <a:t>При смешанной пище количество испражнений составляет 100—200 г за сутки</a:t>
            </a:r>
          </a:p>
          <a:p>
            <a:pPr eaLnBrk="1" hangingPunct="1"/>
            <a:r>
              <a:rPr lang="ru-RU" sz="2400" smtClean="0">
                <a:effectLst/>
                <a:latin typeface="Tahoma" pitchFamily="34" charset="0"/>
              </a:rPr>
              <a:t>Помимо состава пищи на суточное количество испражнений влияет состояние пищеварительной системы</a:t>
            </a:r>
          </a:p>
          <a:p>
            <a:pPr eaLnBrk="1" hangingPunct="1"/>
            <a:r>
              <a:rPr lang="ru-RU" sz="2400" smtClean="0">
                <a:effectLst/>
                <a:latin typeface="Tahoma" pitchFamily="34" charset="0"/>
              </a:rPr>
              <a:t> Количество кала увеличивается</a:t>
            </a:r>
          </a:p>
          <a:p>
            <a:pPr eaLnBrk="1" hangingPunct="1">
              <a:buFont typeface="Wingdings" pitchFamily="2" charset="2"/>
              <a:buChar char="ü"/>
            </a:pPr>
            <a:r>
              <a:rPr lang="ru-RU" sz="2400" smtClean="0">
                <a:effectLst/>
                <a:latin typeface="Tahoma" pitchFamily="34" charset="0"/>
              </a:rPr>
              <a:t>при чрезмерно быстром прохождении пищевой массы через кишечник, препятствующем достаточному всасыванию ее</a:t>
            </a:r>
          </a:p>
          <a:p>
            <a:pPr eaLnBrk="1" hangingPunct="1">
              <a:buFont typeface="Wingdings" pitchFamily="2" charset="2"/>
              <a:buChar char="ü"/>
            </a:pPr>
            <a:r>
              <a:rPr lang="ru-RU" sz="2400" smtClean="0">
                <a:effectLst/>
                <a:latin typeface="Tahoma" pitchFamily="34" charset="0"/>
              </a:rPr>
              <a:t>при понижении всасывающей способности кишечной стенки</a:t>
            </a:r>
          </a:p>
          <a:p>
            <a:pPr eaLnBrk="1" hangingPunct="1">
              <a:buFont typeface="Wingdings" pitchFamily="2" charset="2"/>
              <a:buChar char="ü"/>
            </a:pPr>
            <a:r>
              <a:rPr lang="ru-RU" sz="2400" smtClean="0">
                <a:effectLst/>
                <a:latin typeface="Tahoma" pitchFamily="34" charset="0"/>
              </a:rPr>
              <a:t>при повышенном проникновении жидкости в просвет кишечника при воспалительных процессах его слизистой оболочки</a:t>
            </a:r>
          </a:p>
        </p:txBody>
      </p:sp>
    </p:spTree>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5" name="Rectangle 3"/>
          <p:cNvSpPr>
            <a:spLocks noGrp="1" noChangeArrowheads="1"/>
          </p:cNvSpPr>
          <p:nvPr>
            <p:ph type="body" idx="4294967295"/>
          </p:nvPr>
        </p:nvSpPr>
        <p:spPr bwMode="auto">
          <a:xfrm>
            <a:off x="609600" y="404813"/>
            <a:ext cx="10972800" cy="5726112"/>
          </a:xfrm>
          <a:noFill/>
        </p:spPr>
        <p:txBody>
          <a:bodyPr wrap="square" numCol="1" anchor="t" anchorCtr="0" compatLnSpc="1">
            <a:prstTxWarp prst="textNoShape">
              <a:avLst/>
            </a:prstTxWarp>
          </a:bodyPr>
          <a:lstStyle/>
          <a:p>
            <a:pPr marL="342900" indent="-342900" eaLnBrk="1" hangingPunct="1"/>
            <a:r>
              <a:rPr lang="ru-RU" sz="2400" smtClean="0">
                <a:effectLst/>
              </a:rPr>
              <a:t>При тяжелых энтеритах (воспаление тонкой кишки) количество экскрементов может достигать 2500 г. </a:t>
            </a:r>
          </a:p>
          <a:p>
            <a:pPr marL="342900" indent="-342900" eaLnBrk="1" hangingPunct="1"/>
            <a:r>
              <a:rPr lang="ru-RU" sz="2400" smtClean="0">
                <a:effectLst/>
              </a:rPr>
              <a:t>При длительных запорах количество кала может оказаться непомерно малым вследствие большего, чем в норме, всасывания в кишечнике.</a:t>
            </a:r>
            <a:endParaRPr lang="ru-RU" sz="2400" i="1" smtClean="0">
              <a:effectLst/>
            </a:endParaRPr>
          </a:p>
          <a:p>
            <a:pPr marL="342900" indent="-342900" eaLnBrk="1" hangingPunct="1"/>
            <a:r>
              <a:rPr lang="ru-RU" sz="2400" i="1" smtClean="0">
                <a:solidFill>
                  <a:srgbClr val="FF99FF"/>
                </a:solidFill>
                <a:effectLst>
                  <a:outerShdw blurRad="38100" dist="38100" dir="2700000" algn="tl">
                    <a:srgbClr val="FFFFFF"/>
                  </a:outerShdw>
                </a:effectLst>
              </a:rPr>
              <a:t>Частота стула в нормальных условиях не превышает одного раза в сутки</a:t>
            </a:r>
            <a:r>
              <a:rPr lang="ru-RU" sz="2400" smtClean="0">
                <a:solidFill>
                  <a:srgbClr val="FF99FF"/>
                </a:solidFill>
                <a:effectLst>
                  <a:outerShdw blurRad="38100" dist="38100" dir="2700000" algn="tl">
                    <a:srgbClr val="FFFFFF"/>
                  </a:outerShdw>
                </a:effectLst>
              </a:rPr>
              <a:t>,</a:t>
            </a:r>
            <a:r>
              <a:rPr lang="ru-RU" sz="2400" smtClean="0">
                <a:effectLst/>
              </a:rPr>
              <a:t> причем потребность в испражнении появляется обычно в одно и то же время суток, чаще всего по утрам</a:t>
            </a:r>
          </a:p>
          <a:p>
            <a:pPr marL="342900" indent="-342900" eaLnBrk="1" hangingPunct="1">
              <a:lnSpc>
                <a:spcPct val="90000"/>
              </a:lnSpc>
            </a:pPr>
            <a:endParaRPr lang="ru-RU" sz="2400" smtClean="0">
              <a:effectLst/>
            </a:endParaRPr>
          </a:p>
        </p:txBody>
      </p:sp>
    </p:spTree>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89" name="Rectangle 3"/>
          <p:cNvSpPr>
            <a:spLocks noGrp="1" noChangeArrowheads="1"/>
          </p:cNvSpPr>
          <p:nvPr>
            <p:ph type="body" idx="4294967295"/>
          </p:nvPr>
        </p:nvSpPr>
        <p:spPr bwMode="auto">
          <a:xfrm>
            <a:off x="623888" y="765175"/>
            <a:ext cx="10972800" cy="5654675"/>
          </a:xfrm>
          <a:noFill/>
        </p:spPr>
        <p:txBody>
          <a:bodyPr wrap="square" numCol="1" anchor="t" anchorCtr="0" compatLnSpc="1">
            <a:prstTxWarp prst="textNoShape">
              <a:avLst/>
            </a:prstTxWarp>
          </a:bodyPr>
          <a:lstStyle/>
          <a:p>
            <a:pPr marL="342900" indent="-342900" eaLnBrk="1" hangingPunct="1">
              <a:lnSpc>
                <a:spcPct val="90000"/>
              </a:lnSpc>
            </a:pPr>
            <a:r>
              <a:rPr lang="ru-RU" sz="2400" smtClean="0">
                <a:effectLst/>
              </a:rPr>
              <a:t>Только в редких случаях, когда оказывается необходимым выяснение количества испражнений, выделенных за сутки, или когда имеется в виду количественное определение тех или иных составных частей испражнения (жир, крахмал, клетчатка, белок и др.), собираются все испражнения, выделенные за сутки</a:t>
            </a:r>
          </a:p>
          <a:p>
            <a:pPr marL="342900" indent="-342900" eaLnBrk="1" hangingPunct="1">
              <a:lnSpc>
                <a:spcPct val="90000"/>
              </a:lnSpc>
            </a:pPr>
            <a:r>
              <a:rPr lang="ru-RU" sz="2400" smtClean="0">
                <a:effectLst/>
              </a:rPr>
              <a:t>Для большинства исследований достаточно сравнительно небольшого (10—15 г) количества кала</a:t>
            </a:r>
          </a:p>
        </p:txBody>
      </p:sp>
    </p:spTree>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3" name="Rectangle 3"/>
          <p:cNvSpPr>
            <a:spLocks noGrp="1" noChangeArrowheads="1"/>
          </p:cNvSpPr>
          <p:nvPr>
            <p:ph type="body" idx="4294967295"/>
          </p:nvPr>
        </p:nvSpPr>
        <p:spPr bwMode="auto">
          <a:xfrm>
            <a:off x="609600" y="692150"/>
            <a:ext cx="10972800" cy="5438775"/>
          </a:xfrm>
          <a:noFill/>
        </p:spPr>
        <p:txBody>
          <a:bodyPr wrap="square" numCol="1" anchor="t" anchorCtr="0" compatLnSpc="1">
            <a:prstTxWarp prst="textNoShape">
              <a:avLst/>
            </a:prstTxWarp>
          </a:bodyPr>
          <a:lstStyle/>
          <a:p>
            <a:pPr marL="342900" indent="-342900" eaLnBrk="1" hangingPunct="1"/>
            <a:r>
              <a:rPr lang="ru-RU" sz="2400" smtClean="0">
                <a:effectLst/>
              </a:rPr>
              <a:t>Обычно кал для исследования берут утром, после сна</a:t>
            </a:r>
          </a:p>
          <a:p>
            <a:pPr marL="342900" indent="-342900" eaLnBrk="1" hangingPunct="1"/>
            <a:r>
              <a:rPr lang="ru-RU" sz="2400" smtClean="0">
                <a:effectLst/>
              </a:rPr>
              <a:t>Больной опорожняет кишечник в горшок (судно)</a:t>
            </a:r>
          </a:p>
          <a:p>
            <a:pPr marL="342900" indent="-342900" eaLnBrk="1" hangingPunct="1"/>
            <a:r>
              <a:rPr lang="ru-RU" sz="2400" smtClean="0">
                <a:effectLst/>
              </a:rPr>
              <a:t>Небольшое количество кала деревянной лопаточкой или шпателем кладут в чистую сухую банку с этикеткой, закрывают крышкой</a:t>
            </a:r>
          </a:p>
          <a:p>
            <a:pPr marL="342900" indent="-342900" eaLnBrk="1" hangingPunct="1"/>
            <a:r>
              <a:rPr lang="ru-RU" sz="2400" smtClean="0">
                <a:effectLst/>
              </a:rPr>
              <a:t>В таком виде направляют кал на общее исследование</a:t>
            </a:r>
          </a:p>
          <a:p>
            <a:pPr marL="342900" indent="-342900" eaLnBrk="1" hangingPunct="1"/>
            <a:endParaRPr lang="ru-RU" sz="2400" smtClean="0">
              <a:effectLst/>
            </a:endParaRPr>
          </a:p>
        </p:txBody>
      </p:sp>
    </p:spTree>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7" name="Rectangle 3"/>
          <p:cNvSpPr>
            <a:spLocks noGrp="1" noChangeArrowheads="1"/>
          </p:cNvSpPr>
          <p:nvPr>
            <p:ph type="body" idx="4294967295"/>
          </p:nvPr>
        </p:nvSpPr>
        <p:spPr bwMode="auto">
          <a:xfrm>
            <a:off x="609600" y="404813"/>
            <a:ext cx="10972800" cy="5726112"/>
          </a:xfrm>
          <a:noFill/>
        </p:spPr>
        <p:txBody>
          <a:bodyPr wrap="square" numCol="1" anchor="t" anchorCtr="0" compatLnSpc="1">
            <a:prstTxWarp prst="textNoShape">
              <a:avLst/>
            </a:prstTxWarp>
          </a:bodyPr>
          <a:lstStyle/>
          <a:p>
            <a:pPr eaLnBrk="1" hangingPunct="1"/>
            <a:r>
              <a:rPr lang="ru-RU" sz="2400" smtClean="0">
                <a:effectLst/>
              </a:rPr>
              <a:t>Для исследования кала на </a:t>
            </a:r>
            <a:r>
              <a:rPr lang="ru-RU" sz="2400" smtClean="0">
                <a:solidFill>
                  <a:srgbClr val="FF99FF"/>
                </a:solidFill>
                <a:effectLst>
                  <a:outerShdw blurRad="38100" dist="38100" dir="2700000" algn="tl">
                    <a:srgbClr val="FFFFFF"/>
                  </a:outerShdw>
                </a:effectLst>
              </a:rPr>
              <a:t>яйца глистов</a:t>
            </a:r>
            <a:r>
              <a:rPr lang="ru-RU" sz="2400" smtClean="0">
                <a:effectLst/>
              </a:rPr>
              <a:t> или присутствие простейших амёбы, инфузории и т. д.) необходимы совершенно свежие испражнения, сохраненные до момента доставки в лабораторию в теплом виде</a:t>
            </a:r>
          </a:p>
          <a:p>
            <a:pPr eaLnBrk="1" hangingPunct="1"/>
            <a:r>
              <a:rPr lang="ru-RU" sz="2400" smtClean="0">
                <a:effectLst/>
              </a:rPr>
              <a:t>Помимо того что для исследования необходимо взять кал из трех разных мест всего объема испражнений, в целях высокой выявляемости глистоносительства и обсемененности </a:t>
            </a:r>
            <a:r>
              <a:rPr lang="ru-RU" sz="2400" smtClean="0">
                <a:solidFill>
                  <a:srgbClr val="FF99FF"/>
                </a:solidFill>
                <a:effectLst>
                  <a:outerShdw blurRad="38100" dist="38100" dir="2700000" algn="tl">
                    <a:srgbClr val="FFFFFF"/>
                  </a:outerShdw>
                </a:effectLst>
              </a:rPr>
              <a:t>простейшими</a:t>
            </a:r>
            <a:r>
              <a:rPr lang="ru-RU" sz="2400" smtClean="0">
                <a:solidFill>
                  <a:srgbClr val="CC3300"/>
                </a:solidFill>
                <a:effectLst/>
              </a:rPr>
              <a:t> </a:t>
            </a:r>
            <a:r>
              <a:rPr lang="ru-RU" sz="2400" smtClean="0">
                <a:effectLst/>
              </a:rPr>
              <a:t>сбор кала на анализ и доставку его в лабораторию следует производить неоднократно (не менее 2—3 сут подряд)</a:t>
            </a:r>
          </a:p>
        </p:txBody>
      </p:sp>
    </p:spTree>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1" name="Rectangle 3"/>
          <p:cNvSpPr>
            <a:spLocks noGrp="1" noChangeArrowheads="1"/>
          </p:cNvSpPr>
          <p:nvPr>
            <p:ph type="body" idx="4294967295"/>
          </p:nvPr>
        </p:nvSpPr>
        <p:spPr bwMode="auto">
          <a:xfrm>
            <a:off x="609600" y="333375"/>
            <a:ext cx="10972800" cy="5832475"/>
          </a:xfrm>
          <a:noFill/>
        </p:spPr>
        <p:txBody>
          <a:bodyPr wrap="square" numCol="1" anchor="t" anchorCtr="0" compatLnSpc="1">
            <a:prstTxWarp prst="textNoShape">
              <a:avLst/>
            </a:prstTxWarp>
          </a:bodyPr>
          <a:lstStyle/>
          <a:p>
            <a:pPr eaLnBrk="1" hangingPunct="1"/>
            <a:r>
              <a:rPr lang="ru-RU" sz="2400" smtClean="0">
                <a:effectLst/>
              </a:rPr>
              <a:t>Для бактериологического исследования испражнения направляют в лабораторию в стерильной баночке или пробирке</a:t>
            </a:r>
          </a:p>
          <a:p>
            <a:pPr eaLnBrk="1" hangingPunct="1"/>
            <a:r>
              <a:rPr lang="ru-RU" sz="2400" smtClean="0">
                <a:effectLst/>
              </a:rPr>
              <a:t>При этом накануне в бактериологической лаборатории получают специальную стерильную пробирку с ватным тампоном, хорошо навернутым на проволоку</a:t>
            </a:r>
          </a:p>
          <a:p>
            <a:pPr eaLnBrk="1" hangingPunct="1"/>
            <a:r>
              <a:rPr lang="ru-RU" sz="2400" smtClean="0">
                <a:effectLst/>
              </a:rPr>
              <a:t>Больного укладывают на правый бок, левой рукой раздвигают ягодицы, правой рукой вращательными движениями осторожно вводят ватный тампон в заднепроходное отверстие, также осторожно выводят его и вставляют в пробирку, не прикасаясь к краям и стенке</a:t>
            </a:r>
          </a:p>
        </p:txBody>
      </p:sp>
    </p:spTree>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5" name="Rectangle 3"/>
          <p:cNvSpPr>
            <a:spLocks noGrp="1" noChangeArrowheads="1"/>
          </p:cNvSpPr>
          <p:nvPr>
            <p:ph type="body" idx="4294967295"/>
          </p:nvPr>
        </p:nvSpPr>
        <p:spPr bwMode="auto">
          <a:xfrm>
            <a:off x="609600" y="404813"/>
            <a:ext cx="10972800" cy="5726112"/>
          </a:xfrm>
          <a:noFill/>
        </p:spPr>
        <p:txBody>
          <a:bodyPr wrap="square" numCol="1" anchor="t" anchorCtr="0" compatLnSpc="1">
            <a:prstTxWarp prst="textNoShape">
              <a:avLst/>
            </a:prstTxWarp>
          </a:bodyPr>
          <a:lstStyle/>
          <a:p>
            <a:pPr eaLnBrk="1" hangingPunct="1"/>
            <a:r>
              <a:rPr lang="ru-RU" sz="2400" smtClean="0">
                <a:effectLst/>
              </a:rPr>
              <a:t>При получении в лаборатории стерильной пробирки (баночки) со вставленной в нее стерильной стеклянной или деревянной палочкой (без тампона) поступают следующим образом</a:t>
            </a:r>
          </a:p>
          <a:p>
            <a:pPr eaLnBrk="1" hangingPunct="1"/>
            <a:r>
              <a:rPr lang="ru-RU" sz="2400" smtClean="0">
                <a:effectLst/>
              </a:rPr>
              <a:t>После дефекации больного в чистое судно из середины объема каловых масс стерильной палочкой берут кусочек испражнений массой не более 1—2 г, аккуратно помещают на дно пробирки (баночки) и плотно закрывают стерильной ватой</a:t>
            </a:r>
          </a:p>
          <a:p>
            <a:pPr eaLnBrk="1" hangingPunct="1"/>
            <a:endParaRPr lang="ru-RU" sz="2400" smtClean="0">
              <a:effectLst/>
            </a:endParaRPr>
          </a:p>
        </p:txBody>
      </p:sp>
    </p:spTree>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09" name="Rectangle 3"/>
          <p:cNvSpPr>
            <a:spLocks noGrp="1" noChangeArrowheads="1"/>
          </p:cNvSpPr>
          <p:nvPr>
            <p:ph type="body" idx="4294967295"/>
          </p:nvPr>
        </p:nvSpPr>
        <p:spPr bwMode="auto">
          <a:xfrm>
            <a:off x="239713" y="333375"/>
            <a:ext cx="11617325" cy="6191250"/>
          </a:xfrm>
          <a:noFill/>
        </p:spPr>
        <p:txBody>
          <a:bodyPr wrap="square" numCol="1" anchor="t" anchorCtr="0" compatLnSpc="1">
            <a:prstTxWarp prst="textNoShape">
              <a:avLst/>
            </a:prstTxWarp>
          </a:bodyPr>
          <a:lstStyle/>
          <a:p>
            <a:pPr eaLnBrk="1" hangingPunct="1">
              <a:lnSpc>
                <a:spcPct val="90000"/>
              </a:lnSpc>
            </a:pPr>
            <a:r>
              <a:rPr lang="ru-RU" sz="2400" smtClean="0">
                <a:effectLst/>
              </a:rPr>
              <a:t>Для исследования кала на примесь крови, особенно на скрытое кровотечение, больного готовят в течение 3 сут, исключая из рациона мясные и рыбные продукты, а также лекарства, содержащие йод, бром и железо. На 4-е сутки отправляют кал в лабораторию</a:t>
            </a:r>
          </a:p>
          <a:p>
            <a:pPr eaLnBrk="1" hangingPunct="1">
              <a:lnSpc>
                <a:spcPct val="90000"/>
              </a:lnSpc>
            </a:pPr>
            <a:r>
              <a:rPr lang="ru-RU" sz="2400" smtClean="0">
                <a:effectLst/>
              </a:rPr>
              <a:t>При упорных запорах, когда самостоятельно стула не бывает, для получения необходимого количества кала для исследования нужно проводить </a:t>
            </a:r>
            <a:r>
              <a:rPr lang="ru-RU" sz="2400" smtClean="0">
                <a:solidFill>
                  <a:srgbClr val="FF99FF"/>
                </a:solidFill>
                <a:effectLst>
                  <a:outerShdw blurRad="38100" dist="38100" dir="2700000" algn="tl">
                    <a:srgbClr val="FFFFFF"/>
                  </a:outerShdw>
                </a:effectLst>
              </a:rPr>
              <a:t>массаж</a:t>
            </a:r>
            <a:r>
              <a:rPr lang="ru-RU" sz="2400" smtClean="0">
                <a:effectLst/>
              </a:rPr>
              <a:t> толстой кишки</a:t>
            </a:r>
          </a:p>
          <a:p>
            <a:pPr eaLnBrk="1" hangingPunct="1">
              <a:lnSpc>
                <a:spcPct val="90000"/>
              </a:lnSpc>
            </a:pPr>
            <a:r>
              <a:rPr lang="ru-RU" sz="2400" smtClean="0">
                <a:effectLst/>
              </a:rPr>
              <a:t>Если это не помогает, следует применить очистительную клизму</a:t>
            </a:r>
          </a:p>
          <a:p>
            <a:pPr eaLnBrk="1" hangingPunct="1">
              <a:lnSpc>
                <a:spcPct val="90000"/>
              </a:lnSpc>
            </a:pPr>
            <a:r>
              <a:rPr lang="ru-RU" sz="2400" smtClean="0">
                <a:effectLst/>
              </a:rPr>
              <a:t>Для исследования необходимо брать плотную часть кала</a:t>
            </a:r>
            <a:br>
              <a:rPr lang="ru-RU" sz="2400" smtClean="0">
                <a:effectLst/>
              </a:rPr>
            </a:br>
            <a:r>
              <a:rPr lang="ru-RU" sz="2400" smtClean="0">
                <a:effectLst/>
              </a:rPr>
              <a:t/>
            </a:r>
            <a:br>
              <a:rPr lang="ru-RU" sz="2400" smtClean="0">
                <a:effectLst/>
              </a:rPr>
            </a:br>
            <a:endParaRPr lang="ru-RU" sz="2400" smtClean="0">
              <a:effectLst/>
            </a:endParaRPr>
          </a:p>
        </p:txBody>
      </p:sp>
    </p:spTree>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idx="4294967295"/>
          </p:nvPr>
        </p:nvSpPr>
        <p:spPr/>
        <p:txBody>
          <a:bodyPr wrap="square" numCol="1" anchorCtr="0" compatLnSpc="1">
            <a:prstTxWarp prst="textNoShape">
              <a:avLst/>
            </a:prstTxWarp>
          </a:bodyPr>
          <a:lstStyle/>
          <a:p>
            <a:pPr eaLnBrk="1" hangingPunct="1"/>
            <a:r>
              <a:rPr lang="ru-RU" cap="none" smtClean="0">
                <a:solidFill>
                  <a:srgbClr val="FF99FF"/>
                </a:solidFill>
                <a:effectLst>
                  <a:outerShdw blurRad="38100" dist="38100" dir="2700000" algn="tl">
                    <a:srgbClr val="FFFFFF"/>
                  </a:outerShdw>
                </a:effectLst>
              </a:rPr>
              <a:t>ИНСТРУМЕНТАЛЬНЫЕ МЕТОДЫ ИССЛЕДОВАНИЯ</a:t>
            </a:r>
          </a:p>
        </p:txBody>
      </p:sp>
      <p:sp>
        <p:nvSpPr>
          <p:cNvPr id="3" name="Объект 2"/>
          <p:cNvSpPr>
            <a:spLocks noGrp="1"/>
          </p:cNvSpPr>
          <p:nvPr>
            <p:ph idx="4294967295"/>
          </p:nvPr>
        </p:nvSpPr>
        <p:spPr/>
        <p:txBody>
          <a:bodyPr wrap="square" numCol="1" anchor="t" anchorCtr="0" compatLnSpc="1">
            <a:prstTxWarp prst="textNoShape">
              <a:avLst/>
            </a:prstTxWarp>
          </a:bodyPr>
          <a:lstStyle/>
          <a:p>
            <a:pPr eaLnBrk="1" hangingPunct="1">
              <a:buFont typeface="Arial" charset="0"/>
              <a:buNone/>
            </a:pPr>
            <a:r>
              <a:rPr lang="ru-RU" smtClean="0">
                <a:effectLst/>
                <a:latin typeface="Arial" charset="0"/>
              </a:rPr>
              <a:t>   </a:t>
            </a:r>
            <a:r>
              <a:rPr lang="ru-RU" smtClean="0">
                <a:effectLst/>
              </a:rPr>
              <a:t> </a:t>
            </a:r>
            <a:r>
              <a:rPr lang="ru-RU" sz="2400" smtClean="0">
                <a:effectLst/>
              </a:rPr>
              <a:t>Количественные аналитические методы, для выполнения которых требуется электрохимическая оптическая, радиохимическая и иная аппаратура. </a:t>
            </a:r>
            <a:endParaRPr lang="ru-RU" sz="2400" smtClean="0">
              <a:effectLst>
                <a:outerShdw blurRad="38100" dist="38100" dir="2700000" algn="tl">
                  <a:srgbClr val="2A5B7F"/>
                </a:outerShdw>
              </a:effectLst>
            </a:endParaRPr>
          </a:p>
        </p:txBody>
      </p:sp>
    </p:spTree>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7" name="Rectangle 2"/>
          <p:cNvSpPr>
            <a:spLocks noGrp="1" noChangeArrowheads="1"/>
          </p:cNvSpPr>
          <p:nvPr>
            <p:ph type="title" idx="4294967295"/>
          </p:nvPr>
        </p:nvSpPr>
        <p:spPr bwMode="auto">
          <a:xfrm>
            <a:off x="858838" y="568325"/>
            <a:ext cx="10355262" cy="730250"/>
          </a:xfrm>
          <a:noFill/>
        </p:spPr>
        <p:txBody>
          <a:bodyPr wrap="square" numCol="1" anchor="t" anchorCtr="0" compatLnSpc="1">
            <a:prstTxWarp prst="textNoShape">
              <a:avLst/>
            </a:prstTxWarp>
          </a:bodyPr>
          <a:lstStyle/>
          <a:p>
            <a:pPr eaLnBrk="1" hangingPunct="1"/>
            <a:r>
              <a:rPr lang="ru-RU" sz="3000" cap="none" smtClean="0">
                <a:solidFill>
                  <a:srgbClr val="FF99FF"/>
                </a:solidFill>
                <a:effectLst>
                  <a:outerShdw blurRad="38100" dist="38100" dir="2700000" algn="tl">
                    <a:srgbClr val="FFFFFF"/>
                  </a:outerShdw>
                </a:effectLst>
              </a:rPr>
              <a:t>ИНСТРУМЕНТАЛЬНЫЕ МЕТОДЫ ДИАГНОСТИКИ</a:t>
            </a:r>
          </a:p>
        </p:txBody>
      </p:sp>
      <p:sp>
        <p:nvSpPr>
          <p:cNvPr id="96258" name="Rectangle 3"/>
          <p:cNvSpPr>
            <a:spLocks noGrp="1" noChangeArrowheads="1"/>
          </p:cNvSpPr>
          <p:nvPr>
            <p:ph type="body" idx="4294967295"/>
          </p:nvPr>
        </p:nvSpPr>
        <p:spPr bwMode="auto">
          <a:xfrm>
            <a:off x="914400" y="2095500"/>
            <a:ext cx="10355263" cy="3695700"/>
          </a:xfrm>
          <a:noFill/>
        </p:spPr>
        <p:txBody>
          <a:bodyPr wrap="square" numCol="1" anchor="t" anchorCtr="0" compatLnSpc="1">
            <a:prstTxWarp prst="textNoShape">
              <a:avLst/>
            </a:prstTxWarp>
          </a:bodyPr>
          <a:lstStyle/>
          <a:p>
            <a:pPr marL="342900" indent="-342900" eaLnBrk="1" hangingPunct="1">
              <a:lnSpc>
                <a:spcPct val="90000"/>
              </a:lnSpc>
            </a:pPr>
            <a:r>
              <a:rPr lang="ru-RU" sz="2400" b="1" smtClean="0">
                <a:effectLst/>
              </a:rPr>
              <a:t>Проведение многих исследований связано с определенным риском, так как потенциально может нанести ущерб здоровью пациента</a:t>
            </a:r>
          </a:p>
          <a:p>
            <a:pPr marL="342900" indent="-342900" eaLnBrk="1" hangingPunct="1">
              <a:lnSpc>
                <a:spcPct val="90000"/>
              </a:lnSpc>
            </a:pPr>
            <a:r>
              <a:rPr lang="ru-RU" sz="2400" b="1" smtClean="0">
                <a:effectLst/>
              </a:rPr>
              <a:t>Врач назначает какую-либо диагностическую процедуру лишь в том случае, если информация, которую она дает, действительно необходима, то есть</a:t>
            </a:r>
            <a:r>
              <a:rPr lang="ru-RU" sz="2400" smtClean="0">
                <a:effectLst/>
              </a:rPr>
              <a:t> </a:t>
            </a:r>
            <a:r>
              <a:rPr lang="ru-RU" sz="2400" i="1" smtClean="0">
                <a:solidFill>
                  <a:srgbClr val="FF99FF"/>
                </a:solidFill>
                <a:effectLst>
                  <a:outerShdw blurRad="38100" dist="38100" dir="2700000" algn="tl">
                    <a:srgbClr val="FFFFFF"/>
                  </a:outerShdw>
                </a:effectLst>
              </a:rPr>
              <a:t>по строгим показаниям и с учетом противопоказаний</a:t>
            </a:r>
            <a:endParaRPr lang="ru-RU" sz="2400" smtClean="0">
              <a:solidFill>
                <a:srgbClr val="FF99FF"/>
              </a:solidFill>
              <a:effectLst>
                <a:outerShdw blurRad="38100" dist="38100" dir="2700000" algn="tl">
                  <a:srgbClr val="FFFFFF"/>
                </a:outerShdw>
              </a:effectLst>
            </a:endParaRPr>
          </a:p>
        </p:txBody>
      </p:sp>
    </p:spTree>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1" name="Rectangle 3"/>
          <p:cNvSpPr>
            <a:spLocks noGrp="1" noChangeArrowheads="1"/>
          </p:cNvSpPr>
          <p:nvPr>
            <p:ph type="body" idx="4294967295"/>
          </p:nvPr>
        </p:nvSpPr>
        <p:spPr bwMode="auto">
          <a:xfrm>
            <a:off x="609600" y="333375"/>
            <a:ext cx="10972800" cy="5975350"/>
          </a:xfrm>
          <a:noFill/>
        </p:spPr>
        <p:txBody>
          <a:bodyPr wrap="square" numCol="1" anchor="t" anchorCtr="0" compatLnSpc="1">
            <a:prstTxWarp prst="textNoShape">
              <a:avLst/>
            </a:prstTxWarp>
          </a:bodyPr>
          <a:lstStyle/>
          <a:p>
            <a:pPr eaLnBrk="1" hangingPunct="1">
              <a:lnSpc>
                <a:spcPct val="90000"/>
              </a:lnSpc>
              <a:buFont typeface="Arial" charset="0"/>
              <a:buNone/>
            </a:pPr>
            <a:r>
              <a:rPr lang="ru-RU" sz="2400" i="1" smtClean="0">
                <a:solidFill>
                  <a:srgbClr val="FF99FF"/>
                </a:solidFill>
                <a:effectLst>
                  <a:outerShdw blurRad="38100" dist="38100" dir="2700000" algn="tl">
                    <a:srgbClr val="FFFFFF"/>
                  </a:outerShdw>
                </a:effectLst>
                <a:latin typeface="Arial" charset="0"/>
              </a:rPr>
              <a:t>   </a:t>
            </a:r>
            <a:r>
              <a:rPr lang="ru-RU" sz="2400" i="1" smtClean="0">
                <a:solidFill>
                  <a:srgbClr val="FF99FF"/>
                </a:solidFill>
                <a:effectLst>
                  <a:outerShdw blurRad="38100" dist="38100" dir="2700000" algn="tl">
                    <a:srgbClr val="FFFFFF"/>
                  </a:outerShdw>
                </a:effectLst>
              </a:rPr>
              <a:t>Показания</a:t>
            </a:r>
            <a:r>
              <a:rPr lang="ru-RU" sz="2400" b="1" smtClean="0">
                <a:solidFill>
                  <a:srgbClr val="CC3300"/>
                </a:solidFill>
                <a:effectLst/>
              </a:rPr>
              <a:t> </a:t>
            </a:r>
            <a:r>
              <a:rPr lang="ru-RU" sz="2400" b="1" smtClean="0">
                <a:effectLst/>
              </a:rPr>
              <a:t>в медицине – особенности характера, локализации, течения патологического процесса и вызванных им расстройств, служащие основанием для проведения определенного лечебного или диагностического мероприятия</a:t>
            </a:r>
            <a:endParaRPr lang="ru-RU" sz="2400" b="1" smtClean="0">
              <a:effectLst/>
              <a:latin typeface="Arial" charset="0"/>
            </a:endParaRPr>
          </a:p>
          <a:p>
            <a:pPr eaLnBrk="1" hangingPunct="1">
              <a:lnSpc>
                <a:spcPct val="90000"/>
              </a:lnSpc>
              <a:buFont typeface="Arial" charset="0"/>
              <a:buNone/>
            </a:pPr>
            <a:endParaRPr lang="ru-RU" sz="2400" b="1" smtClean="0">
              <a:effectLst/>
              <a:latin typeface="Arial" charset="0"/>
            </a:endParaRPr>
          </a:p>
          <a:p>
            <a:pPr eaLnBrk="1" hangingPunct="1">
              <a:lnSpc>
                <a:spcPct val="90000"/>
              </a:lnSpc>
            </a:pPr>
            <a:r>
              <a:rPr lang="ru-RU" sz="2400" i="1" smtClean="0">
                <a:solidFill>
                  <a:srgbClr val="FF99FF"/>
                </a:solidFill>
                <a:effectLst>
                  <a:outerShdw blurRad="38100" dist="38100" dir="2700000" algn="tl">
                    <a:srgbClr val="FFFFFF"/>
                  </a:outerShdw>
                </a:effectLst>
              </a:rPr>
              <a:t>Абсолютные</a:t>
            </a:r>
            <a:r>
              <a:rPr lang="ru-RU" sz="2400" b="1" smtClean="0">
                <a:effectLst/>
              </a:rPr>
              <a:t> – показания, требующие безусловного проведения данного лечебного или диагностического мероприятия</a:t>
            </a:r>
          </a:p>
          <a:p>
            <a:pPr eaLnBrk="1" hangingPunct="1">
              <a:lnSpc>
                <a:spcPct val="90000"/>
              </a:lnSpc>
            </a:pPr>
            <a:r>
              <a:rPr lang="ru-RU" sz="2400" i="1" smtClean="0">
                <a:solidFill>
                  <a:srgbClr val="FF99FF"/>
                </a:solidFill>
                <a:effectLst>
                  <a:outerShdw blurRad="38100" dist="38100" dir="2700000" algn="tl">
                    <a:srgbClr val="FFFFFF"/>
                  </a:outerShdw>
                </a:effectLst>
              </a:rPr>
              <a:t>Витальные (жизненные)</a:t>
            </a:r>
            <a:r>
              <a:rPr lang="ru-RU" sz="2400" b="1" smtClean="0">
                <a:solidFill>
                  <a:srgbClr val="CC3300"/>
                </a:solidFill>
                <a:effectLst/>
              </a:rPr>
              <a:t> </a:t>
            </a:r>
            <a:r>
              <a:rPr lang="ru-RU" sz="2400" b="1" smtClean="0">
                <a:effectLst/>
              </a:rPr>
              <a:t>– показания, требующие немедленного проведения данного лечебного мероприятия в связи с наличием непосредственной угрозы для жизни больного</a:t>
            </a:r>
          </a:p>
          <a:p>
            <a:pPr eaLnBrk="1" hangingPunct="1">
              <a:lnSpc>
                <a:spcPct val="90000"/>
              </a:lnSpc>
            </a:pPr>
            <a:r>
              <a:rPr lang="ru-RU" sz="2400" i="1" smtClean="0">
                <a:solidFill>
                  <a:srgbClr val="FF99FF"/>
                </a:solidFill>
                <a:effectLst>
                  <a:outerShdw blurRad="38100" dist="38100" dir="2700000" algn="tl">
                    <a:srgbClr val="FFFFFF"/>
                  </a:outerShdw>
                </a:effectLst>
              </a:rPr>
              <a:t>Относительные</a:t>
            </a:r>
            <a:r>
              <a:rPr lang="ru-RU" sz="2400" b="1" smtClean="0">
                <a:effectLst/>
              </a:rPr>
              <a:t> – показания, не исключающие возможности замены данного лечебного или диагностического мероприятия другим</a:t>
            </a:r>
          </a:p>
          <a:p>
            <a:pPr eaLnBrk="1" hangingPunct="1">
              <a:lnSpc>
                <a:spcPct val="90000"/>
              </a:lnSpc>
            </a:pPr>
            <a:endParaRPr lang="ru-RU" sz="2400" b="1" smtClean="0">
              <a:effectLst/>
            </a:endParaRPr>
          </a:p>
        </p:txBody>
      </p:sp>
    </p:spTree>
  </p:cSld>
  <p:clrMapOvr>
    <a:masterClrMapping/>
  </p:clrMapOvr>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5" name="Rectangle 3"/>
          <p:cNvSpPr>
            <a:spLocks noGrp="1" noChangeArrowheads="1"/>
          </p:cNvSpPr>
          <p:nvPr>
            <p:ph type="body" idx="4294967295"/>
          </p:nvPr>
        </p:nvSpPr>
        <p:spPr bwMode="auto">
          <a:xfrm>
            <a:off x="609600" y="404813"/>
            <a:ext cx="10972800" cy="5726112"/>
          </a:xfrm>
          <a:noFill/>
        </p:spPr>
        <p:txBody>
          <a:bodyPr wrap="square" numCol="1" anchor="t" anchorCtr="0" compatLnSpc="1">
            <a:prstTxWarp prst="textNoShape">
              <a:avLst/>
            </a:prstTxWarp>
          </a:bodyPr>
          <a:lstStyle/>
          <a:p>
            <a:pPr eaLnBrk="1" hangingPunct="1">
              <a:lnSpc>
                <a:spcPct val="80000"/>
              </a:lnSpc>
              <a:buFont typeface="Arial" charset="0"/>
              <a:buNone/>
            </a:pPr>
            <a:r>
              <a:rPr lang="ru-RU" sz="1800" b="1" i="1" smtClean="0">
                <a:solidFill>
                  <a:srgbClr val="CC3300"/>
                </a:solidFill>
                <a:effectLst/>
                <a:latin typeface="Arial" charset="0"/>
              </a:rPr>
              <a:t>   </a:t>
            </a:r>
            <a:r>
              <a:rPr lang="ru-RU" sz="2400" i="1" smtClean="0">
                <a:solidFill>
                  <a:srgbClr val="FF99FF"/>
                </a:solidFill>
                <a:effectLst>
                  <a:outerShdw blurRad="38100" dist="38100" dir="2700000" algn="tl">
                    <a:srgbClr val="FFFFFF"/>
                  </a:outerShdw>
                </a:effectLst>
              </a:rPr>
              <a:t>Противопоказания</a:t>
            </a:r>
            <a:r>
              <a:rPr lang="ru-RU" sz="2400" smtClean="0">
                <a:effectLst/>
              </a:rPr>
              <a:t> </a:t>
            </a:r>
            <a:r>
              <a:rPr lang="ru-RU" sz="2400" b="1" smtClean="0">
                <a:effectLst/>
              </a:rPr>
              <a:t>– особенности характера, локализации, течения патологического процесса и вызванных им расстройств, препятствующие применению определенного метода лечения или исследования больного</a:t>
            </a:r>
            <a:endParaRPr lang="ru-RU" sz="2400" b="1" smtClean="0">
              <a:effectLst/>
              <a:latin typeface="Arial" charset="0"/>
            </a:endParaRPr>
          </a:p>
          <a:p>
            <a:pPr eaLnBrk="1" hangingPunct="1">
              <a:lnSpc>
                <a:spcPct val="80000"/>
              </a:lnSpc>
              <a:buFont typeface="Arial" charset="0"/>
              <a:buNone/>
            </a:pPr>
            <a:endParaRPr lang="ru-RU" sz="2400" b="1" smtClean="0">
              <a:effectLst/>
              <a:latin typeface="Arial" charset="0"/>
            </a:endParaRPr>
          </a:p>
          <a:p>
            <a:pPr eaLnBrk="1" hangingPunct="1">
              <a:lnSpc>
                <a:spcPct val="80000"/>
              </a:lnSpc>
            </a:pPr>
            <a:r>
              <a:rPr lang="ru-RU" sz="2400" i="1" smtClean="0">
                <a:solidFill>
                  <a:srgbClr val="FF99FF"/>
                </a:solidFill>
                <a:effectLst>
                  <a:outerShdw blurRad="38100" dist="38100" dir="2700000" algn="tl">
                    <a:srgbClr val="FFFFFF"/>
                  </a:outerShdw>
                </a:effectLst>
              </a:rPr>
              <a:t>Абсолютные</a:t>
            </a:r>
            <a:r>
              <a:rPr lang="ru-RU" sz="2400" b="1" smtClean="0">
                <a:effectLst/>
              </a:rPr>
              <a:t> – противопоказания к данному методу лечения или диагностическому мероприятию, полностью исключающие возможность их применения</a:t>
            </a:r>
          </a:p>
          <a:p>
            <a:pPr eaLnBrk="1" hangingPunct="1">
              <a:lnSpc>
                <a:spcPct val="80000"/>
              </a:lnSpc>
            </a:pPr>
            <a:r>
              <a:rPr lang="ru-RU" sz="2400" i="1" smtClean="0">
                <a:solidFill>
                  <a:srgbClr val="FF99FF"/>
                </a:solidFill>
                <a:effectLst>
                  <a:outerShdw blurRad="38100" dist="38100" dir="2700000" algn="tl">
                    <a:srgbClr val="FFFFFF"/>
                  </a:outerShdw>
                </a:effectLst>
              </a:rPr>
              <a:t>Относительные</a:t>
            </a:r>
            <a:r>
              <a:rPr lang="ru-RU" sz="2400" b="1" smtClean="0">
                <a:effectLst/>
              </a:rPr>
              <a:t> – противопоказания к данному методу лечения или диагностическому мероприятию, указывающие на его значительную в данном случае опасность и на необходимость принятия особых мер предосторожности, либо выбор хотя и менее эффективного, но более безопасного метода</a:t>
            </a:r>
          </a:p>
          <a:p>
            <a:pPr eaLnBrk="1" hangingPunct="1">
              <a:lnSpc>
                <a:spcPct val="80000"/>
              </a:lnSpc>
            </a:pPr>
            <a:endParaRPr lang="ru-RU" sz="2400" b="1" smtClean="0">
              <a:effectLst/>
            </a:endParaRPr>
          </a:p>
        </p:txBody>
      </p:sp>
    </p:spTree>
  </p:cSld>
  <p:clrMapOvr>
    <a:masterClrMapping/>
  </p:clrMapOvr>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6-конечная звезда 1"/>
          <p:cNvSpPr/>
          <p:nvPr/>
        </p:nvSpPr>
        <p:spPr>
          <a:xfrm>
            <a:off x="3524250" y="1785938"/>
            <a:ext cx="5524500" cy="3571875"/>
          </a:xfrm>
          <a:prstGeom prst="star6">
            <a:avLst/>
          </a:prstGeom>
        </p:spPr>
        <p:style>
          <a:lnRef idx="3">
            <a:schemeClr val="lt1"/>
          </a:lnRef>
          <a:fillRef idx="1">
            <a:schemeClr val="accent5"/>
          </a:fillRef>
          <a:effectRef idx="1">
            <a:schemeClr val="accent5"/>
          </a:effectRef>
          <a:fontRef idx="minor">
            <a:schemeClr val="lt1"/>
          </a:fontRef>
        </p:style>
        <p:txBody>
          <a:bodyPr anchor="ctr"/>
          <a:lstStyle/>
          <a:p>
            <a:pPr algn="ctr" defTabSz="914400"/>
            <a:r>
              <a:rPr lang="ru-RU">
                <a:solidFill>
                  <a:schemeClr val="bg1"/>
                </a:solidFill>
                <a:cs typeface="Arial" charset="0"/>
                <a:hlinkClick r:id="rId2" action="ppaction://hlinksldjump"/>
              </a:rPr>
              <a:t>Медицинская сестра должна  владеть технологией подготовки </a:t>
            </a:r>
            <a:br>
              <a:rPr lang="ru-RU">
                <a:solidFill>
                  <a:schemeClr val="bg1"/>
                </a:solidFill>
                <a:cs typeface="Arial" charset="0"/>
                <a:hlinkClick r:id="rId2" action="ppaction://hlinksldjump"/>
              </a:rPr>
            </a:br>
            <a:r>
              <a:rPr lang="ru-RU">
                <a:solidFill>
                  <a:schemeClr val="bg1"/>
                </a:solidFill>
                <a:cs typeface="Arial" charset="0"/>
                <a:hlinkClick r:id="rId2" action="ppaction://hlinksldjump"/>
              </a:rPr>
              <a:t>пациента к инструментальным методам исследования</a:t>
            </a:r>
            <a:endParaRPr lang="ru-RU">
              <a:solidFill>
                <a:schemeClr val="bg1"/>
              </a:solidFill>
              <a:cs typeface="Arial" charset="0"/>
            </a:endParaRPr>
          </a:p>
        </p:txBody>
      </p:sp>
      <p:sp>
        <p:nvSpPr>
          <p:cNvPr id="3" name="Овал 2"/>
          <p:cNvSpPr/>
          <p:nvPr/>
        </p:nvSpPr>
        <p:spPr>
          <a:xfrm>
            <a:off x="8668283" y="1571612"/>
            <a:ext cx="3047518" cy="1357322"/>
          </a:xfrm>
          <a:prstGeom prst="ellipse">
            <a:avLst/>
          </a:prstGeom>
        </p:spPr>
        <p:style>
          <a:lnRef idx="0">
            <a:schemeClr val="accent5"/>
          </a:lnRef>
          <a:fillRef idx="3">
            <a:schemeClr val="accent5"/>
          </a:fillRef>
          <a:effectRef idx="3">
            <a:schemeClr val="accent5"/>
          </a:effectRef>
          <a:fontRef idx="minor">
            <a:schemeClr val="lt1"/>
          </a:fontRef>
        </p:style>
        <p:txBody>
          <a:bodyPr anchor="ctr"/>
          <a:lstStyle/>
          <a:p>
            <a:pPr algn="ctr" defTabSz="914400" fontAlgn="auto">
              <a:spcBef>
                <a:spcPts val="0"/>
              </a:spcBef>
              <a:spcAft>
                <a:spcPts val="0"/>
              </a:spcAft>
              <a:defRPr/>
            </a:pPr>
            <a:r>
              <a:rPr lang="ru-RU" dirty="0"/>
              <a:t>Необходима психологическая подготовка</a:t>
            </a:r>
          </a:p>
        </p:txBody>
      </p:sp>
      <p:sp>
        <p:nvSpPr>
          <p:cNvPr id="4" name="Овал 3"/>
          <p:cNvSpPr/>
          <p:nvPr/>
        </p:nvSpPr>
        <p:spPr>
          <a:xfrm>
            <a:off x="3810505" y="5357826"/>
            <a:ext cx="4857270" cy="1357322"/>
          </a:xfrm>
          <a:prstGeom prst="ellipse">
            <a:avLst/>
          </a:prstGeom>
        </p:spPr>
        <p:style>
          <a:lnRef idx="0">
            <a:schemeClr val="accent5"/>
          </a:lnRef>
          <a:fillRef idx="3">
            <a:schemeClr val="accent5"/>
          </a:fillRef>
          <a:effectRef idx="3">
            <a:schemeClr val="accent5"/>
          </a:effectRef>
          <a:fontRef idx="minor">
            <a:schemeClr val="lt1"/>
          </a:fontRef>
        </p:style>
        <p:txBody>
          <a:bodyPr anchor="ctr"/>
          <a:lstStyle/>
          <a:p>
            <a:pPr algn="ctr" defTabSz="914400" fontAlgn="auto">
              <a:spcBef>
                <a:spcPts val="0"/>
              </a:spcBef>
              <a:spcAft>
                <a:spcPts val="0"/>
              </a:spcAft>
              <a:defRPr/>
            </a:pPr>
            <a:r>
              <a:rPr lang="ru-RU" dirty="0"/>
              <a:t>Объяснить пациенту сущность манипуляции и значение правильной подготовки</a:t>
            </a:r>
          </a:p>
        </p:txBody>
      </p:sp>
      <p:sp>
        <p:nvSpPr>
          <p:cNvPr id="5" name="Овал 4"/>
          <p:cNvSpPr/>
          <p:nvPr/>
        </p:nvSpPr>
        <p:spPr>
          <a:xfrm>
            <a:off x="3714733" y="285728"/>
            <a:ext cx="4953035" cy="1571636"/>
          </a:xfrm>
          <a:prstGeom prst="ellipse">
            <a:avLst/>
          </a:prstGeom>
        </p:spPr>
        <p:style>
          <a:lnRef idx="0">
            <a:schemeClr val="accent5"/>
          </a:lnRef>
          <a:fillRef idx="3">
            <a:schemeClr val="accent5"/>
          </a:fillRef>
          <a:effectRef idx="3">
            <a:schemeClr val="accent5"/>
          </a:effectRef>
          <a:fontRef idx="minor">
            <a:schemeClr val="lt1"/>
          </a:fontRef>
        </p:style>
        <p:txBody>
          <a:bodyPr anchor="ctr"/>
          <a:lstStyle/>
          <a:p>
            <a:pPr algn="ctr" defTabSz="914400" fontAlgn="auto">
              <a:spcBef>
                <a:spcPts val="0"/>
              </a:spcBef>
              <a:spcAft>
                <a:spcPts val="0"/>
              </a:spcAft>
              <a:defRPr/>
            </a:pPr>
            <a:r>
              <a:rPr lang="ru-RU" dirty="0"/>
              <a:t>Диета </a:t>
            </a:r>
          </a:p>
          <a:p>
            <a:pPr algn="ctr" defTabSz="914400" fontAlgn="auto">
              <a:spcBef>
                <a:spcPts val="0"/>
              </a:spcBef>
              <a:spcAft>
                <a:spcPts val="0"/>
              </a:spcAft>
              <a:defRPr/>
            </a:pPr>
            <a:r>
              <a:rPr lang="ru-RU" dirty="0"/>
              <a:t>Очистительная клизма</a:t>
            </a:r>
          </a:p>
          <a:p>
            <a:pPr algn="ctr" defTabSz="914400" fontAlgn="auto">
              <a:spcBef>
                <a:spcPts val="0"/>
              </a:spcBef>
              <a:spcAft>
                <a:spcPts val="0"/>
              </a:spcAft>
              <a:defRPr/>
            </a:pPr>
            <a:r>
              <a:rPr lang="ru-RU" dirty="0"/>
              <a:t> Контрастное вещество </a:t>
            </a:r>
          </a:p>
        </p:txBody>
      </p:sp>
      <p:sp>
        <p:nvSpPr>
          <p:cNvPr id="6" name="Овал 5"/>
          <p:cNvSpPr/>
          <p:nvPr/>
        </p:nvSpPr>
        <p:spPr>
          <a:xfrm>
            <a:off x="285709" y="1714488"/>
            <a:ext cx="3333773" cy="1357322"/>
          </a:xfrm>
          <a:prstGeom prst="ellipse">
            <a:avLst/>
          </a:prstGeom>
        </p:spPr>
        <p:style>
          <a:lnRef idx="0">
            <a:schemeClr val="accent5"/>
          </a:lnRef>
          <a:fillRef idx="3">
            <a:schemeClr val="accent5"/>
          </a:fillRef>
          <a:effectRef idx="3">
            <a:schemeClr val="accent5"/>
          </a:effectRef>
          <a:fontRef idx="minor">
            <a:schemeClr val="lt1"/>
          </a:fontRef>
        </p:style>
        <p:txBody>
          <a:bodyPr anchor="ctr"/>
          <a:lstStyle/>
          <a:p>
            <a:pPr algn="ctr" defTabSz="914400" fontAlgn="auto">
              <a:spcBef>
                <a:spcPts val="0"/>
              </a:spcBef>
              <a:spcAft>
                <a:spcPts val="0"/>
              </a:spcAft>
              <a:defRPr/>
            </a:pPr>
            <a:r>
              <a:rPr lang="ru-RU" dirty="0"/>
              <a:t>Обеспечить доступность органа к исследованию</a:t>
            </a:r>
          </a:p>
        </p:txBody>
      </p:sp>
      <p:sp>
        <p:nvSpPr>
          <p:cNvPr id="7" name="Овал 6"/>
          <p:cNvSpPr/>
          <p:nvPr/>
        </p:nvSpPr>
        <p:spPr>
          <a:xfrm>
            <a:off x="8857753" y="4071942"/>
            <a:ext cx="3143776" cy="1357322"/>
          </a:xfrm>
          <a:prstGeom prst="ellipse">
            <a:avLst/>
          </a:prstGeom>
        </p:spPr>
        <p:style>
          <a:lnRef idx="0">
            <a:schemeClr val="accent5"/>
          </a:lnRef>
          <a:fillRef idx="3">
            <a:schemeClr val="accent5"/>
          </a:fillRef>
          <a:effectRef idx="3">
            <a:schemeClr val="accent5"/>
          </a:effectRef>
          <a:fontRef idx="minor">
            <a:schemeClr val="lt1"/>
          </a:fontRef>
        </p:style>
        <p:txBody>
          <a:bodyPr anchor="ctr"/>
          <a:lstStyle/>
          <a:p>
            <a:pPr algn="ctr" defTabSz="914400" fontAlgn="auto">
              <a:spcBef>
                <a:spcPts val="0"/>
              </a:spcBef>
              <a:spcAft>
                <a:spcPts val="0"/>
              </a:spcAft>
              <a:defRPr/>
            </a:pPr>
            <a:r>
              <a:rPr lang="ru-RU" dirty="0"/>
              <a:t>Оформить направление</a:t>
            </a:r>
          </a:p>
        </p:txBody>
      </p:sp>
      <p:sp>
        <p:nvSpPr>
          <p:cNvPr id="8" name="Овал 7"/>
          <p:cNvSpPr/>
          <p:nvPr/>
        </p:nvSpPr>
        <p:spPr>
          <a:xfrm>
            <a:off x="285709" y="4000504"/>
            <a:ext cx="3333773" cy="1500198"/>
          </a:xfrm>
          <a:prstGeom prst="ellipse">
            <a:avLst/>
          </a:prstGeom>
        </p:spPr>
        <p:style>
          <a:lnRef idx="0">
            <a:schemeClr val="accent5"/>
          </a:lnRef>
          <a:fillRef idx="3">
            <a:schemeClr val="accent5"/>
          </a:fillRef>
          <a:effectRef idx="3">
            <a:schemeClr val="accent5"/>
          </a:effectRef>
          <a:fontRef idx="minor">
            <a:schemeClr val="lt1"/>
          </a:fontRef>
        </p:style>
        <p:txBody>
          <a:bodyPr anchor="ctr"/>
          <a:lstStyle/>
          <a:p>
            <a:pPr algn="ctr" defTabSz="914400" fontAlgn="auto">
              <a:spcBef>
                <a:spcPts val="0"/>
              </a:spcBef>
              <a:spcAft>
                <a:spcPts val="0"/>
              </a:spcAft>
              <a:defRPr/>
            </a:pPr>
            <a:r>
              <a:rPr lang="ru-RU" dirty="0"/>
              <a:t>Методы исследования небезразличны для пациента</a:t>
            </a:r>
          </a:p>
        </p:txBody>
      </p:sp>
    </p:spTree>
  </p:cSld>
  <p:clrMapOvr>
    <a:masterClrMapping/>
  </p:clrMapOvr>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0418" name="Rectangle 2"/>
          <p:cNvSpPr>
            <a:spLocks noGrp="1" noRot="1" noChangeArrowheads="1"/>
          </p:cNvSpPr>
          <p:nvPr>
            <p:ph type="title" idx="4294967295"/>
          </p:nvPr>
        </p:nvSpPr>
        <p:spPr/>
        <p:txBody>
          <a:bodyPr wrap="square" numCol="1" anchorCtr="0" compatLnSpc="1">
            <a:prstTxWarp prst="textNoShape">
              <a:avLst/>
            </a:prstTxWarp>
          </a:bodyPr>
          <a:lstStyle/>
          <a:p>
            <a:pPr eaLnBrk="1" hangingPunct="1"/>
            <a:r>
              <a:rPr lang="ru-RU" b="0" cap="none" smtClean="0">
                <a:solidFill>
                  <a:srgbClr val="FF9999"/>
                </a:solidFill>
                <a:effectLst>
                  <a:outerShdw blurRad="38100" dist="38100" dir="2700000" algn="tl">
                    <a:srgbClr val="FFFFFF"/>
                  </a:outerShdw>
                </a:effectLst>
              </a:rPr>
              <a:t>Функциональные методы:</a:t>
            </a:r>
          </a:p>
        </p:txBody>
      </p:sp>
      <p:sp>
        <p:nvSpPr>
          <p:cNvPr id="60419" name="Rectangle 3"/>
          <p:cNvSpPr>
            <a:spLocks noGrp="1" noChangeArrowheads="1"/>
          </p:cNvSpPr>
          <p:nvPr>
            <p:ph type="body" idx="4294967295"/>
          </p:nvPr>
        </p:nvSpPr>
        <p:spPr/>
        <p:txBody>
          <a:bodyPr wrap="square" numCol="1" anchor="t" anchorCtr="0" compatLnSpc="1">
            <a:prstTxWarp prst="textNoShape">
              <a:avLst/>
            </a:prstTxWarp>
          </a:bodyPr>
          <a:lstStyle/>
          <a:p>
            <a:pPr eaLnBrk="1" hangingPunct="1"/>
            <a:r>
              <a:rPr lang="ru-RU" sz="2400" smtClean="0">
                <a:effectLst>
                  <a:outerShdw blurRad="38100" dist="38100" dir="2700000" algn="tl">
                    <a:srgbClr val="2A5B7F"/>
                  </a:outerShdw>
                </a:effectLst>
              </a:rPr>
              <a:t>Фонокардиография</a:t>
            </a:r>
          </a:p>
          <a:p>
            <a:pPr eaLnBrk="1" hangingPunct="1"/>
            <a:r>
              <a:rPr lang="ru-RU" sz="2400" smtClean="0">
                <a:effectLst>
                  <a:outerShdw blurRad="38100" dist="38100" dir="2700000" algn="tl">
                    <a:srgbClr val="2A5B7F"/>
                  </a:outerShdw>
                </a:effectLst>
              </a:rPr>
              <a:t>Пикфлуометрия</a:t>
            </a:r>
          </a:p>
          <a:p>
            <a:pPr eaLnBrk="1" hangingPunct="1"/>
            <a:r>
              <a:rPr lang="ru-RU" sz="2400" smtClean="0">
                <a:effectLst>
                  <a:outerShdw blurRad="38100" dist="38100" dir="2700000" algn="tl">
                    <a:srgbClr val="2A5B7F"/>
                  </a:outerShdw>
                </a:effectLst>
              </a:rPr>
              <a:t>Спирография</a:t>
            </a:r>
          </a:p>
          <a:p>
            <a:pPr eaLnBrk="1" hangingPunct="1"/>
            <a:r>
              <a:rPr lang="ru-RU" sz="2400" smtClean="0">
                <a:effectLst>
                  <a:outerShdw blurRad="38100" dist="38100" dir="2700000" algn="tl">
                    <a:srgbClr val="2A5B7F"/>
                  </a:outerShdw>
                </a:effectLst>
              </a:rPr>
              <a:t>Электрокардиография</a:t>
            </a:r>
          </a:p>
          <a:p>
            <a:pPr eaLnBrk="1" hangingPunct="1"/>
            <a:r>
              <a:rPr lang="ru-RU" sz="2400" smtClean="0">
                <a:effectLst>
                  <a:outerShdw blurRad="38100" dist="38100" dir="2700000" algn="tl">
                    <a:srgbClr val="2A5B7F"/>
                  </a:outerShdw>
                </a:effectLst>
              </a:rPr>
              <a:t>Электроэнцефалография</a:t>
            </a:r>
          </a:p>
          <a:p>
            <a:pPr eaLnBrk="1" hangingPunct="1"/>
            <a:endParaRPr lang="ru-RU" sz="2400" smtClean="0">
              <a:effectLst>
                <a:outerShdw blurRad="38100" dist="38100" dir="2700000" algn="tl">
                  <a:srgbClr val="2A5B7F"/>
                </a:outerShdw>
              </a:effectLst>
            </a:endParaRPr>
          </a:p>
        </p:txBody>
      </p:sp>
      <p:sp>
        <p:nvSpPr>
          <p:cNvPr id="100355" name="AutoShape 4">
            <a:hlinkClick r:id="" action="ppaction://hlinkshowjump?jump=nextslide" highlightClick="1"/>
          </p:cNvPr>
          <p:cNvSpPr>
            <a:spLocks noChangeArrowheads="1"/>
          </p:cNvSpPr>
          <p:nvPr/>
        </p:nvSpPr>
        <p:spPr bwMode="auto">
          <a:xfrm>
            <a:off x="11472863" y="6381750"/>
            <a:ext cx="719137" cy="476250"/>
          </a:xfrm>
          <a:prstGeom prst="actionButtonForwardNext">
            <a:avLst/>
          </a:prstGeom>
          <a:solidFill>
            <a:schemeClr val="accent1"/>
          </a:solidFill>
          <a:ln w="9525">
            <a:noFill/>
            <a:miter lim="800000"/>
            <a:headEnd/>
            <a:tailEnd/>
          </a:ln>
        </p:spPr>
        <p:txBody>
          <a:bodyPr wrap="none" anchor="ctr"/>
          <a:lstStyle/>
          <a:p>
            <a:pPr algn="ctr" defTabSz="914400"/>
            <a:endParaRPr lang="ru-RU">
              <a:latin typeface="Garamond"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0419">
                                            <p:txEl>
                                              <p:pRg st="0" end="0"/>
                                            </p:txEl>
                                          </p:spTgt>
                                        </p:tgtEl>
                                        <p:attrNameLst>
                                          <p:attrName>style.visibility</p:attrName>
                                        </p:attrNameLst>
                                      </p:cBhvr>
                                      <p:to>
                                        <p:strVal val="visible"/>
                                      </p:to>
                                    </p:set>
                                    <p:animEffect transition="in" filter="fade">
                                      <p:cBhvr>
                                        <p:cTn id="7" dur="1000"/>
                                        <p:tgtEl>
                                          <p:spTgt spid="60419">
                                            <p:txEl>
                                              <p:pRg st="0" end="0"/>
                                            </p:txEl>
                                          </p:spTgt>
                                        </p:tgtEl>
                                      </p:cBhvr>
                                    </p:animEffect>
                                    <p:anim calcmode="lin" valueType="num">
                                      <p:cBhvr>
                                        <p:cTn id="8" dur="1000" fill="hold"/>
                                        <p:tgtEl>
                                          <p:spTgt spid="60419">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60419">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60419">
                                            <p:txEl>
                                              <p:pRg st="1" end="1"/>
                                            </p:txEl>
                                          </p:spTgt>
                                        </p:tgtEl>
                                        <p:attrNameLst>
                                          <p:attrName>style.visibility</p:attrName>
                                        </p:attrNameLst>
                                      </p:cBhvr>
                                      <p:to>
                                        <p:strVal val="visible"/>
                                      </p:to>
                                    </p:set>
                                    <p:animEffect transition="in" filter="fade">
                                      <p:cBhvr>
                                        <p:cTn id="14" dur="1000"/>
                                        <p:tgtEl>
                                          <p:spTgt spid="60419">
                                            <p:txEl>
                                              <p:pRg st="1" end="1"/>
                                            </p:txEl>
                                          </p:spTgt>
                                        </p:tgtEl>
                                      </p:cBhvr>
                                    </p:animEffect>
                                    <p:anim calcmode="lin" valueType="num">
                                      <p:cBhvr>
                                        <p:cTn id="15" dur="1000" fill="hold"/>
                                        <p:tgtEl>
                                          <p:spTgt spid="60419">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60419">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60419">
                                            <p:txEl>
                                              <p:pRg st="2" end="2"/>
                                            </p:txEl>
                                          </p:spTgt>
                                        </p:tgtEl>
                                        <p:attrNameLst>
                                          <p:attrName>style.visibility</p:attrName>
                                        </p:attrNameLst>
                                      </p:cBhvr>
                                      <p:to>
                                        <p:strVal val="visible"/>
                                      </p:to>
                                    </p:set>
                                    <p:animEffect transition="in" filter="fade">
                                      <p:cBhvr>
                                        <p:cTn id="21" dur="1000"/>
                                        <p:tgtEl>
                                          <p:spTgt spid="60419">
                                            <p:txEl>
                                              <p:pRg st="2" end="2"/>
                                            </p:txEl>
                                          </p:spTgt>
                                        </p:tgtEl>
                                      </p:cBhvr>
                                    </p:animEffect>
                                    <p:anim calcmode="lin" valueType="num">
                                      <p:cBhvr>
                                        <p:cTn id="22" dur="1000" fill="hold"/>
                                        <p:tgtEl>
                                          <p:spTgt spid="60419">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60419">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60419">
                                            <p:txEl>
                                              <p:pRg st="3" end="3"/>
                                            </p:txEl>
                                          </p:spTgt>
                                        </p:tgtEl>
                                        <p:attrNameLst>
                                          <p:attrName>style.visibility</p:attrName>
                                        </p:attrNameLst>
                                      </p:cBhvr>
                                      <p:to>
                                        <p:strVal val="visible"/>
                                      </p:to>
                                    </p:set>
                                    <p:animEffect transition="in" filter="fade">
                                      <p:cBhvr>
                                        <p:cTn id="28" dur="1000"/>
                                        <p:tgtEl>
                                          <p:spTgt spid="60419">
                                            <p:txEl>
                                              <p:pRg st="3" end="3"/>
                                            </p:txEl>
                                          </p:spTgt>
                                        </p:tgtEl>
                                      </p:cBhvr>
                                    </p:animEffect>
                                    <p:anim calcmode="lin" valueType="num">
                                      <p:cBhvr>
                                        <p:cTn id="29" dur="1000" fill="hold"/>
                                        <p:tgtEl>
                                          <p:spTgt spid="60419">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60419">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60419">
                                            <p:txEl>
                                              <p:pRg st="4" end="4"/>
                                            </p:txEl>
                                          </p:spTgt>
                                        </p:tgtEl>
                                        <p:attrNameLst>
                                          <p:attrName>style.visibility</p:attrName>
                                        </p:attrNameLst>
                                      </p:cBhvr>
                                      <p:to>
                                        <p:strVal val="visible"/>
                                      </p:to>
                                    </p:set>
                                    <p:animEffect transition="in" filter="fade">
                                      <p:cBhvr>
                                        <p:cTn id="35" dur="1000"/>
                                        <p:tgtEl>
                                          <p:spTgt spid="60419">
                                            <p:txEl>
                                              <p:pRg st="4" end="4"/>
                                            </p:txEl>
                                          </p:spTgt>
                                        </p:tgtEl>
                                      </p:cBhvr>
                                    </p:animEffect>
                                    <p:anim calcmode="lin" valueType="num">
                                      <p:cBhvr>
                                        <p:cTn id="36" dur="1000" fill="hold"/>
                                        <p:tgtEl>
                                          <p:spTgt spid="60419">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60419">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419" grpId="0" build="p"/>
    </p:bld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7" name="Text Box 2"/>
          <p:cNvSpPr txBox="1">
            <a:spLocks noChangeArrowheads="1"/>
          </p:cNvSpPr>
          <p:nvPr/>
        </p:nvSpPr>
        <p:spPr bwMode="auto">
          <a:xfrm>
            <a:off x="3214688" y="260350"/>
            <a:ext cx="6392862" cy="701675"/>
          </a:xfrm>
          <a:prstGeom prst="rect">
            <a:avLst/>
          </a:prstGeom>
          <a:noFill/>
          <a:ln w="9525">
            <a:noFill/>
            <a:miter lim="800000"/>
            <a:headEnd/>
            <a:tailEnd/>
          </a:ln>
        </p:spPr>
        <p:txBody>
          <a:bodyPr wrap="none">
            <a:spAutoFit/>
          </a:bodyPr>
          <a:lstStyle/>
          <a:p>
            <a:r>
              <a:rPr lang="ru-RU" sz="4000">
                <a:latin typeface="Times New Roman" pitchFamily="18" charset="0"/>
              </a:rPr>
              <a:t>Фонокардиография</a:t>
            </a:r>
          </a:p>
        </p:txBody>
      </p:sp>
      <p:sp>
        <p:nvSpPr>
          <p:cNvPr id="101378" name="Text Box 3"/>
          <p:cNvSpPr txBox="1">
            <a:spLocks noChangeArrowheads="1"/>
          </p:cNvSpPr>
          <p:nvPr/>
        </p:nvSpPr>
        <p:spPr bwMode="auto">
          <a:xfrm>
            <a:off x="334963" y="1125538"/>
            <a:ext cx="11425237" cy="701675"/>
          </a:xfrm>
          <a:prstGeom prst="rect">
            <a:avLst/>
          </a:prstGeom>
          <a:noFill/>
          <a:ln w="9525">
            <a:noFill/>
            <a:miter lim="800000"/>
            <a:headEnd/>
            <a:tailEnd/>
          </a:ln>
        </p:spPr>
        <p:txBody>
          <a:bodyPr>
            <a:spAutoFit/>
          </a:bodyPr>
          <a:lstStyle/>
          <a:p>
            <a:r>
              <a:rPr lang="ru-RU" sz="2000" b="1" u="sng">
                <a:latin typeface="Times New Roman" pitchFamily="18" charset="0"/>
              </a:rPr>
              <a:t>Фонокардиография(ФКГ</a:t>
            </a:r>
            <a:r>
              <a:rPr lang="ru-RU" sz="2000">
                <a:latin typeface="Times New Roman" pitchFamily="18" charset="0"/>
              </a:rPr>
              <a:t>) – это метод аускультации, применяемый для диагностики состояния сердечной деятельности.</a:t>
            </a:r>
          </a:p>
        </p:txBody>
      </p:sp>
      <p:sp>
        <p:nvSpPr>
          <p:cNvPr id="101379" name="Text Box 4"/>
          <p:cNvSpPr txBox="1">
            <a:spLocks noChangeArrowheads="1"/>
          </p:cNvSpPr>
          <p:nvPr/>
        </p:nvSpPr>
        <p:spPr bwMode="auto">
          <a:xfrm>
            <a:off x="239713" y="1989138"/>
            <a:ext cx="11952287" cy="1311275"/>
          </a:xfrm>
          <a:prstGeom prst="rect">
            <a:avLst/>
          </a:prstGeom>
          <a:noFill/>
          <a:ln w="9525">
            <a:noFill/>
            <a:miter lim="800000"/>
            <a:headEnd/>
            <a:tailEnd/>
          </a:ln>
        </p:spPr>
        <p:txBody>
          <a:bodyPr>
            <a:spAutoFit/>
          </a:bodyPr>
          <a:lstStyle/>
          <a:p>
            <a:r>
              <a:rPr lang="ru-RU">
                <a:latin typeface="Times New Roman" pitchFamily="18" charset="0"/>
              </a:rPr>
              <a:t>	</a:t>
            </a:r>
            <a:r>
              <a:rPr lang="ru-RU" sz="2000" u="sng">
                <a:latin typeface="Times New Roman" pitchFamily="18" charset="0"/>
              </a:rPr>
              <a:t>Суть метода:</a:t>
            </a:r>
            <a:r>
              <a:rPr lang="ru-RU" sz="2000">
                <a:latin typeface="Times New Roman" pitchFamily="18" charset="0"/>
              </a:rPr>
              <a:t> графическая регистрация тонов и шумов сердца и их диагностической интерпретации. Запись фонокардиограммы произвоят с помощью фонокардиографа, состоящего из микрофона, усилителя, системы частотных фильтров и регистрирующего устройства.</a:t>
            </a:r>
          </a:p>
        </p:txBody>
      </p:sp>
      <p:pic>
        <p:nvPicPr>
          <p:cNvPr id="101380" name="Picture 5" descr="441-02-mini"/>
          <p:cNvPicPr>
            <a:picLocks noChangeAspect="1" noChangeArrowheads="1"/>
          </p:cNvPicPr>
          <p:nvPr/>
        </p:nvPicPr>
        <p:blipFill>
          <a:blip r:embed="rId2"/>
          <a:srcRect/>
          <a:stretch>
            <a:fillRect/>
          </a:stretch>
        </p:blipFill>
        <p:spPr bwMode="auto">
          <a:xfrm>
            <a:off x="719138" y="3492500"/>
            <a:ext cx="10945812" cy="305276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1" name="Rectangle 3"/>
          <p:cNvSpPr>
            <a:spLocks noGrp="1" noChangeArrowheads="1"/>
          </p:cNvSpPr>
          <p:nvPr>
            <p:ph type="body" idx="4294967295"/>
          </p:nvPr>
        </p:nvSpPr>
        <p:spPr bwMode="auto">
          <a:xfrm>
            <a:off x="431800" y="1268413"/>
            <a:ext cx="11520488" cy="5040312"/>
          </a:xfrm>
          <a:noFill/>
        </p:spPr>
        <p:txBody>
          <a:bodyPr wrap="square" numCol="1" anchor="t" anchorCtr="0" compatLnSpc="1">
            <a:prstTxWarp prst="textNoShape">
              <a:avLst/>
            </a:prstTxWarp>
          </a:bodyPr>
          <a:lstStyle/>
          <a:p>
            <a:pPr eaLnBrk="1" hangingPunct="1"/>
            <a:r>
              <a:rPr lang="ru-RU" sz="1600" b="1" i="1" smtClean="0">
                <a:solidFill>
                  <a:srgbClr val="CC3300"/>
                </a:solidFill>
                <a:effectLst/>
              </a:rPr>
              <a:t>Электрокардиография (ЭКГ)</a:t>
            </a:r>
            <a:r>
              <a:rPr lang="ru-RU" sz="1600" b="1" smtClean="0">
                <a:solidFill>
                  <a:srgbClr val="CC3300"/>
                </a:solidFill>
                <a:effectLst/>
              </a:rPr>
              <a:t> </a:t>
            </a:r>
            <a:r>
              <a:rPr lang="ru-RU" sz="1600" b="1" smtClean="0">
                <a:effectLst/>
              </a:rPr>
              <a:t>– быстрое, простое и безболезненное исследование, при котором электрические импульсы сердца усиливаются и записываются на движущейся ленте бумаги</a:t>
            </a:r>
          </a:p>
          <a:p>
            <a:pPr eaLnBrk="1" hangingPunct="1"/>
            <a:r>
              <a:rPr lang="ru-RU" sz="1600" b="1" smtClean="0">
                <a:effectLst/>
              </a:rPr>
              <a:t>Каждая зафиксированная кривая отражает электрическую активность различных отделов и структур сердца</a:t>
            </a:r>
          </a:p>
          <a:p>
            <a:pPr eaLnBrk="1" hangingPunct="1"/>
            <a:r>
              <a:rPr lang="ru-RU" sz="1600" b="1" smtClean="0">
                <a:effectLst/>
              </a:rPr>
              <a:t>Это исследование позволяет врачу выявить целый ряд разных болезней сердца, в первую очередь нарушения ритма, недостаточное кровоснабжение сердца, последствия перенесенного инфаркта миокарда и так далее</a:t>
            </a:r>
          </a:p>
          <a:p>
            <a:pPr eaLnBrk="1" hangingPunct="1"/>
            <a:r>
              <a:rPr lang="ru-RU" sz="1600" b="1" smtClean="0">
                <a:effectLst/>
              </a:rPr>
              <a:t>Диагностическую ценность представляют также суточное мониторирование ЭКГ, регистрация ЭКГ на фоне приема определенных лекарственных средств или во время физической нагрузки</a:t>
            </a:r>
          </a:p>
        </p:txBody>
      </p:sp>
    </p:spTree>
  </p:cSld>
  <p:clrMapOvr>
    <a:masterClrMapping/>
  </p:clrMapOvr>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5" name="Содержимое 1"/>
          <p:cNvSpPr>
            <a:spLocks noGrp="1"/>
          </p:cNvSpPr>
          <p:nvPr>
            <p:ph idx="4294967295"/>
          </p:nvPr>
        </p:nvSpPr>
        <p:spPr bwMode="auto">
          <a:xfrm>
            <a:off x="914400" y="2095500"/>
            <a:ext cx="10355263" cy="2757488"/>
          </a:xfrm>
          <a:noFill/>
        </p:spPr>
        <p:txBody>
          <a:bodyPr wrap="square" numCol="1" anchor="t" anchorCtr="0" compatLnSpc="1">
            <a:prstTxWarp prst="textNoShape">
              <a:avLst/>
            </a:prstTxWarp>
          </a:bodyPr>
          <a:lstStyle/>
          <a:p>
            <a:pPr marL="365125" indent="-255588" eaLnBrk="1" hangingPunct="1"/>
            <a:r>
              <a:rPr lang="ru-RU" smtClean="0">
                <a:effectLst/>
                <a:latin typeface="Times New Roman" pitchFamily="18" charset="0"/>
                <a:cs typeface="Times New Roman" pitchFamily="18" charset="0"/>
              </a:rPr>
              <a:t>прибор, способный зарегистрировать разницу электрических потенциалов между двумя точками в электрическом поле сердца( к примеру, на поверхности тела) во время его возбуждения.</a:t>
            </a:r>
          </a:p>
          <a:p>
            <a:pPr marL="365125" indent="-255588" eaLnBrk="1" hangingPunct="1"/>
            <a:r>
              <a:rPr lang="ru-RU" smtClean="0">
                <a:effectLst/>
                <a:latin typeface="Times New Roman" pitchFamily="18" charset="0"/>
                <a:cs typeface="Times New Roman" pitchFamily="18" charset="0"/>
              </a:rPr>
              <a:t>Различают:</a:t>
            </a:r>
          </a:p>
          <a:p>
            <a:pPr marL="365125" indent="-255588" algn="ctr" eaLnBrk="1" hangingPunct="1">
              <a:buFont typeface="Wingdings" pitchFamily="2" charset="2"/>
              <a:buChar char="q"/>
            </a:pPr>
            <a:r>
              <a:rPr lang="ru-RU" smtClean="0">
                <a:effectLst/>
                <a:latin typeface="Times New Roman" pitchFamily="18" charset="0"/>
                <a:cs typeface="Times New Roman" pitchFamily="18" charset="0"/>
              </a:rPr>
              <a:t>Многоканальный </a:t>
            </a:r>
          </a:p>
          <a:p>
            <a:pPr marL="365125" indent="-255588" algn="ctr" eaLnBrk="1" hangingPunct="1">
              <a:buFont typeface="Wingdings" pitchFamily="2" charset="2"/>
              <a:buChar char="q"/>
            </a:pPr>
            <a:r>
              <a:rPr lang="ru-RU" smtClean="0">
                <a:effectLst/>
                <a:latin typeface="Times New Roman" pitchFamily="18" charset="0"/>
                <a:cs typeface="Times New Roman" pitchFamily="18" charset="0"/>
              </a:rPr>
              <a:t>Одноканальный                   </a:t>
            </a:r>
          </a:p>
        </p:txBody>
      </p:sp>
      <p:sp>
        <p:nvSpPr>
          <p:cNvPr id="3" name="Заголовок 2"/>
          <p:cNvSpPr>
            <a:spLocks noGrp="1"/>
          </p:cNvSpPr>
          <p:nvPr>
            <p:ph type="title" idx="4294967295"/>
          </p:nvPr>
        </p:nvSpPr>
        <p:spPr>
          <a:xfrm>
            <a:off x="610129" y="274638"/>
            <a:ext cx="10971743" cy="1143000"/>
          </a:xfrm>
        </p:spPr>
        <p:txBody>
          <a:bodyPr>
            <a:normAutofit fontScale="90000"/>
            <a:scene3d>
              <a:camera prst="orthographicFront"/>
              <a:lightRig rig="soft" dir="t"/>
            </a:scene3d>
            <a:sp3d prstMaterial="softEdge">
              <a:bevelT w="25400" h="25400"/>
            </a:sp3d>
          </a:bodyPr>
          <a:lstStyle/>
          <a:p>
            <a:pPr eaLnBrk="1" fontAlgn="auto" hangingPunct="1">
              <a:lnSpc>
                <a:spcPct val="100000"/>
              </a:lnSpc>
              <a:spcAft>
                <a:spcPts val="0"/>
              </a:spcAft>
              <a:defRPr/>
            </a:pPr>
            <a:r>
              <a:rPr lang="ru-RU" sz="4100" cap="none" dirty="0" smtClean="0">
                <a:solidFill>
                  <a:schemeClr val="tx2"/>
                </a:solidFill>
                <a:effectLst>
                  <a:outerShdw blurRad="31750" dist="25400" dir="5400000" algn="tl" rotWithShape="0">
                    <a:srgbClr val="000000">
                      <a:alpha val="25000"/>
                    </a:srgbClr>
                  </a:outerShdw>
                </a:effectLst>
                <a:latin typeface="Times New Roman" pitchFamily="18" charset="0"/>
                <a:cs typeface="Times New Roman" pitchFamily="18" charset="0"/>
              </a:rPr>
              <a:t/>
            </a:r>
            <a:br>
              <a:rPr lang="ru-RU" sz="4100" cap="none" dirty="0" smtClean="0">
                <a:solidFill>
                  <a:schemeClr val="tx2"/>
                </a:solidFill>
                <a:effectLst>
                  <a:outerShdw blurRad="31750" dist="25400" dir="5400000" algn="tl" rotWithShape="0">
                    <a:srgbClr val="000000">
                      <a:alpha val="25000"/>
                    </a:srgbClr>
                  </a:outerShdw>
                </a:effectLst>
                <a:latin typeface="Times New Roman" pitchFamily="18" charset="0"/>
                <a:cs typeface="Times New Roman" pitchFamily="18" charset="0"/>
              </a:rPr>
            </a:br>
            <a:r>
              <a:rPr lang="ru-RU" sz="4100" cap="none" dirty="0" smtClean="0">
                <a:solidFill>
                  <a:schemeClr val="tx2"/>
                </a:solidFill>
                <a:effectLst>
                  <a:outerShdw blurRad="31750" dist="25400" dir="5400000" algn="tl" rotWithShape="0">
                    <a:srgbClr val="000000">
                      <a:alpha val="25000"/>
                    </a:srgbClr>
                  </a:outerShdw>
                </a:effectLst>
                <a:latin typeface="Times New Roman" pitchFamily="18" charset="0"/>
                <a:cs typeface="Times New Roman" pitchFamily="18" charset="0"/>
              </a:rPr>
              <a:t>Электрокардиограф</a:t>
            </a:r>
            <a:br>
              <a:rPr lang="ru-RU" sz="4100" cap="none" dirty="0" smtClean="0">
                <a:solidFill>
                  <a:schemeClr val="tx2"/>
                </a:solidFill>
                <a:effectLst>
                  <a:outerShdw blurRad="31750" dist="25400" dir="5400000" algn="tl" rotWithShape="0">
                    <a:srgbClr val="000000">
                      <a:alpha val="25000"/>
                    </a:srgbClr>
                  </a:outerShdw>
                </a:effectLst>
                <a:latin typeface="Times New Roman" pitchFamily="18" charset="0"/>
                <a:cs typeface="Times New Roman" pitchFamily="18" charset="0"/>
              </a:rPr>
            </a:br>
            <a:endParaRPr lang="ru-RU" sz="4100" cap="none" dirty="0">
              <a:solidFill>
                <a:schemeClr val="tx2"/>
              </a:solidFill>
              <a:effectLst>
                <a:outerShdw blurRad="31750" dist="25400" dir="5400000" algn="tl" rotWithShape="0">
                  <a:srgbClr val="000000">
                    <a:alpha val="25000"/>
                  </a:srgbClr>
                </a:outerShdw>
              </a:effectLst>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4449" name="Picture 2"/>
          <p:cNvPicPr>
            <a:picLocks noChangeAspect="1" noChangeArrowheads="1"/>
          </p:cNvPicPr>
          <p:nvPr/>
        </p:nvPicPr>
        <p:blipFill>
          <a:blip r:embed="rId3"/>
          <a:srcRect/>
          <a:stretch>
            <a:fillRect/>
          </a:stretch>
        </p:blipFill>
        <p:spPr bwMode="auto">
          <a:xfrm>
            <a:off x="0" y="0"/>
            <a:ext cx="6477000" cy="3398838"/>
          </a:xfrm>
          <a:prstGeom prst="rect">
            <a:avLst/>
          </a:prstGeom>
          <a:noFill/>
          <a:ln w="9525">
            <a:noFill/>
            <a:miter lim="800000"/>
            <a:headEnd/>
            <a:tailEnd/>
          </a:ln>
        </p:spPr>
      </p:pic>
      <p:pic>
        <p:nvPicPr>
          <p:cNvPr id="104450" name="Picture 3"/>
          <p:cNvPicPr>
            <a:picLocks noChangeAspect="1" noChangeArrowheads="1"/>
          </p:cNvPicPr>
          <p:nvPr/>
        </p:nvPicPr>
        <p:blipFill>
          <a:blip r:embed="rId4"/>
          <a:srcRect/>
          <a:stretch>
            <a:fillRect/>
          </a:stretch>
        </p:blipFill>
        <p:spPr bwMode="auto">
          <a:xfrm>
            <a:off x="6477000" y="3357563"/>
            <a:ext cx="5715000" cy="3500437"/>
          </a:xfrm>
          <a:prstGeom prst="rect">
            <a:avLst/>
          </a:prstGeom>
          <a:noFill/>
          <a:ln w="9525">
            <a:noFill/>
            <a:miter lim="800000"/>
            <a:headEnd/>
            <a:tailEnd/>
          </a:ln>
        </p:spPr>
      </p:pic>
      <p:pic>
        <p:nvPicPr>
          <p:cNvPr id="104451" name="Picture 3"/>
          <p:cNvPicPr>
            <a:picLocks noChangeAspect="1" noChangeArrowheads="1"/>
          </p:cNvPicPr>
          <p:nvPr/>
        </p:nvPicPr>
        <p:blipFill>
          <a:blip r:embed="rId5"/>
          <a:srcRect/>
          <a:stretch>
            <a:fillRect/>
          </a:stretch>
        </p:blipFill>
        <p:spPr bwMode="auto">
          <a:xfrm>
            <a:off x="6477000" y="0"/>
            <a:ext cx="5715000" cy="3429000"/>
          </a:xfrm>
          <a:prstGeom prst="rect">
            <a:avLst/>
          </a:prstGeom>
          <a:noFill/>
          <a:ln w="9525">
            <a:noFill/>
            <a:miter lim="800000"/>
            <a:headEnd/>
            <a:tailEnd/>
          </a:ln>
        </p:spPr>
      </p:pic>
      <p:pic>
        <p:nvPicPr>
          <p:cNvPr id="104452" name="Picture 4"/>
          <p:cNvPicPr>
            <a:picLocks noChangeAspect="1" noChangeArrowheads="1"/>
          </p:cNvPicPr>
          <p:nvPr/>
        </p:nvPicPr>
        <p:blipFill>
          <a:blip r:embed="rId6"/>
          <a:srcRect/>
          <a:stretch>
            <a:fillRect/>
          </a:stretch>
        </p:blipFill>
        <p:spPr bwMode="auto">
          <a:xfrm>
            <a:off x="0" y="3357563"/>
            <a:ext cx="6477000" cy="3500437"/>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Rectangle 2"/>
          <p:cNvSpPr>
            <a:spLocks noGrp="1" noRot="1" noChangeArrowheads="1"/>
          </p:cNvSpPr>
          <p:nvPr>
            <p:ph type="title" idx="4294967295"/>
          </p:nvPr>
        </p:nvSpPr>
        <p:spPr/>
        <p:txBody>
          <a:bodyPr wrap="square" numCol="1" anchorCtr="0" compatLnSpc="1">
            <a:prstTxWarp prst="textNoShape">
              <a:avLst/>
            </a:prstTxWarp>
          </a:bodyPr>
          <a:lstStyle/>
          <a:p>
            <a:pPr eaLnBrk="1" hangingPunct="1">
              <a:defRPr/>
            </a:pPr>
            <a:r>
              <a:rPr lang="ru-RU" cap="none" smtClean="0">
                <a:effectLst>
                  <a:outerShdw blurRad="38100" dist="38100" dir="2700000" algn="tl">
                    <a:srgbClr val="2A5B7F"/>
                  </a:outerShdw>
                </a:effectLst>
              </a:rPr>
              <a:t>спирометрия</a:t>
            </a:r>
          </a:p>
        </p:txBody>
      </p:sp>
      <p:pic>
        <p:nvPicPr>
          <p:cNvPr id="106498" name="Picture 4"/>
          <p:cNvPicPr>
            <a:picLocks noGrp="1" noChangeAspect="1" noChangeArrowheads="1"/>
          </p:cNvPicPr>
          <p:nvPr>
            <p:ph type="body" idx="4294967295"/>
          </p:nvPr>
        </p:nvPicPr>
        <p:blipFill>
          <a:blip r:embed="rId2"/>
          <a:srcRect/>
          <a:stretch>
            <a:fillRect/>
          </a:stretch>
        </p:blipFill>
        <p:spPr bwMode="auto">
          <a:xfrm>
            <a:off x="2952750" y="2095500"/>
            <a:ext cx="6278563" cy="3695700"/>
          </a:xfrm>
        </p:spPr>
      </p:pic>
    </p:spTree>
  </p:cSld>
  <p:clrMapOvr>
    <a:masterClrMapping/>
  </p:clrMapOvr>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1" name="Заголовок 1"/>
          <p:cNvSpPr>
            <a:spLocks noGrp="1"/>
          </p:cNvSpPr>
          <p:nvPr>
            <p:ph type="title" idx="4294967295"/>
          </p:nvPr>
        </p:nvSpPr>
        <p:spPr bwMode="auto">
          <a:xfrm>
            <a:off x="476250" y="0"/>
            <a:ext cx="10972800" cy="1143000"/>
          </a:xfrm>
          <a:noFill/>
        </p:spPr>
        <p:txBody>
          <a:bodyPr wrap="square" numCol="1" anchorCtr="0" compatLnSpc="1">
            <a:prstTxWarp prst="textNoShape">
              <a:avLst/>
            </a:prstTxWarp>
          </a:bodyPr>
          <a:lstStyle/>
          <a:p>
            <a:pPr eaLnBrk="1" hangingPunct="1"/>
            <a:r>
              <a:rPr lang="ru-RU" cap="none" smtClean="0">
                <a:effectLst/>
              </a:rPr>
              <a:t>СПИРОГРАФИЯ</a:t>
            </a:r>
          </a:p>
        </p:txBody>
      </p:sp>
      <p:sp>
        <p:nvSpPr>
          <p:cNvPr id="107522" name="Содержимое 2"/>
          <p:cNvSpPr>
            <a:spLocks noGrp="1"/>
          </p:cNvSpPr>
          <p:nvPr>
            <p:ph idx="4294967295"/>
          </p:nvPr>
        </p:nvSpPr>
        <p:spPr bwMode="auto">
          <a:xfrm>
            <a:off x="0" y="1000125"/>
            <a:ext cx="11952288" cy="3429000"/>
          </a:xfrm>
          <a:noFill/>
        </p:spPr>
        <p:txBody>
          <a:bodyPr wrap="square" numCol="1" anchor="t" anchorCtr="0" compatLnSpc="1">
            <a:prstTxWarp prst="textNoShape">
              <a:avLst/>
            </a:prstTxWarp>
          </a:bodyPr>
          <a:lstStyle/>
          <a:p>
            <a:pPr marL="342900" indent="-342900" eaLnBrk="1" hangingPunct="1"/>
            <a:r>
              <a:rPr lang="ru-RU" sz="1500" smtClean="0">
                <a:effectLst/>
              </a:rPr>
              <a:t>Спирография – метод для измерения легочных объемов и оценки вентиляционной функции легких, отражающей такие анатомо-физиологические характеристики респираторной системы, как эластичность легких и грудной клетки, сопротивление дыхательных путей, силу и координацию дыхательной мускулатуры. </a:t>
            </a:r>
          </a:p>
          <a:p>
            <a:pPr marL="342900" indent="-342900" eaLnBrk="1" hangingPunct="1"/>
            <a:r>
              <a:rPr lang="ru-RU" sz="1500" smtClean="0">
                <a:effectLst/>
              </a:rPr>
              <a:t>Наиболее информативными спирографическими показателями являются жизненная емкость легких (ЖЕЛ), объем форсированного выдоха за 1 с (ОФВ</a:t>
            </a:r>
            <a:r>
              <a:rPr lang="ru-RU" sz="1500" baseline="-25000" smtClean="0">
                <a:effectLst/>
              </a:rPr>
              <a:t>1,0</a:t>
            </a:r>
            <a:r>
              <a:rPr lang="ru-RU" sz="1500" smtClean="0">
                <a:effectLst/>
              </a:rPr>
              <a:t>) и максимальная вентиляция легких (МВЛ). В частности, ЖЕЛ имеет тесную корреляционную связь с возрастом и антропометрическими данными, зависит от положения тела, фиброзных и склеротических процессов, приводящих к рестриктивным формам нарушения вентиляции легких и уменьшению площади эффективного газообмена.</a:t>
            </a:r>
          </a:p>
        </p:txBody>
      </p:sp>
    </p:spTree>
  </p:cSld>
  <p:clrMapOvr>
    <a:masterClrMapping/>
  </p:clrMapOvr>
  <p:transition>
    <p:wedge/>
  </p:transition>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Rectangle 2"/>
          <p:cNvSpPr>
            <a:spLocks noGrp="1" noRot="1" noChangeArrowheads="1"/>
          </p:cNvSpPr>
          <p:nvPr>
            <p:ph type="title" idx="4294967295"/>
          </p:nvPr>
        </p:nvSpPr>
        <p:spPr/>
        <p:txBody>
          <a:bodyPr wrap="square" numCol="1" anchorCtr="0" compatLnSpc="1">
            <a:prstTxWarp prst="textNoShape">
              <a:avLst/>
            </a:prstTxWarp>
          </a:bodyPr>
          <a:lstStyle/>
          <a:p>
            <a:pPr eaLnBrk="1" hangingPunct="1">
              <a:defRPr/>
            </a:pPr>
            <a:r>
              <a:rPr lang="ru-RU" cap="none" smtClean="0">
                <a:effectLst>
                  <a:outerShdw blurRad="38100" dist="38100" dir="2700000" algn="tl">
                    <a:srgbClr val="2A5B7F"/>
                  </a:outerShdw>
                </a:effectLst>
              </a:rPr>
              <a:t>спирограф</a:t>
            </a:r>
          </a:p>
        </p:txBody>
      </p:sp>
      <p:pic>
        <p:nvPicPr>
          <p:cNvPr id="108546" name="Picture 4"/>
          <p:cNvPicPr>
            <a:picLocks noGrp="1" noChangeAspect="1" noChangeArrowheads="1"/>
          </p:cNvPicPr>
          <p:nvPr>
            <p:ph type="body" idx="4294967295"/>
          </p:nvPr>
        </p:nvPicPr>
        <p:blipFill>
          <a:blip r:embed="rId2"/>
          <a:srcRect/>
          <a:stretch>
            <a:fillRect/>
          </a:stretch>
        </p:blipFill>
        <p:spPr bwMode="auto">
          <a:xfrm>
            <a:off x="6470650" y="1412875"/>
            <a:ext cx="5721350" cy="4525963"/>
          </a:xfrm>
        </p:spPr>
      </p:pic>
      <p:pic>
        <p:nvPicPr>
          <p:cNvPr id="108547" name="Picture 5"/>
          <p:cNvPicPr>
            <a:picLocks noChangeAspect="1" noChangeArrowheads="1"/>
          </p:cNvPicPr>
          <p:nvPr/>
        </p:nvPicPr>
        <p:blipFill>
          <a:blip r:embed="rId3"/>
          <a:srcRect/>
          <a:stretch>
            <a:fillRect/>
          </a:stretch>
        </p:blipFill>
        <p:spPr bwMode="auto">
          <a:xfrm>
            <a:off x="239713" y="1412875"/>
            <a:ext cx="6224587" cy="44640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idx="4294967295"/>
          </p:nvPr>
        </p:nvSpPr>
        <p:spPr/>
        <p:txBody>
          <a:bodyPr wrap="square" numCol="1" anchorCtr="0" compatLnSpc="1">
            <a:prstTxWarp prst="textNoShape">
              <a:avLst/>
            </a:prstTxWarp>
          </a:bodyPr>
          <a:lstStyle/>
          <a:p>
            <a:pPr eaLnBrk="1" hangingPunct="1">
              <a:defRPr/>
            </a:pPr>
            <a:r>
              <a:rPr lang="ru-RU" sz="1800" b="0" cap="none" smtClean="0">
                <a:effectLst>
                  <a:outerShdw blurRad="38100" dist="38100" dir="2700000" algn="tl">
                    <a:srgbClr val="2A5B7F"/>
                  </a:outerShdw>
                </a:effectLst>
              </a:rPr>
              <a:t>ПОДГОТОВКА ПАЦИЕНТА К СПИРОГРАФИЧЕСКОМУ ИССЛЕДОВАНИЮ</a:t>
            </a:r>
            <a:endParaRPr lang="ru-RU" sz="1800" cap="none" smtClean="0">
              <a:effectLst>
                <a:outerShdw blurRad="38100" dist="38100" dir="2700000" algn="tl">
                  <a:srgbClr val="2A5B7F"/>
                </a:outerShdw>
              </a:effectLst>
            </a:endParaRPr>
          </a:p>
        </p:txBody>
      </p:sp>
      <p:sp>
        <p:nvSpPr>
          <p:cNvPr id="109570" name="Содержимое 2"/>
          <p:cNvSpPr>
            <a:spLocks noGrp="1"/>
          </p:cNvSpPr>
          <p:nvPr>
            <p:ph idx="4294967295"/>
          </p:nvPr>
        </p:nvSpPr>
        <p:spPr bwMode="auto">
          <a:xfrm>
            <a:off x="0" y="1600200"/>
            <a:ext cx="12192000" cy="4114800"/>
          </a:xfrm>
          <a:noFill/>
        </p:spPr>
        <p:txBody>
          <a:bodyPr wrap="square" numCol="1" anchor="t" anchorCtr="0" compatLnSpc="1">
            <a:prstTxWarp prst="textNoShape">
              <a:avLst/>
            </a:prstTxWarp>
          </a:bodyPr>
          <a:lstStyle/>
          <a:p>
            <a:pPr marL="342900" indent="-342900" eaLnBrk="1" hangingPunct="1"/>
            <a:r>
              <a:rPr lang="ru-RU" sz="1500" smtClean="0">
                <a:effectLst/>
              </a:rPr>
              <a:t>Обследование проводится в утренние часы, натощак, после 15-20 минутного отдыха. Как минимум за час до исследования рекомендуется воздержаться от курения и употребления крепкого кофе. Бронхолитические препараты отменяют в соответствии с их фармакокинетикой: бета-2 агонисты короткого действия и комбинированные препараты, включающие бета-2 агонисты короткого действия, за 6 часов до исследования, длительно действующие бета-2 агонисты - за 12 часов, пролонгированные теофиллины - за 24 часа. </a:t>
            </a:r>
          </a:p>
          <a:p>
            <a:pPr marL="342900" indent="-342900" eaLnBrk="1" hangingPunct="1"/>
            <a:endParaRPr lang="kk-KZ" sz="1500" smtClean="0">
              <a:effectLst/>
            </a:endParaRPr>
          </a:p>
          <a:p>
            <a:pPr marL="342900" indent="-342900" eaLnBrk="1" hangingPunct="1"/>
            <a:r>
              <a:rPr lang="ru-RU" sz="1500" smtClean="0">
                <a:effectLst/>
              </a:rPr>
              <a:t>Исследование проводится в положении больного сидя. Высота ротовой трубки или высота сидения регулируются таким образом, чтобы обследуемому не приходилось наклонять голову или чрезмерно вытягивать шею. Следует избегать наклонов туловища вперед при выполнении выдоха. Одежда не должна стеснять экскурсии грудной клетки. </a:t>
            </a:r>
          </a:p>
          <a:p>
            <a:pPr marL="342900" indent="-342900" eaLnBrk="1" hangingPunct="1"/>
            <a:endParaRPr lang="ru-RU" sz="1500" smtClean="0">
              <a:effectLst/>
            </a:endParaRPr>
          </a:p>
        </p:txBody>
      </p:sp>
    </p:spTree>
  </p:cSld>
  <p:clrMapOvr>
    <a:masterClrMapping/>
  </p:clrMapOvr>
  <p:transition>
    <p:pull dir="ld"/>
  </p:transition>
  <p:timing>
    <p:tnLst>
      <p:par>
        <p:cT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0593" name="Рисунок 1" descr="объемы1.png"/>
          <p:cNvPicPr>
            <a:picLocks noChangeAspect="1"/>
          </p:cNvPicPr>
          <p:nvPr/>
        </p:nvPicPr>
        <p:blipFill>
          <a:blip r:embed="rId2"/>
          <a:srcRect/>
          <a:stretch>
            <a:fillRect/>
          </a:stretch>
        </p:blipFill>
        <p:spPr bwMode="auto">
          <a:xfrm>
            <a:off x="5930900" y="641350"/>
            <a:ext cx="5049838" cy="4265613"/>
          </a:xfrm>
          <a:prstGeom prst="rect">
            <a:avLst/>
          </a:prstGeom>
          <a:noFill/>
          <a:ln w="9525">
            <a:noFill/>
            <a:miter lim="800000"/>
            <a:headEnd/>
            <a:tailEnd/>
          </a:ln>
        </p:spPr>
      </p:pic>
      <p:sp>
        <p:nvSpPr>
          <p:cNvPr id="110594" name="TextBox 2"/>
          <p:cNvSpPr txBox="1">
            <a:spLocks noChangeArrowheads="1"/>
          </p:cNvSpPr>
          <p:nvPr/>
        </p:nvSpPr>
        <p:spPr bwMode="auto">
          <a:xfrm>
            <a:off x="8688388" y="115888"/>
            <a:ext cx="3349625" cy="822325"/>
          </a:xfrm>
          <a:prstGeom prst="rect">
            <a:avLst/>
          </a:prstGeom>
          <a:noFill/>
          <a:ln w="9525">
            <a:noFill/>
            <a:miter lim="800000"/>
            <a:headEnd/>
            <a:tailEnd/>
          </a:ln>
        </p:spPr>
        <p:txBody>
          <a:bodyPr>
            <a:spAutoFit/>
          </a:bodyPr>
          <a:lstStyle/>
          <a:p>
            <a:pPr algn="ctr" defTabSz="914400"/>
            <a:r>
              <a:rPr lang="ru-RU" sz="2400">
                <a:solidFill>
                  <a:schemeClr val="tx2"/>
                </a:solidFill>
              </a:rPr>
              <a:t>Объемы и емкости легких</a:t>
            </a:r>
          </a:p>
        </p:txBody>
      </p:sp>
      <p:sp>
        <p:nvSpPr>
          <p:cNvPr id="7" name="Стрелка вправо 6"/>
          <p:cNvSpPr/>
          <p:nvPr/>
        </p:nvSpPr>
        <p:spPr>
          <a:xfrm>
            <a:off x="3421063" y="3825875"/>
            <a:ext cx="3024187" cy="225425"/>
          </a:xfrm>
          <a:prstGeom prst="rightArrow">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fontAlgn="auto">
              <a:spcBef>
                <a:spcPts val="0"/>
              </a:spcBef>
              <a:spcAft>
                <a:spcPts val="0"/>
              </a:spcAft>
              <a:defRPr/>
            </a:pPr>
            <a:endParaRPr lang="ru-RU" dirty="0">
              <a:solidFill>
                <a:schemeClr val="tx2"/>
              </a:solidFill>
            </a:endParaRPr>
          </a:p>
        </p:txBody>
      </p:sp>
      <p:sp>
        <p:nvSpPr>
          <p:cNvPr id="110596" name="TextBox 4"/>
          <p:cNvSpPr txBox="1">
            <a:spLocks noChangeArrowheads="1"/>
          </p:cNvSpPr>
          <p:nvPr/>
        </p:nvSpPr>
        <p:spPr bwMode="auto">
          <a:xfrm>
            <a:off x="2185988" y="3697288"/>
            <a:ext cx="1231900" cy="708025"/>
          </a:xfrm>
          <a:prstGeom prst="rect">
            <a:avLst/>
          </a:prstGeom>
          <a:noFill/>
          <a:ln w="9525">
            <a:noFill/>
            <a:miter lim="800000"/>
            <a:headEnd/>
            <a:tailEnd/>
          </a:ln>
        </p:spPr>
        <p:txBody>
          <a:bodyPr>
            <a:spAutoFit/>
          </a:bodyPr>
          <a:lstStyle/>
          <a:p>
            <a:pPr defTabSz="914400"/>
            <a:r>
              <a:rPr lang="ru-RU" sz="4000">
                <a:solidFill>
                  <a:schemeClr val="tx2"/>
                </a:solidFill>
              </a:rPr>
              <a:t>ДО</a:t>
            </a:r>
          </a:p>
        </p:txBody>
      </p:sp>
      <p:sp>
        <p:nvSpPr>
          <p:cNvPr id="9" name="Прямоугольник 8"/>
          <p:cNvSpPr/>
          <p:nvPr/>
        </p:nvSpPr>
        <p:spPr>
          <a:xfrm>
            <a:off x="6383338" y="2671763"/>
            <a:ext cx="728662" cy="22701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fontAlgn="auto">
              <a:spcBef>
                <a:spcPts val="0"/>
              </a:spcBef>
              <a:spcAft>
                <a:spcPts val="0"/>
              </a:spcAft>
              <a:defRPr/>
            </a:pPr>
            <a:endParaRPr lang="ru-RU"/>
          </a:p>
        </p:txBody>
      </p:sp>
      <p:sp>
        <p:nvSpPr>
          <p:cNvPr id="10" name="Прямоугольник 9"/>
          <p:cNvSpPr/>
          <p:nvPr/>
        </p:nvSpPr>
        <p:spPr>
          <a:xfrm>
            <a:off x="6445250" y="3355975"/>
            <a:ext cx="558800" cy="16986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fontAlgn="auto">
              <a:spcBef>
                <a:spcPts val="0"/>
              </a:spcBef>
              <a:spcAft>
                <a:spcPts val="0"/>
              </a:spcAft>
              <a:defRPr/>
            </a:pPr>
            <a:endParaRPr lang="ru-RU"/>
          </a:p>
        </p:txBody>
      </p:sp>
      <p:sp>
        <p:nvSpPr>
          <p:cNvPr id="11" name="Прямоугольник 10"/>
          <p:cNvSpPr/>
          <p:nvPr/>
        </p:nvSpPr>
        <p:spPr>
          <a:xfrm>
            <a:off x="6445250" y="3938588"/>
            <a:ext cx="893763" cy="16986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fontAlgn="auto">
              <a:spcBef>
                <a:spcPts val="0"/>
              </a:spcBef>
              <a:spcAft>
                <a:spcPts val="0"/>
              </a:spcAft>
              <a:defRPr/>
            </a:pPr>
            <a:endParaRPr lang="ru-RU"/>
          </a:p>
        </p:txBody>
      </p:sp>
      <p:sp>
        <p:nvSpPr>
          <p:cNvPr id="110600" name="Прямоугольник 11"/>
          <p:cNvSpPr>
            <a:spLocks noChangeArrowheads="1"/>
          </p:cNvSpPr>
          <p:nvPr/>
        </p:nvSpPr>
        <p:spPr bwMode="auto">
          <a:xfrm>
            <a:off x="236538" y="115888"/>
            <a:ext cx="6096000" cy="2309812"/>
          </a:xfrm>
          <a:prstGeom prst="rect">
            <a:avLst/>
          </a:prstGeom>
          <a:noFill/>
          <a:ln w="9525">
            <a:noFill/>
            <a:miter lim="800000"/>
            <a:headEnd/>
            <a:tailEnd/>
          </a:ln>
        </p:spPr>
        <p:txBody>
          <a:bodyPr>
            <a:spAutoFit/>
          </a:bodyPr>
          <a:lstStyle/>
          <a:p>
            <a:pPr defTabSz="914400"/>
            <a:r>
              <a:rPr lang="ru-RU" sz="2400" b="1">
                <a:latin typeface="Times New Roman" pitchFamily="18" charset="0"/>
              </a:rPr>
              <a:t>Дыхательный объем (ДО):</a:t>
            </a:r>
            <a:r>
              <a:rPr lang="ru-RU" sz="2400">
                <a:latin typeface="Times New Roman" pitchFamily="18" charset="0"/>
              </a:rPr>
              <a:t> объем воздуха, вдыхаемый (или выдыхаемый) при одном вдохе (выдохе). В норме при спокойном дыхании -  500-800 мл.</a:t>
            </a:r>
          </a:p>
        </p:txBody>
      </p:sp>
    </p:spTree>
  </p:cSld>
  <p:clrMapOvr>
    <a:masterClrMapping/>
  </p:clrMapOvr>
  <p:timing>
    <p:tnLst>
      <p:par>
        <p:cT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1617" name="Рисунок 1" descr="объемы1.png"/>
          <p:cNvPicPr>
            <a:picLocks noChangeAspect="1"/>
          </p:cNvPicPr>
          <p:nvPr/>
        </p:nvPicPr>
        <p:blipFill>
          <a:blip r:embed="rId2"/>
          <a:srcRect/>
          <a:stretch>
            <a:fillRect/>
          </a:stretch>
        </p:blipFill>
        <p:spPr bwMode="auto">
          <a:xfrm>
            <a:off x="6389688" y="681038"/>
            <a:ext cx="4683125" cy="3954462"/>
          </a:xfrm>
          <a:prstGeom prst="rect">
            <a:avLst/>
          </a:prstGeom>
          <a:noFill/>
          <a:ln w="9525">
            <a:noFill/>
            <a:miter lim="800000"/>
            <a:headEnd/>
            <a:tailEnd/>
          </a:ln>
        </p:spPr>
      </p:pic>
      <p:sp>
        <p:nvSpPr>
          <p:cNvPr id="111618" name="TextBox 2"/>
          <p:cNvSpPr txBox="1">
            <a:spLocks noChangeArrowheads="1"/>
          </p:cNvSpPr>
          <p:nvPr/>
        </p:nvSpPr>
        <p:spPr bwMode="auto">
          <a:xfrm>
            <a:off x="9264650" y="212725"/>
            <a:ext cx="2894013" cy="1187450"/>
          </a:xfrm>
          <a:prstGeom prst="rect">
            <a:avLst/>
          </a:prstGeom>
          <a:noFill/>
          <a:ln w="9525">
            <a:noFill/>
            <a:miter lim="800000"/>
            <a:headEnd/>
            <a:tailEnd/>
          </a:ln>
        </p:spPr>
        <p:txBody>
          <a:bodyPr>
            <a:spAutoFit/>
          </a:bodyPr>
          <a:lstStyle/>
          <a:p>
            <a:pPr algn="ctr" defTabSz="914400"/>
            <a:r>
              <a:rPr lang="ru-RU" sz="2400">
                <a:solidFill>
                  <a:schemeClr val="tx2"/>
                </a:solidFill>
              </a:rPr>
              <a:t>Объемы и емкости легких</a:t>
            </a:r>
          </a:p>
        </p:txBody>
      </p:sp>
      <p:sp>
        <p:nvSpPr>
          <p:cNvPr id="6" name="Стрелка вправо 5"/>
          <p:cNvSpPr/>
          <p:nvPr/>
        </p:nvSpPr>
        <p:spPr>
          <a:xfrm>
            <a:off x="5265738" y="4189413"/>
            <a:ext cx="2759075" cy="168275"/>
          </a:xfrm>
          <a:prstGeom prst="rightArrow">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fontAlgn="auto">
              <a:spcBef>
                <a:spcPts val="0"/>
              </a:spcBef>
              <a:spcAft>
                <a:spcPts val="0"/>
              </a:spcAft>
              <a:defRPr/>
            </a:pPr>
            <a:endParaRPr lang="ru-RU" dirty="0">
              <a:solidFill>
                <a:schemeClr val="tx2"/>
              </a:solidFill>
            </a:endParaRPr>
          </a:p>
        </p:txBody>
      </p:sp>
      <p:sp>
        <p:nvSpPr>
          <p:cNvPr id="111620" name="TextBox 4"/>
          <p:cNvSpPr txBox="1">
            <a:spLocks noChangeArrowheads="1"/>
          </p:cNvSpPr>
          <p:nvPr/>
        </p:nvSpPr>
        <p:spPr bwMode="auto">
          <a:xfrm>
            <a:off x="5265738" y="2133600"/>
            <a:ext cx="1123950" cy="1938338"/>
          </a:xfrm>
          <a:prstGeom prst="rect">
            <a:avLst/>
          </a:prstGeom>
          <a:noFill/>
          <a:ln w="9525">
            <a:noFill/>
            <a:miter lim="800000"/>
            <a:headEnd/>
            <a:tailEnd/>
          </a:ln>
        </p:spPr>
        <p:txBody>
          <a:bodyPr>
            <a:spAutoFit/>
          </a:bodyPr>
          <a:lstStyle/>
          <a:p>
            <a:pPr defTabSz="914400"/>
            <a:r>
              <a:rPr lang="ru-RU" sz="4000">
                <a:solidFill>
                  <a:schemeClr val="tx2"/>
                </a:solidFill>
              </a:rPr>
              <a:t>РОвд</a:t>
            </a:r>
          </a:p>
        </p:txBody>
      </p:sp>
      <p:sp>
        <p:nvSpPr>
          <p:cNvPr id="8" name="Прямоугольник 7"/>
          <p:cNvSpPr/>
          <p:nvPr/>
        </p:nvSpPr>
        <p:spPr>
          <a:xfrm>
            <a:off x="6902450" y="2781300"/>
            <a:ext cx="661988" cy="16668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fontAlgn="auto">
              <a:spcBef>
                <a:spcPts val="0"/>
              </a:spcBef>
              <a:spcAft>
                <a:spcPts val="0"/>
              </a:spcAft>
              <a:defRPr/>
            </a:pPr>
            <a:endParaRPr lang="ru-RU"/>
          </a:p>
        </p:txBody>
      </p:sp>
      <p:sp>
        <p:nvSpPr>
          <p:cNvPr id="9" name="Прямоугольник 8"/>
          <p:cNvSpPr/>
          <p:nvPr/>
        </p:nvSpPr>
        <p:spPr>
          <a:xfrm>
            <a:off x="6926263" y="3367088"/>
            <a:ext cx="511175" cy="12541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fontAlgn="auto">
              <a:spcBef>
                <a:spcPts val="0"/>
              </a:spcBef>
              <a:spcAft>
                <a:spcPts val="0"/>
              </a:spcAft>
              <a:defRPr/>
            </a:pPr>
            <a:endParaRPr lang="ru-RU"/>
          </a:p>
        </p:txBody>
      </p:sp>
      <p:sp>
        <p:nvSpPr>
          <p:cNvPr id="10" name="Прямоугольник 9"/>
          <p:cNvSpPr/>
          <p:nvPr/>
        </p:nvSpPr>
        <p:spPr>
          <a:xfrm>
            <a:off x="6865938" y="4232275"/>
            <a:ext cx="815975" cy="1254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fontAlgn="auto">
              <a:spcBef>
                <a:spcPts val="0"/>
              </a:spcBef>
              <a:spcAft>
                <a:spcPts val="0"/>
              </a:spcAft>
              <a:defRPr/>
            </a:pPr>
            <a:endParaRPr lang="ru-RU"/>
          </a:p>
        </p:txBody>
      </p:sp>
      <p:sp>
        <p:nvSpPr>
          <p:cNvPr id="11" name="Прямоугольник 10"/>
          <p:cNvSpPr/>
          <p:nvPr/>
        </p:nvSpPr>
        <p:spPr>
          <a:xfrm>
            <a:off x="6813550" y="3813175"/>
            <a:ext cx="817563" cy="8413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fontAlgn="auto">
              <a:spcBef>
                <a:spcPts val="0"/>
              </a:spcBef>
              <a:spcAft>
                <a:spcPts val="0"/>
              </a:spcAft>
              <a:defRPr/>
            </a:pPr>
            <a:endParaRPr lang="ru-RU"/>
          </a:p>
        </p:txBody>
      </p:sp>
      <p:sp>
        <p:nvSpPr>
          <p:cNvPr id="111625" name="Прямоугольник 11"/>
          <p:cNvSpPr>
            <a:spLocks noChangeArrowheads="1"/>
          </p:cNvSpPr>
          <p:nvPr/>
        </p:nvSpPr>
        <p:spPr bwMode="auto">
          <a:xfrm>
            <a:off x="735013" y="446088"/>
            <a:ext cx="4019550" cy="4402137"/>
          </a:xfrm>
          <a:prstGeom prst="rect">
            <a:avLst/>
          </a:prstGeom>
          <a:noFill/>
          <a:ln w="9525">
            <a:noFill/>
            <a:miter lim="800000"/>
            <a:headEnd/>
            <a:tailEnd/>
          </a:ln>
        </p:spPr>
        <p:txBody>
          <a:bodyPr>
            <a:spAutoFit/>
          </a:bodyPr>
          <a:lstStyle/>
          <a:p>
            <a:pPr defTabSz="914400"/>
            <a:r>
              <a:rPr lang="ru-RU" sz="2800" b="1">
                <a:latin typeface="Times New Roman" pitchFamily="18" charset="0"/>
              </a:rPr>
              <a:t>Резервный объем вдоха (РОвд):</a:t>
            </a:r>
            <a:r>
              <a:rPr lang="ru-RU" sz="2800">
                <a:latin typeface="Times New Roman" pitchFamily="18" charset="0"/>
              </a:rPr>
              <a:t> объем воздуха, который можно дополнительно вдохнуть после спокойного вдоха. В норме - 2000-3000 мл.</a:t>
            </a:r>
          </a:p>
        </p:txBody>
      </p:sp>
      <p:sp>
        <p:nvSpPr>
          <p:cNvPr id="111626" name="Прямоугольник 12"/>
          <p:cNvSpPr>
            <a:spLocks noChangeArrowheads="1"/>
          </p:cNvSpPr>
          <p:nvPr/>
        </p:nvSpPr>
        <p:spPr bwMode="auto">
          <a:xfrm>
            <a:off x="1287463" y="5500688"/>
            <a:ext cx="9394825" cy="1200150"/>
          </a:xfrm>
          <a:prstGeom prst="rect">
            <a:avLst/>
          </a:prstGeom>
          <a:noFill/>
          <a:ln w="9525">
            <a:noFill/>
            <a:miter lim="800000"/>
            <a:headEnd/>
            <a:tailEnd/>
          </a:ln>
        </p:spPr>
        <p:txBody>
          <a:bodyPr>
            <a:spAutoFit/>
          </a:bodyPr>
          <a:lstStyle/>
          <a:p>
            <a:pPr defTabSz="914400"/>
            <a:r>
              <a:rPr lang="ru-RU" sz="2400" b="1">
                <a:latin typeface="Times New Roman" pitchFamily="18" charset="0"/>
              </a:rPr>
              <a:t>Резервный объем выдоха (РОвыд):</a:t>
            </a:r>
            <a:r>
              <a:rPr lang="ru-RU" sz="2400">
                <a:latin typeface="Times New Roman" pitchFamily="18" charset="0"/>
              </a:rPr>
              <a:t> объем воздуха, который можно дополнительно выдохнуть после спокойного выдоха. В норме - около 1000-1500 мл.</a:t>
            </a:r>
          </a:p>
        </p:txBody>
      </p:sp>
    </p:spTree>
  </p:cSld>
  <p:clrMapOvr>
    <a:masterClrMapping/>
  </p:clrMapOvr>
  <p:timing>
    <p:tnLst>
      <p:par>
        <p:cTn id="1" dur="indefinite" restart="never" nodeType="tmRoot"/>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1" name="Прямоугольник 3"/>
          <p:cNvSpPr>
            <a:spLocks noChangeArrowheads="1"/>
          </p:cNvSpPr>
          <p:nvPr/>
        </p:nvSpPr>
        <p:spPr bwMode="auto">
          <a:xfrm>
            <a:off x="144463" y="404813"/>
            <a:ext cx="6096000" cy="1938337"/>
          </a:xfrm>
          <a:prstGeom prst="rect">
            <a:avLst/>
          </a:prstGeom>
          <a:noFill/>
          <a:ln w="9525">
            <a:noFill/>
            <a:miter lim="800000"/>
            <a:headEnd/>
            <a:tailEnd/>
          </a:ln>
        </p:spPr>
        <p:txBody>
          <a:bodyPr>
            <a:spAutoFit/>
          </a:bodyPr>
          <a:lstStyle/>
          <a:p>
            <a:pPr defTabSz="914400"/>
            <a:r>
              <a:rPr lang="ru-RU" sz="2400" b="1">
                <a:latin typeface="Times New Roman" pitchFamily="18" charset="0"/>
              </a:rPr>
              <a:t>Жизненная емкость легких (ЖЕЛ):</a:t>
            </a:r>
            <a:r>
              <a:rPr lang="ru-RU" sz="2400">
                <a:latin typeface="Times New Roman" pitchFamily="18" charset="0"/>
              </a:rPr>
              <a:t> сумма дыхательного объема, резервного объема вдоха и резервного объема выдоха. В норме - 3000-4500 мл;</a:t>
            </a:r>
          </a:p>
        </p:txBody>
      </p:sp>
      <p:pic>
        <p:nvPicPr>
          <p:cNvPr id="112642" name="Рисунок 1" descr="объемы1.png"/>
          <p:cNvPicPr>
            <a:picLocks noChangeAspect="1"/>
          </p:cNvPicPr>
          <p:nvPr/>
        </p:nvPicPr>
        <p:blipFill>
          <a:blip r:embed="rId2"/>
          <a:srcRect/>
          <a:stretch>
            <a:fillRect/>
          </a:stretch>
        </p:blipFill>
        <p:spPr bwMode="auto">
          <a:xfrm>
            <a:off x="6381750" y="1654175"/>
            <a:ext cx="5346700" cy="4514850"/>
          </a:xfrm>
          <a:prstGeom prst="rect">
            <a:avLst/>
          </a:prstGeom>
          <a:noFill/>
          <a:ln w="9525">
            <a:noFill/>
            <a:miter lim="800000"/>
            <a:headEnd/>
            <a:tailEnd/>
          </a:ln>
        </p:spPr>
      </p:pic>
      <p:sp>
        <p:nvSpPr>
          <p:cNvPr id="112643" name="TextBox 2"/>
          <p:cNvSpPr txBox="1">
            <a:spLocks noChangeArrowheads="1"/>
          </p:cNvSpPr>
          <p:nvPr/>
        </p:nvSpPr>
        <p:spPr bwMode="auto">
          <a:xfrm>
            <a:off x="6577013" y="549275"/>
            <a:ext cx="4510087" cy="946150"/>
          </a:xfrm>
          <a:prstGeom prst="rect">
            <a:avLst/>
          </a:prstGeom>
          <a:noFill/>
          <a:ln w="9525">
            <a:noFill/>
            <a:miter lim="800000"/>
            <a:headEnd/>
            <a:tailEnd/>
          </a:ln>
        </p:spPr>
        <p:txBody>
          <a:bodyPr>
            <a:spAutoFit/>
          </a:bodyPr>
          <a:lstStyle/>
          <a:p>
            <a:pPr algn="ctr" defTabSz="914400"/>
            <a:r>
              <a:rPr lang="ru-RU" sz="2800">
                <a:solidFill>
                  <a:schemeClr val="tx2"/>
                </a:solidFill>
              </a:rPr>
              <a:t>Объемы и емкости легких</a:t>
            </a:r>
          </a:p>
        </p:txBody>
      </p:sp>
      <p:sp>
        <p:nvSpPr>
          <p:cNvPr id="112644" name="TextBox 4"/>
          <p:cNvSpPr txBox="1">
            <a:spLocks noChangeArrowheads="1"/>
          </p:cNvSpPr>
          <p:nvPr/>
        </p:nvSpPr>
        <p:spPr bwMode="auto">
          <a:xfrm>
            <a:off x="3097213" y="4762500"/>
            <a:ext cx="1824037" cy="708025"/>
          </a:xfrm>
          <a:prstGeom prst="rect">
            <a:avLst/>
          </a:prstGeom>
          <a:noFill/>
          <a:ln w="9525">
            <a:noFill/>
            <a:miter lim="800000"/>
            <a:headEnd/>
            <a:tailEnd/>
          </a:ln>
        </p:spPr>
        <p:txBody>
          <a:bodyPr>
            <a:spAutoFit/>
          </a:bodyPr>
          <a:lstStyle/>
          <a:p>
            <a:pPr defTabSz="914400"/>
            <a:r>
              <a:rPr lang="ru-RU" sz="4000">
                <a:solidFill>
                  <a:schemeClr val="tx2"/>
                </a:solidFill>
              </a:rPr>
              <a:t>ЖЕЛ</a:t>
            </a:r>
          </a:p>
        </p:txBody>
      </p:sp>
      <p:sp>
        <p:nvSpPr>
          <p:cNvPr id="9" name="Прямоугольник 8"/>
          <p:cNvSpPr/>
          <p:nvPr/>
        </p:nvSpPr>
        <p:spPr>
          <a:xfrm>
            <a:off x="6375400" y="3068638"/>
            <a:ext cx="1246188" cy="288925"/>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fontAlgn="auto">
              <a:spcBef>
                <a:spcPts val="0"/>
              </a:spcBef>
              <a:spcAft>
                <a:spcPts val="0"/>
              </a:spcAft>
              <a:defRPr/>
            </a:pPr>
            <a:endParaRPr lang="ru-RU"/>
          </a:p>
        </p:txBody>
      </p:sp>
      <p:sp>
        <p:nvSpPr>
          <p:cNvPr id="10" name="Прямоугольник 9"/>
          <p:cNvSpPr/>
          <p:nvPr/>
        </p:nvSpPr>
        <p:spPr>
          <a:xfrm>
            <a:off x="6661150" y="4005263"/>
            <a:ext cx="960438" cy="2159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fontAlgn="auto">
              <a:spcBef>
                <a:spcPts val="0"/>
              </a:spcBef>
              <a:spcAft>
                <a:spcPts val="0"/>
              </a:spcAft>
              <a:defRPr/>
            </a:pPr>
            <a:endParaRPr lang="ru-RU"/>
          </a:p>
        </p:txBody>
      </p:sp>
      <p:sp>
        <p:nvSpPr>
          <p:cNvPr id="11" name="Прямоугольник 10"/>
          <p:cNvSpPr/>
          <p:nvPr/>
        </p:nvSpPr>
        <p:spPr>
          <a:xfrm>
            <a:off x="6856413" y="5230813"/>
            <a:ext cx="1533525" cy="2159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fontAlgn="auto">
              <a:spcBef>
                <a:spcPts val="0"/>
              </a:spcBef>
              <a:spcAft>
                <a:spcPts val="0"/>
              </a:spcAft>
              <a:defRPr/>
            </a:pPr>
            <a:endParaRPr lang="ru-RU"/>
          </a:p>
        </p:txBody>
      </p:sp>
      <p:sp>
        <p:nvSpPr>
          <p:cNvPr id="12" name="Прямоугольник 11"/>
          <p:cNvSpPr/>
          <p:nvPr/>
        </p:nvSpPr>
        <p:spPr>
          <a:xfrm>
            <a:off x="6661150" y="4725988"/>
            <a:ext cx="1344613" cy="2159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fontAlgn="auto">
              <a:spcBef>
                <a:spcPts val="0"/>
              </a:spcBef>
              <a:spcAft>
                <a:spcPts val="0"/>
              </a:spcAft>
              <a:defRPr/>
            </a:pPr>
            <a:endParaRPr lang="ru-RU"/>
          </a:p>
        </p:txBody>
      </p:sp>
      <p:sp>
        <p:nvSpPr>
          <p:cNvPr id="13" name="Левая фигурная скобка 12"/>
          <p:cNvSpPr/>
          <p:nvPr/>
        </p:nvSpPr>
        <p:spPr>
          <a:xfrm>
            <a:off x="4992688" y="4216400"/>
            <a:ext cx="1057275" cy="1800225"/>
          </a:xfrm>
          <a:prstGeom prst="leftBrace">
            <a:avLst/>
          </a:prstGeom>
          <a:solidFill>
            <a:schemeClr val="tx2"/>
          </a:solidFill>
        </p:spPr>
        <p:style>
          <a:lnRef idx="1">
            <a:schemeClr val="accent1"/>
          </a:lnRef>
          <a:fillRef idx="0">
            <a:schemeClr val="accent1"/>
          </a:fillRef>
          <a:effectRef idx="0">
            <a:schemeClr val="accent1"/>
          </a:effectRef>
          <a:fontRef idx="minor">
            <a:schemeClr val="tx1"/>
          </a:fontRef>
        </p:style>
        <p:txBody>
          <a:bodyPr anchor="ctr"/>
          <a:lstStyle/>
          <a:p>
            <a:pPr algn="ctr" defTabSz="914400" fontAlgn="auto">
              <a:spcBef>
                <a:spcPts val="0"/>
              </a:spcBef>
              <a:spcAft>
                <a:spcPts val="0"/>
              </a:spcAft>
              <a:defRPr/>
            </a:pPr>
            <a:endParaRPr lang="ru-RU"/>
          </a:p>
        </p:txBody>
      </p:sp>
    </p:spTree>
  </p:cSld>
  <p:clrMapOvr>
    <a:masterClrMapping/>
  </p:clrMapOvr>
  <p:timing>
    <p:tnLst>
      <p:par>
        <p:cTn id="1" dur="indefinite" restart="never" nodeType="tmRoot"/>
      </p:par>
    </p:tn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665" name="Заголовок 1"/>
          <p:cNvSpPr>
            <a:spLocks noGrp="1"/>
          </p:cNvSpPr>
          <p:nvPr>
            <p:ph type="title"/>
          </p:nvPr>
        </p:nvSpPr>
        <p:spPr bwMode="auto">
          <a:xfrm>
            <a:off x="914400" y="609600"/>
            <a:ext cx="10355263" cy="1325563"/>
          </a:xfrm>
        </p:spPr>
        <p:txBody>
          <a:bodyPr wrap="square" numCol="1" anchorCtr="0" compatLnSpc="1">
            <a:prstTxWarp prst="textNoShape">
              <a:avLst/>
            </a:prstTxWarp>
          </a:bodyPr>
          <a:lstStyle/>
          <a:p>
            <a:pPr eaLnBrk="1" hangingPunct="1"/>
            <a:r>
              <a:rPr lang="ru-RU" sz="1800" b="0" cap="none" smtClean="0">
                <a:effectLst/>
              </a:rPr>
              <a:t>ДЛЯ ОЦЕНКИ</a:t>
            </a:r>
            <a:r>
              <a:rPr lang="ru-RU" sz="3000" b="0" cap="none" smtClean="0">
                <a:effectLst/>
              </a:rPr>
              <a:t> </a:t>
            </a:r>
            <a:r>
              <a:rPr lang="ru-RU" sz="1800" b="0" cap="none" smtClean="0">
                <a:effectLst/>
              </a:rPr>
              <a:t>ВЕНТИЛЯЦИОННОЙ ФУНКЦИИ ЛЕГКИХ, ТИПА И ВЫРАЖЕННОСТИ ЕЕ НАРУШЕНИЯ ИСПОЛЬЗУЮТ:</a:t>
            </a:r>
            <a:br>
              <a:rPr lang="ru-RU" sz="1800" b="0" cap="none" smtClean="0">
                <a:effectLst/>
              </a:rPr>
            </a:br>
            <a:endParaRPr lang="ru-RU" sz="1800" b="0" cap="none" smtClean="0">
              <a:effectLst/>
            </a:endParaRPr>
          </a:p>
        </p:txBody>
      </p:sp>
      <p:sp>
        <p:nvSpPr>
          <p:cNvPr id="113666" name="Rectangle 7"/>
          <p:cNvSpPr txBox="1">
            <a:spLocks noChangeArrowheads="1"/>
          </p:cNvSpPr>
          <p:nvPr/>
        </p:nvSpPr>
        <p:spPr bwMode="auto">
          <a:xfrm>
            <a:off x="334963" y="1773238"/>
            <a:ext cx="10396537" cy="1152525"/>
          </a:xfrm>
          <a:prstGeom prst="rect">
            <a:avLst/>
          </a:prstGeom>
          <a:noFill/>
          <a:ln w="9525">
            <a:noFill/>
            <a:miter lim="800000"/>
            <a:headEnd/>
            <a:tailEnd/>
          </a:ln>
        </p:spPr>
        <p:txBody>
          <a:bodyPr anchor="ctr"/>
          <a:lstStyle/>
          <a:p>
            <a:pPr defTabSz="914400">
              <a:lnSpc>
                <a:spcPct val="80000"/>
              </a:lnSpc>
            </a:pPr>
            <a:endParaRPr lang="ru-RU" sz="2400" b="1">
              <a:latin typeface="Times New Roman" pitchFamily="18" charset="0"/>
            </a:endParaRPr>
          </a:p>
        </p:txBody>
      </p:sp>
      <p:sp>
        <p:nvSpPr>
          <p:cNvPr id="113667" name="Rectangle 6"/>
          <p:cNvSpPr txBox="1">
            <a:spLocks noChangeArrowheads="1"/>
          </p:cNvSpPr>
          <p:nvPr/>
        </p:nvSpPr>
        <p:spPr bwMode="auto">
          <a:xfrm>
            <a:off x="623888" y="1700213"/>
            <a:ext cx="10972800" cy="4681537"/>
          </a:xfrm>
          <a:prstGeom prst="rect">
            <a:avLst/>
          </a:prstGeom>
          <a:noFill/>
          <a:ln w="9525">
            <a:noFill/>
            <a:miter lim="800000"/>
            <a:headEnd/>
            <a:tailEnd/>
          </a:ln>
        </p:spPr>
        <p:txBody>
          <a:bodyPr/>
          <a:lstStyle/>
          <a:p>
            <a:pPr marL="342900" indent="-342900" defTabSz="914400">
              <a:spcBef>
                <a:spcPts val="800"/>
              </a:spcBef>
              <a:buClr>
                <a:srgbClr val="FF0000"/>
              </a:buClr>
              <a:buFont typeface="Wingdings" pitchFamily="2" charset="2"/>
              <a:buNone/>
            </a:pPr>
            <a:endParaRPr lang="ru-RU" sz="2800" b="1">
              <a:latin typeface="Times New Roman" pitchFamily="18" charset="0"/>
            </a:endParaRPr>
          </a:p>
          <a:p>
            <a:pPr marL="342900" indent="-342900" defTabSz="914400">
              <a:spcBef>
                <a:spcPts val="800"/>
              </a:spcBef>
              <a:buClr>
                <a:srgbClr val="FF0000"/>
              </a:buClr>
              <a:buFont typeface="Wingdings" pitchFamily="2" charset="2"/>
              <a:buChar char="ü"/>
            </a:pPr>
            <a:r>
              <a:rPr lang="ru-RU" sz="2800" b="1">
                <a:solidFill>
                  <a:srgbClr val="00FF00"/>
                </a:solidFill>
                <a:latin typeface="Times New Roman" pitchFamily="18" charset="0"/>
              </a:rPr>
              <a:t>ЖЕЛ </a:t>
            </a:r>
            <a:r>
              <a:rPr lang="ru-RU" sz="2800" b="1">
                <a:latin typeface="Times New Roman" pitchFamily="18" charset="0"/>
              </a:rPr>
              <a:t>-  Жизненная емкость легких</a:t>
            </a:r>
          </a:p>
          <a:p>
            <a:pPr marL="342900" indent="-342900" defTabSz="914400">
              <a:spcBef>
                <a:spcPts val="800"/>
              </a:spcBef>
              <a:buClr>
                <a:srgbClr val="FF0000"/>
              </a:buClr>
              <a:buFont typeface="Wingdings" pitchFamily="2" charset="2"/>
              <a:buChar char="ü"/>
            </a:pPr>
            <a:r>
              <a:rPr lang="ru-RU" sz="2800" b="1">
                <a:latin typeface="Times New Roman" pitchFamily="18" charset="0"/>
              </a:rPr>
              <a:t> </a:t>
            </a:r>
            <a:r>
              <a:rPr lang="ru-RU" sz="2800" b="1">
                <a:solidFill>
                  <a:srgbClr val="00FF00"/>
                </a:solidFill>
                <a:latin typeface="Times New Roman" pitchFamily="18" charset="0"/>
              </a:rPr>
              <a:t>ФЖЕЛ</a:t>
            </a:r>
            <a:r>
              <a:rPr lang="ru-RU" sz="2800" b="1">
                <a:latin typeface="Times New Roman" pitchFamily="18" charset="0"/>
              </a:rPr>
              <a:t> - Форсированная  жизненная емкость легких</a:t>
            </a:r>
          </a:p>
          <a:p>
            <a:pPr marL="342900" indent="-342900" defTabSz="914400">
              <a:spcBef>
                <a:spcPts val="800"/>
              </a:spcBef>
              <a:buClr>
                <a:srgbClr val="FF0000"/>
              </a:buClr>
              <a:buFont typeface="Wingdings" pitchFamily="2" charset="2"/>
              <a:buChar char="ü"/>
            </a:pPr>
            <a:r>
              <a:rPr lang="ru-RU" sz="2800" b="1">
                <a:latin typeface="Times New Roman" pitchFamily="18" charset="0"/>
              </a:rPr>
              <a:t> </a:t>
            </a:r>
            <a:r>
              <a:rPr lang="ru-RU" sz="2800" b="1">
                <a:solidFill>
                  <a:srgbClr val="00FF00"/>
                </a:solidFill>
                <a:latin typeface="Times New Roman" pitchFamily="18" charset="0"/>
              </a:rPr>
              <a:t>ОФВ</a:t>
            </a:r>
            <a:r>
              <a:rPr lang="ru-RU" b="1">
                <a:solidFill>
                  <a:srgbClr val="00FF00"/>
                </a:solidFill>
                <a:latin typeface="Times New Roman" pitchFamily="18" charset="0"/>
              </a:rPr>
              <a:t>1</a:t>
            </a:r>
            <a:r>
              <a:rPr lang="ru-RU" sz="2800" b="1">
                <a:latin typeface="Times New Roman" pitchFamily="18" charset="0"/>
              </a:rPr>
              <a:t> - Объем форсированного выдоха в 1 секунду</a:t>
            </a:r>
          </a:p>
          <a:p>
            <a:pPr marL="342900" indent="-342900" defTabSz="914400">
              <a:spcBef>
                <a:spcPts val="800"/>
              </a:spcBef>
              <a:buClr>
                <a:srgbClr val="FF0000"/>
              </a:buClr>
              <a:buFont typeface="Wingdings" pitchFamily="2" charset="2"/>
              <a:buChar char="ü"/>
            </a:pPr>
            <a:r>
              <a:rPr lang="ru-RU" sz="2800" b="1">
                <a:latin typeface="Times New Roman" pitchFamily="18" charset="0"/>
              </a:rPr>
              <a:t> </a:t>
            </a:r>
            <a:r>
              <a:rPr lang="ru-RU" sz="2800" b="1">
                <a:solidFill>
                  <a:srgbClr val="00FF00"/>
                </a:solidFill>
                <a:latin typeface="Times New Roman" pitchFamily="18" charset="0"/>
              </a:rPr>
              <a:t>ОФВ</a:t>
            </a:r>
            <a:r>
              <a:rPr lang="ru-RU" b="1">
                <a:solidFill>
                  <a:srgbClr val="00FF00"/>
                </a:solidFill>
                <a:latin typeface="Times New Roman" pitchFamily="18" charset="0"/>
              </a:rPr>
              <a:t>1</a:t>
            </a:r>
            <a:r>
              <a:rPr lang="ru-RU" sz="2800" b="1">
                <a:solidFill>
                  <a:srgbClr val="00FF00"/>
                </a:solidFill>
                <a:latin typeface="Times New Roman" pitchFamily="18" charset="0"/>
              </a:rPr>
              <a:t>/ЖЕЛ%</a:t>
            </a:r>
            <a:r>
              <a:rPr lang="ru-RU" sz="2800" b="1">
                <a:latin typeface="Times New Roman" pitchFamily="18" charset="0"/>
              </a:rPr>
              <a:t> - Индекс Тиффно </a:t>
            </a:r>
          </a:p>
          <a:p>
            <a:pPr marL="342900" indent="-342900" defTabSz="914400">
              <a:spcBef>
                <a:spcPts val="800"/>
              </a:spcBef>
              <a:buClr>
                <a:srgbClr val="FF0000"/>
              </a:buClr>
              <a:buFont typeface="Wingdings" pitchFamily="2" charset="2"/>
              <a:buChar char="ü"/>
            </a:pPr>
            <a:r>
              <a:rPr lang="ru-RU" sz="2800" b="1">
                <a:latin typeface="Times New Roman" pitchFamily="18" charset="0"/>
              </a:rPr>
              <a:t> </a:t>
            </a:r>
            <a:r>
              <a:rPr lang="ru-RU" sz="2800" b="1">
                <a:solidFill>
                  <a:srgbClr val="00FF00"/>
                </a:solidFill>
                <a:latin typeface="Times New Roman" pitchFamily="18" charset="0"/>
              </a:rPr>
              <a:t>ОФВ</a:t>
            </a:r>
            <a:r>
              <a:rPr lang="ru-RU" b="1">
                <a:solidFill>
                  <a:srgbClr val="00FF00"/>
                </a:solidFill>
                <a:latin typeface="Times New Roman" pitchFamily="18" charset="0"/>
              </a:rPr>
              <a:t>1</a:t>
            </a:r>
            <a:r>
              <a:rPr lang="ru-RU" sz="2800" b="1">
                <a:solidFill>
                  <a:srgbClr val="00FF00"/>
                </a:solidFill>
                <a:latin typeface="Times New Roman" pitchFamily="18" charset="0"/>
              </a:rPr>
              <a:t>/ФЖЕЛ% </a:t>
            </a:r>
            <a:r>
              <a:rPr lang="ru-RU" sz="2800" b="1">
                <a:latin typeface="Times New Roman" pitchFamily="18" charset="0"/>
              </a:rPr>
              <a:t>- Индекс Тиффно при ФЖЕЛ </a:t>
            </a:r>
            <a:r>
              <a:rPr lang="en-US" sz="2800" b="1">
                <a:latin typeface="Book Antiqua" pitchFamily="18" charset="0"/>
              </a:rPr>
              <a:t>&gt;</a:t>
            </a:r>
            <a:r>
              <a:rPr lang="ru-RU" sz="2800" b="1">
                <a:latin typeface="Times New Roman" pitchFamily="18" charset="0"/>
              </a:rPr>
              <a:t> ЖЕЛ</a:t>
            </a:r>
          </a:p>
        </p:txBody>
      </p:sp>
    </p:spTree>
  </p:cSld>
  <p:clrMapOvr>
    <a:masterClrMapping/>
  </p:clrMapOvr>
  <p:timing>
    <p:tnLst>
      <p:par>
        <p:cTn id="1" dur="indefinite" restart="never" nodeType="tmRoot"/>
      </p:par>
    </p:tn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89" name="Заголовок 1"/>
          <p:cNvSpPr>
            <a:spLocks noGrp="1"/>
          </p:cNvSpPr>
          <p:nvPr>
            <p:ph type="title" idx="4294967295"/>
          </p:nvPr>
        </p:nvSpPr>
        <p:spPr bwMode="auto">
          <a:xfrm>
            <a:off x="476250" y="0"/>
            <a:ext cx="10972800" cy="1143000"/>
          </a:xfrm>
          <a:noFill/>
        </p:spPr>
        <p:txBody>
          <a:bodyPr wrap="square" numCol="1" anchorCtr="0" compatLnSpc="1">
            <a:prstTxWarp prst="textNoShape">
              <a:avLst/>
            </a:prstTxWarp>
          </a:bodyPr>
          <a:lstStyle/>
          <a:p>
            <a:pPr eaLnBrk="1" hangingPunct="1"/>
            <a:r>
              <a:rPr lang="ru-RU" cap="none" smtClean="0">
                <a:effectLst/>
              </a:rPr>
              <a:t>ПИКФЛОУМЕТРИЯ</a:t>
            </a:r>
          </a:p>
        </p:txBody>
      </p:sp>
      <p:sp>
        <p:nvSpPr>
          <p:cNvPr id="114690" name="Содержимое 2"/>
          <p:cNvSpPr>
            <a:spLocks noGrp="1"/>
          </p:cNvSpPr>
          <p:nvPr>
            <p:ph idx="4294967295"/>
          </p:nvPr>
        </p:nvSpPr>
        <p:spPr bwMode="auto">
          <a:xfrm>
            <a:off x="0" y="857250"/>
            <a:ext cx="12192000" cy="3500438"/>
          </a:xfrm>
          <a:noFill/>
        </p:spPr>
        <p:txBody>
          <a:bodyPr wrap="square" numCol="1" anchor="t" anchorCtr="0" compatLnSpc="1">
            <a:prstTxWarp prst="textNoShape">
              <a:avLst/>
            </a:prstTxWarp>
          </a:bodyPr>
          <a:lstStyle/>
          <a:p>
            <a:pPr marL="342900" indent="-342900" eaLnBrk="1" hangingPunct="1"/>
            <a:r>
              <a:rPr lang="ru-RU" sz="1700" smtClean="0">
                <a:effectLst/>
              </a:rPr>
              <a:t>Пикфлоуметрия - метод определения с какой скоростью может выдохнуть человек, другими словами это способ оценки степени сужения воздухоносных путей (бронхов). Данный метод обследования важен людям, страдающими затрудненным выдохом, в первую очередь астматикам, и позволяет оценивать эффективность проводимого лечения.</a:t>
            </a:r>
          </a:p>
          <a:p>
            <a:pPr marL="342900" indent="-342900" eaLnBrk="1" hangingPunct="1"/>
            <a:endParaRPr lang="ru-RU" sz="1700" smtClean="0">
              <a:effectLst/>
            </a:endParaRPr>
          </a:p>
        </p:txBody>
      </p:sp>
      <p:pic>
        <p:nvPicPr>
          <p:cNvPr id="7169" name="Picture 1" descr="C:\Users\Нурс\Desktop\криз\СПИРОГРАФИЯ\ПИКФЛОУМЕТРИЯ\h7jqqvsc.jpg"/>
          <p:cNvPicPr>
            <a:picLocks noChangeAspect="1" noChangeArrowheads="1"/>
          </p:cNvPicPr>
          <p:nvPr/>
        </p:nvPicPr>
        <p:blipFill>
          <a:blip r:embed="rId2"/>
          <a:srcRect/>
          <a:stretch>
            <a:fillRect/>
          </a:stretch>
        </p:blipFill>
        <p:spPr bwMode="auto">
          <a:xfrm>
            <a:off x="1995457" y="3594106"/>
            <a:ext cx="8096264" cy="2714620"/>
          </a:xfrm>
          <a:prstGeom prst="rect">
            <a:avLst/>
          </a:prstGeom>
          <a:noFill/>
          <a:effectLst>
            <a:glow rad="228600">
              <a:schemeClr val="accent4">
                <a:satMod val="175000"/>
                <a:alpha val="40000"/>
              </a:schemeClr>
            </a:glow>
          </a:effectLst>
        </p:spPr>
      </p:pic>
    </p:spTree>
  </p:cSld>
  <p:clrMapOvr>
    <a:masterClrMapping/>
  </p:clrMapOvr>
  <p:transition>
    <p:plus/>
  </p:transition>
  <p:timing>
    <p:tnLst>
      <p:par>
        <p:cTn id="1" dur="indefinite" restart="never" nodeType="tmRoot"/>
      </p:par>
    </p:tn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3" name="Заголовок 1"/>
          <p:cNvSpPr>
            <a:spLocks noGrp="1"/>
          </p:cNvSpPr>
          <p:nvPr>
            <p:ph type="title" idx="4294967295"/>
          </p:nvPr>
        </p:nvSpPr>
        <p:spPr bwMode="auto">
          <a:xfrm>
            <a:off x="476250" y="0"/>
            <a:ext cx="10972800" cy="1143000"/>
          </a:xfrm>
          <a:noFill/>
        </p:spPr>
        <p:txBody>
          <a:bodyPr wrap="square" numCol="1" anchorCtr="0" compatLnSpc="1">
            <a:prstTxWarp prst="textNoShape">
              <a:avLst/>
            </a:prstTxWarp>
          </a:bodyPr>
          <a:lstStyle/>
          <a:p>
            <a:pPr eaLnBrk="1" hangingPunct="1"/>
            <a:r>
              <a:rPr lang="ru-RU" cap="none" smtClean="0">
                <a:effectLst/>
              </a:rPr>
              <a:t>СПОСОБ ПРОВЕДЕНИЯ</a:t>
            </a:r>
          </a:p>
        </p:txBody>
      </p:sp>
      <p:sp>
        <p:nvSpPr>
          <p:cNvPr id="115714" name="Содержимое 2"/>
          <p:cNvSpPr>
            <a:spLocks noGrp="1"/>
          </p:cNvSpPr>
          <p:nvPr>
            <p:ph idx="4294967295"/>
          </p:nvPr>
        </p:nvSpPr>
        <p:spPr bwMode="auto">
          <a:xfrm>
            <a:off x="0" y="928688"/>
            <a:ext cx="11811000" cy="3643312"/>
          </a:xfrm>
          <a:noFill/>
        </p:spPr>
        <p:txBody>
          <a:bodyPr wrap="square" numCol="1" anchor="t" anchorCtr="0" compatLnSpc="1">
            <a:prstTxWarp prst="textNoShape">
              <a:avLst/>
            </a:prstTxWarp>
          </a:bodyPr>
          <a:lstStyle/>
          <a:p>
            <a:pPr marL="342900" indent="-342900" eaLnBrk="1" hangingPunct="1"/>
            <a:r>
              <a:rPr lang="ru-RU" sz="1700" smtClean="0">
                <a:effectLst/>
              </a:rPr>
              <a:t>В сидячем положении, после нескольких спокойных вдохов и выдохов необходимо сделать глубоких вдох, плотно обхватить губами мундштук пикфлоуметра, который следует держать параллельно поверхности пола, и сделать максимально быстрый выдох. Через 2-3 минуты следует повторить вышеописанные действия и записать максимальное из двух значений</a:t>
            </a:r>
            <a:r>
              <a:rPr lang="ru-RU" smtClean="0">
                <a:effectLst/>
              </a:rPr>
              <a:t> </a:t>
            </a:r>
          </a:p>
          <a:p>
            <a:pPr marL="342900" indent="-342900" eaLnBrk="1" hangingPunct="1"/>
            <a:endParaRPr lang="ru-RU" smtClean="0">
              <a:effectLst/>
            </a:endParaRPr>
          </a:p>
        </p:txBody>
      </p:sp>
      <p:pic>
        <p:nvPicPr>
          <p:cNvPr id="6145" name="Picture 1" descr="C:\Users\Нурс\Desktop\криз\СПИРОГРАФИЯ\ПИКФЛОУМЕТРИЯ\picflou.jpg"/>
          <p:cNvPicPr>
            <a:picLocks noChangeAspect="1" noChangeArrowheads="1"/>
          </p:cNvPicPr>
          <p:nvPr/>
        </p:nvPicPr>
        <p:blipFill>
          <a:blip r:embed="rId2"/>
          <a:srcRect/>
          <a:stretch>
            <a:fillRect/>
          </a:stretch>
        </p:blipFill>
        <p:spPr bwMode="auto">
          <a:xfrm>
            <a:off x="2862220" y="3885339"/>
            <a:ext cx="5936770" cy="2521811"/>
          </a:xfrm>
          <a:prstGeom prst="rect">
            <a:avLst/>
          </a:prstGeom>
          <a:noFill/>
          <a:effectLst>
            <a:glow rad="228600">
              <a:schemeClr val="accent1">
                <a:satMod val="175000"/>
                <a:alpha val="40000"/>
              </a:schemeClr>
            </a:glow>
          </a:effectLst>
        </p:spPr>
      </p:pic>
    </p:spTree>
  </p:cSld>
  <p:clrMapOvr>
    <a:masterClrMapping/>
  </p:clrMapOvr>
  <p:transition>
    <p:cover dir="ld"/>
  </p:transition>
  <p:timing>
    <p:tnLst>
      <p:par>
        <p:cTn id="1" dur="indefinite" restart="never" nodeType="tmRoot"/>
      </p:par>
    </p:tn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737" name="Заголовок 1"/>
          <p:cNvSpPr>
            <a:spLocks noGrp="1"/>
          </p:cNvSpPr>
          <p:nvPr>
            <p:ph type="title" idx="4294967295"/>
          </p:nvPr>
        </p:nvSpPr>
        <p:spPr bwMode="auto">
          <a:xfrm>
            <a:off x="571500" y="0"/>
            <a:ext cx="10972800" cy="1143000"/>
          </a:xfrm>
          <a:noFill/>
        </p:spPr>
        <p:txBody>
          <a:bodyPr wrap="square" numCol="1" anchorCtr="0" compatLnSpc="1">
            <a:prstTxWarp prst="textNoShape">
              <a:avLst/>
            </a:prstTxWarp>
          </a:bodyPr>
          <a:lstStyle/>
          <a:p>
            <a:pPr eaLnBrk="1" hangingPunct="1"/>
            <a:r>
              <a:rPr lang="ru-RU" cap="none" smtClean="0">
                <a:effectLst/>
              </a:rPr>
              <a:t>ЧАСТОТА ПРОВЕДЕНИЯ</a:t>
            </a:r>
          </a:p>
        </p:txBody>
      </p:sp>
      <p:sp>
        <p:nvSpPr>
          <p:cNvPr id="116738" name="Содержимое 2"/>
          <p:cNvSpPr>
            <a:spLocks noGrp="1"/>
          </p:cNvSpPr>
          <p:nvPr>
            <p:ph idx="4294967295"/>
          </p:nvPr>
        </p:nvSpPr>
        <p:spPr bwMode="auto">
          <a:xfrm>
            <a:off x="571500" y="1000125"/>
            <a:ext cx="10972800" cy="4071938"/>
          </a:xfrm>
          <a:noFill/>
        </p:spPr>
        <p:txBody>
          <a:bodyPr wrap="square" numCol="1" anchor="t" anchorCtr="0" compatLnSpc="1">
            <a:prstTxWarp prst="textNoShape">
              <a:avLst/>
            </a:prstTxWarp>
          </a:bodyPr>
          <a:lstStyle/>
          <a:p>
            <a:pPr marL="342900" indent="-342900" eaLnBrk="1" hangingPunct="1"/>
            <a:r>
              <a:rPr lang="ru-RU" sz="1700" smtClean="0">
                <a:effectLst/>
              </a:rPr>
              <a:t>Исследование проводится, как правило, утром и вечером, при начальном подборе терапии желательно проводить пикфлоуметрию и днем, т.е. три раза в день. Все показатели необходимо записывать в дневник астматика, удобнее всего отмечать показатели пикфлоуметрии на специальных графиках, которые часто прилагаются вместе с пикфлоуметрами в комплекте.</a:t>
            </a:r>
          </a:p>
          <a:p>
            <a:pPr marL="342900" indent="-342900" eaLnBrk="1" hangingPunct="1"/>
            <a:endParaRPr lang="ru-RU" sz="1700" smtClean="0">
              <a:effectLst/>
            </a:endParaRPr>
          </a:p>
        </p:txBody>
      </p:sp>
      <p:pic>
        <p:nvPicPr>
          <p:cNvPr id="5121" name="Picture 1" descr="C:\Users\Нурс\Desktop\криз\СПИРОГРАФИЯ\ПИКФЛОУМЕТРИЯ\peakflowmeter.jpg"/>
          <p:cNvPicPr>
            <a:picLocks noChangeAspect="1" noChangeArrowheads="1"/>
          </p:cNvPicPr>
          <p:nvPr/>
        </p:nvPicPr>
        <p:blipFill>
          <a:blip r:embed="rId2"/>
          <a:srcRect/>
          <a:stretch>
            <a:fillRect/>
          </a:stretch>
        </p:blipFill>
        <p:spPr bwMode="auto">
          <a:xfrm>
            <a:off x="3627653" y="4185226"/>
            <a:ext cx="4049533" cy="1943541"/>
          </a:xfrm>
          <a:prstGeom prst="rect">
            <a:avLst/>
          </a:prstGeom>
          <a:noFill/>
          <a:effectLst>
            <a:glow rad="228600">
              <a:schemeClr val="accent3">
                <a:satMod val="175000"/>
                <a:alpha val="40000"/>
              </a:schemeClr>
            </a:glow>
          </a:effectLst>
        </p:spPr>
      </p:pic>
    </p:spTree>
  </p:cSld>
  <p:clrMapOvr>
    <a:masterClrMapping/>
  </p:clrMapOvr>
  <p:transition>
    <p:blinds/>
  </p:transition>
  <p:timing>
    <p:tnLst>
      <p:par>
        <p:cTn id="1" dur="indefinite" restart="never" nodeType="tmRoot"/>
      </p:par>
    </p:tn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761" name="Заголовок 1"/>
          <p:cNvSpPr>
            <a:spLocks noGrp="1"/>
          </p:cNvSpPr>
          <p:nvPr>
            <p:ph type="title" idx="4294967295"/>
          </p:nvPr>
        </p:nvSpPr>
        <p:spPr bwMode="auto">
          <a:noFill/>
        </p:spPr>
        <p:txBody>
          <a:bodyPr wrap="square" numCol="1" anchorCtr="0" compatLnSpc="1">
            <a:prstTxWarp prst="textNoShape">
              <a:avLst/>
            </a:prstTxWarp>
          </a:bodyPr>
          <a:lstStyle/>
          <a:p>
            <a:pPr eaLnBrk="1" hangingPunct="1"/>
            <a:r>
              <a:rPr lang="ru-RU" cap="none" smtClean="0">
                <a:effectLst/>
              </a:rPr>
              <a:t>ОЦЕНКА РЕЗУЛЬТАТОВ</a:t>
            </a:r>
          </a:p>
        </p:txBody>
      </p:sp>
      <p:sp>
        <p:nvSpPr>
          <p:cNvPr id="117762" name="Содержимое 2"/>
          <p:cNvSpPr>
            <a:spLocks noGrp="1"/>
          </p:cNvSpPr>
          <p:nvPr>
            <p:ph idx="4294967295"/>
          </p:nvPr>
        </p:nvSpPr>
        <p:spPr bwMode="auto">
          <a:xfrm>
            <a:off x="0" y="1357313"/>
            <a:ext cx="11760200" cy="5500687"/>
          </a:xfrm>
          <a:noFill/>
        </p:spPr>
        <p:txBody>
          <a:bodyPr wrap="square" numCol="1" anchor="t" anchorCtr="0" compatLnSpc="1">
            <a:prstTxWarp prst="textNoShape">
              <a:avLst/>
            </a:prstTxWarp>
          </a:bodyPr>
          <a:lstStyle/>
          <a:p>
            <a:pPr marL="342900" indent="-342900" eaLnBrk="1" hangingPunct="1"/>
            <a:r>
              <a:rPr lang="ru-RU" sz="1700" smtClean="0">
                <a:effectLst/>
              </a:rPr>
              <a:t>Норма показателей выдоха расчитывается индивидуально с учетом пола, возраста, роста. </a:t>
            </a:r>
          </a:p>
          <a:p>
            <a:pPr marL="342900" indent="-342900" eaLnBrk="1" hangingPunct="1"/>
            <a:r>
              <a:rPr lang="ru-RU" sz="1700" smtClean="0">
                <a:effectLst/>
              </a:rPr>
              <a:t>При достижении самых лучших показателей скорости выдоха, приближающихся к нормальным и при отсутствие симптомов астмы, необходимо расчитать три цветных зоны для удобство оценки данных пикфлоуметрии. </a:t>
            </a:r>
          </a:p>
          <a:p>
            <a:pPr marL="342900" indent="-342900" eaLnBrk="1" hangingPunct="1"/>
            <a:r>
              <a:rPr lang="ru-RU" sz="1700" smtClean="0">
                <a:effectLst/>
              </a:rPr>
              <a:t>Ваш самый лучший показатель пикфлоуметрии нужно умножить на 0,8. Например, если у Вас лучшее значение пикфлоуметрии = 500 л/мин, Вам необходимо 500 умножить на 0,8, результат 400 л/мин. Любое значение выше 400 л/мин будет относится к так называемой зеленой зоне, что означает - нормальный уровень проходимости бронхов.</a:t>
            </a:r>
          </a:p>
        </p:txBody>
      </p:sp>
    </p:spTree>
  </p:cSld>
  <p:clrMapOvr>
    <a:masterClrMapping/>
  </p:clrMapOvr>
  <p:transition>
    <p:randomBar dir="vert"/>
  </p:transition>
  <p:timing>
    <p:tnLst>
      <p:par>
        <p:cTn id="1" dur="indefinite" restart="never" nodeType="tmRoot"/>
      </p:par>
    </p:tn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785" name="Rectangle 3"/>
          <p:cNvSpPr>
            <a:spLocks noGrp="1" noChangeArrowheads="1"/>
          </p:cNvSpPr>
          <p:nvPr>
            <p:ph type="body" idx="4294967295"/>
          </p:nvPr>
        </p:nvSpPr>
        <p:spPr bwMode="auto">
          <a:xfrm>
            <a:off x="623888" y="836613"/>
            <a:ext cx="11328400" cy="5040312"/>
          </a:xfrm>
          <a:noFill/>
        </p:spPr>
        <p:txBody>
          <a:bodyPr wrap="square" numCol="1" anchor="t" anchorCtr="0" compatLnSpc="1">
            <a:prstTxWarp prst="textNoShape">
              <a:avLst/>
            </a:prstTxWarp>
          </a:bodyPr>
          <a:lstStyle/>
          <a:p>
            <a:pPr marL="342900" indent="-342900" eaLnBrk="1" hangingPunct="1">
              <a:lnSpc>
                <a:spcPct val="80000"/>
              </a:lnSpc>
              <a:buFont typeface="Arial" charset="0"/>
              <a:buNone/>
            </a:pPr>
            <a:r>
              <a:rPr lang="ru-RU" sz="1700" b="1" i="1" smtClean="0">
                <a:solidFill>
                  <a:srgbClr val="CC3300"/>
                </a:solidFill>
                <a:effectLst/>
              </a:rPr>
              <a:t>   </a:t>
            </a:r>
            <a:r>
              <a:rPr lang="ru-RU" sz="1600" b="1" i="1" smtClean="0">
                <a:solidFill>
                  <a:srgbClr val="CC3300"/>
                </a:solidFill>
                <a:effectLst/>
              </a:rPr>
              <a:t>Электроэнцефалография (ЭЭГ)</a:t>
            </a:r>
            <a:r>
              <a:rPr lang="ru-RU" sz="1600" smtClean="0">
                <a:effectLst/>
              </a:rPr>
              <a:t> </a:t>
            </a:r>
            <a:r>
              <a:rPr lang="ru-RU" sz="1600" b="1" smtClean="0">
                <a:effectLst/>
              </a:rPr>
              <a:t>– это регистрация электрической активности головного мозга</a:t>
            </a:r>
          </a:p>
          <a:p>
            <a:pPr marL="342900" indent="-342900" eaLnBrk="1" hangingPunct="1">
              <a:lnSpc>
                <a:spcPct val="80000"/>
              </a:lnSpc>
            </a:pPr>
            <a:r>
              <a:rPr lang="ru-RU" sz="1600" b="1" smtClean="0">
                <a:effectLst/>
              </a:rPr>
              <a:t>Процедура проста и безболезненна: к голове пациента прикрепляют около 20 маленьких электродов и регистрируют мозговую активность в нормальных условиях</a:t>
            </a:r>
          </a:p>
          <a:p>
            <a:pPr marL="342900" indent="-342900" eaLnBrk="1" hangingPunct="1">
              <a:lnSpc>
                <a:spcPct val="80000"/>
              </a:lnSpc>
            </a:pPr>
            <a:r>
              <a:rPr lang="ru-RU" sz="1600" b="1" smtClean="0">
                <a:effectLst/>
              </a:rPr>
              <a:t>Затем человека подвергают воздействию различных стимулов (например, вспышек яркого света), или предлагают глубоко и часто дышать</a:t>
            </a:r>
          </a:p>
          <a:p>
            <a:pPr marL="342900" indent="-342900" eaLnBrk="1" hangingPunct="1">
              <a:lnSpc>
                <a:spcPct val="80000"/>
              </a:lnSpc>
            </a:pPr>
            <a:r>
              <a:rPr lang="ru-RU" sz="1600" b="1" smtClean="0">
                <a:effectLst/>
              </a:rPr>
              <a:t>Запись имеет вид ломаных линий, одновременно зафиксированных с разных участков головного мозга</a:t>
            </a:r>
          </a:p>
          <a:p>
            <a:pPr marL="342900" indent="-342900" eaLnBrk="1" hangingPunct="1">
              <a:lnSpc>
                <a:spcPct val="80000"/>
              </a:lnSpc>
            </a:pPr>
            <a:r>
              <a:rPr lang="ru-RU" sz="1600" b="1" smtClean="0">
                <a:effectLst/>
              </a:rPr>
              <a:t>ЭЭГ помогает подтвердить различные формы эпилепсии, а иногда и выявить редкие болезни мозга, связанные с нарушением обмена веществ </a:t>
            </a:r>
          </a:p>
        </p:txBody>
      </p:sp>
    </p:spTree>
  </p:cSld>
  <p:clrMapOvr>
    <a:masterClrMapping/>
  </p:clrMapOvr>
  <p:timing>
    <p:tnLst>
      <p:par>
        <p:cTn id="1" dur="indefinite" restart="never" nodeType="tmRoot"/>
      </p:par>
    </p:tn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9809" name="Picture 2" descr="ÐÐ°ÑÑÐ¸Ð½ÐºÐ¸ Ð¿Ð¾ Ð·Ð°Ð¿ÑÐ¾ÑÑ Ð­Ð­Ð"/>
          <p:cNvPicPr>
            <a:picLocks noChangeAspect="1" noChangeArrowheads="1"/>
          </p:cNvPicPr>
          <p:nvPr/>
        </p:nvPicPr>
        <p:blipFill>
          <a:blip r:embed="rId2"/>
          <a:srcRect/>
          <a:stretch>
            <a:fillRect/>
          </a:stretch>
        </p:blipFill>
        <p:spPr bwMode="auto">
          <a:xfrm>
            <a:off x="1435100" y="82550"/>
            <a:ext cx="9486900" cy="67754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4294967295"/>
          </p:nvPr>
        </p:nvSpPr>
        <p:spPr/>
        <p:txBody>
          <a:bodyPr/>
          <a:lstStyle/>
          <a:p>
            <a:pPr eaLnBrk="1" fontAlgn="auto" hangingPunct="1">
              <a:spcAft>
                <a:spcPts val="0"/>
              </a:spcAft>
              <a:buFont typeface="Arial" panose="020B0604020202020204" pitchFamily="34" charset="0"/>
              <a:buChar char="•"/>
              <a:defRPr/>
            </a:pPr>
            <a:r>
              <a:rPr lang="ru-RU" dirty="0">
                <a:effectLst/>
              </a:rPr>
              <a:t>Электроэнцефалография дает возможность качественного и количественного анализа функционального состояния головного мозга и его реакций при действии раздражителей. </a:t>
            </a:r>
            <a:endParaRPr lang="ru-RU" dirty="0" smtClean="0">
              <a:effectLst/>
            </a:endParaRPr>
          </a:p>
          <a:p>
            <a:pPr eaLnBrk="1" fontAlgn="auto" hangingPunct="1">
              <a:spcAft>
                <a:spcPts val="0"/>
              </a:spcAft>
              <a:buFont typeface="Arial" panose="020B0604020202020204" pitchFamily="34" charset="0"/>
              <a:buChar char="•"/>
              <a:defRPr/>
            </a:pPr>
            <a:r>
              <a:rPr lang="ru-RU" dirty="0">
                <a:effectLst/>
              </a:rPr>
              <a:t>Регистрация ЭЭГ производится при помощи электроэнцефалографа через специальные электроды (наиболее распространенные - мостиковые, чашечковые и игольчатые). В настоящее время чаще всего используется расположение электродов по международным системам «10—20 %»</a:t>
            </a:r>
            <a:endParaRPr lang="ru-RU" dirty="0"/>
          </a:p>
        </p:txBody>
      </p:sp>
    </p:spTree>
  </p:cSld>
  <p:clrMapOvr>
    <a:masterClrMapping/>
  </p:clrMapOvr>
  <p:timing>
    <p:tnLst>
      <p:par>
        <p:cTn id="1" dur="indefinite" restart="never" nodeType="tmRoot"/>
      </p:par>
    </p:tn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1857" name="Picture 2" descr="21 electrodes of International 10-20 system for EEG.svg"/>
          <p:cNvPicPr>
            <a:picLocks noChangeAspect="1" noChangeArrowheads="1"/>
          </p:cNvPicPr>
          <p:nvPr/>
        </p:nvPicPr>
        <p:blipFill>
          <a:blip r:embed="rId2"/>
          <a:srcRect/>
          <a:stretch>
            <a:fillRect/>
          </a:stretch>
        </p:blipFill>
        <p:spPr bwMode="auto">
          <a:xfrm>
            <a:off x="2222500" y="249238"/>
            <a:ext cx="7196138" cy="643731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881" name="Picture 2" descr="ÐÐ°ÑÑÐ¸Ð½ÐºÐ¸ Ð¿Ð¾ Ð·Ð°Ð¿ÑÐ¾ÑÑ ÑÐ¸ÑÐ¼Ñ ÑÑÐ³"/>
          <p:cNvPicPr>
            <a:picLocks noChangeAspect="1" noChangeArrowheads="1"/>
          </p:cNvPicPr>
          <p:nvPr/>
        </p:nvPicPr>
        <p:blipFill>
          <a:blip r:embed="rId2"/>
          <a:srcRect/>
          <a:stretch>
            <a:fillRect/>
          </a:stretch>
        </p:blipFill>
        <p:spPr bwMode="auto">
          <a:xfrm>
            <a:off x="457200" y="60325"/>
            <a:ext cx="11329988" cy="67976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3905" name="Picture 2" descr="ÐÐ°ÑÑÐ¸Ð½ÐºÐ¸ Ð¿Ð¾ Ð·Ð°Ð¿ÑÐ¾ÑÑ ÑÐ¸ÑÐ¼Ñ ÑÑÐ³"/>
          <p:cNvPicPr>
            <a:picLocks noChangeAspect="1" noChangeArrowheads="1"/>
          </p:cNvPicPr>
          <p:nvPr/>
        </p:nvPicPr>
        <p:blipFill>
          <a:blip r:embed="rId2"/>
          <a:srcRect/>
          <a:stretch>
            <a:fillRect/>
          </a:stretch>
        </p:blipFill>
        <p:spPr bwMode="auto">
          <a:xfrm>
            <a:off x="1417638" y="0"/>
            <a:ext cx="8761412" cy="6858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4929" name="Picture 2" descr="ÐÐ°ÑÑÐ¸Ð½ÐºÐ¸ Ð¿Ð¾ Ð·Ð°Ð¿ÑÐ¾ÑÑ ÑÐ¸ÑÐ¼Ñ ÑÑÐ³"/>
          <p:cNvPicPr>
            <a:picLocks noChangeAspect="1" noChangeArrowheads="1"/>
          </p:cNvPicPr>
          <p:nvPr/>
        </p:nvPicPr>
        <p:blipFill>
          <a:blip r:embed="rId2"/>
          <a:srcRect/>
          <a:stretch>
            <a:fillRect/>
          </a:stretch>
        </p:blipFill>
        <p:spPr bwMode="auto">
          <a:xfrm>
            <a:off x="1527175" y="0"/>
            <a:ext cx="9007475" cy="67468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5953" name="Picture 2" descr="ÐÐ°ÑÑÐ¸Ð½ÐºÐ¸ Ð¿Ð¾ Ð·Ð°Ð¿ÑÐ¾ÑÑ ÑÐ¸ÑÐ¼Ñ ÑÑÐ³"/>
          <p:cNvPicPr>
            <a:picLocks noChangeAspect="1" noChangeArrowheads="1"/>
          </p:cNvPicPr>
          <p:nvPr/>
        </p:nvPicPr>
        <p:blipFill>
          <a:blip r:embed="rId2"/>
          <a:srcRect/>
          <a:stretch>
            <a:fillRect/>
          </a:stretch>
        </p:blipFill>
        <p:spPr bwMode="auto">
          <a:xfrm>
            <a:off x="1536700" y="100013"/>
            <a:ext cx="9436100" cy="65817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977" name="Заголовок 1"/>
          <p:cNvSpPr>
            <a:spLocks noGrp="1"/>
          </p:cNvSpPr>
          <p:nvPr>
            <p:ph type="title" idx="4294967295"/>
          </p:nvPr>
        </p:nvSpPr>
        <p:spPr bwMode="auto">
          <a:xfrm>
            <a:off x="966788" y="609600"/>
            <a:ext cx="10302875" cy="923925"/>
          </a:xfrm>
          <a:noFill/>
        </p:spPr>
        <p:txBody>
          <a:bodyPr wrap="square" numCol="1" anchorCtr="0" compatLnSpc="1">
            <a:prstTxWarp prst="textNoShape">
              <a:avLst/>
            </a:prstTxWarp>
          </a:bodyPr>
          <a:lstStyle/>
          <a:p>
            <a:pPr eaLnBrk="1" hangingPunct="1"/>
            <a:r>
              <a:rPr lang="ru-RU" sz="1700" b="0" i="1" u="sng" cap="none" dirty="0" smtClean="0">
                <a:effectLst/>
                <a:hlinkClick r:id="rId2" action="ppaction://hlinksldjump"/>
              </a:rPr>
              <a:t>Методы лучевой диагностики</a:t>
            </a:r>
            <a:endParaRPr lang="ru-RU" sz="1700" b="0" i="1" u="sng" cap="none" dirty="0" smtClean="0">
              <a:effectLst/>
            </a:endParaRPr>
          </a:p>
        </p:txBody>
      </p:sp>
      <p:sp>
        <p:nvSpPr>
          <p:cNvPr id="126978" name="Rectangle 3"/>
          <p:cNvSpPr>
            <a:spLocks noChangeArrowheads="1"/>
          </p:cNvSpPr>
          <p:nvPr/>
        </p:nvSpPr>
        <p:spPr bwMode="auto">
          <a:xfrm>
            <a:off x="762000" y="1378509"/>
            <a:ext cx="10287000" cy="1246495"/>
          </a:xfrm>
          <a:prstGeom prst="rect">
            <a:avLst/>
          </a:prstGeom>
          <a:noFill/>
          <a:ln w="9525">
            <a:noFill/>
            <a:miter lim="800000"/>
            <a:headEnd/>
            <a:tailEnd/>
          </a:ln>
        </p:spPr>
        <p:txBody>
          <a:bodyPr bIns="0" anchor="ctr">
            <a:spAutoFit/>
          </a:bodyPr>
          <a:lstStyle/>
          <a:p>
            <a:pPr defTabSz="914400" eaLnBrk="0" hangingPunct="0"/>
            <a:r>
              <a:rPr lang="ru-RU" i="1" dirty="0">
                <a:cs typeface="Times New Roman" pitchFamily="18" charset="0"/>
              </a:rPr>
              <a:t>Эти методы составляют группу методик неразрушающего контроля и широко используются в диагностике. Они отличаются чрезвычайной информативностью, доступностью, простотой выполнения и позволяют изучить анатомические особенности органа и его функциональное состояние.</a:t>
            </a:r>
            <a:endParaRPr lang="ru-RU" sz="2400" i="1" dirty="0"/>
          </a:p>
        </p:txBody>
      </p:sp>
      <p:pic>
        <p:nvPicPr>
          <p:cNvPr id="126979" name="Picture 4" descr="D:\Документы\Презентации\Малышева А.Ф\рисунки\кабинет узи.jpg"/>
          <p:cNvPicPr>
            <a:picLocks noChangeAspect="1" noChangeArrowheads="1"/>
          </p:cNvPicPr>
          <p:nvPr/>
        </p:nvPicPr>
        <p:blipFill>
          <a:blip r:embed="rId3"/>
          <a:srcRect/>
          <a:stretch>
            <a:fillRect/>
          </a:stretch>
        </p:blipFill>
        <p:spPr bwMode="auto">
          <a:xfrm>
            <a:off x="4762500" y="3071813"/>
            <a:ext cx="6858000" cy="3071812"/>
          </a:xfrm>
          <a:prstGeom prst="rect">
            <a:avLst/>
          </a:prstGeom>
          <a:noFill/>
          <a:ln w="9525">
            <a:noFill/>
            <a:miter lim="800000"/>
            <a:headEnd/>
            <a:tailEnd/>
          </a:ln>
        </p:spPr>
      </p:pic>
      <p:pic>
        <p:nvPicPr>
          <p:cNvPr id="126980" name="Picture 4" descr="D:\Документы\Презентации\Малышева А.Ф\рисунки\кабинет узи.jpg"/>
          <p:cNvPicPr>
            <a:picLocks noChangeAspect="1" noChangeArrowheads="1"/>
          </p:cNvPicPr>
          <p:nvPr/>
        </p:nvPicPr>
        <p:blipFill>
          <a:blip r:embed="rId3"/>
          <a:srcRect/>
          <a:stretch>
            <a:fillRect/>
          </a:stretch>
        </p:blipFill>
        <p:spPr bwMode="auto">
          <a:xfrm>
            <a:off x="4476750" y="2857500"/>
            <a:ext cx="7334250" cy="37147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001" name="Содержимое 1"/>
          <p:cNvSpPr>
            <a:spLocks noGrp="1"/>
          </p:cNvSpPr>
          <p:nvPr>
            <p:ph idx="4294967295"/>
          </p:nvPr>
        </p:nvSpPr>
        <p:spPr bwMode="auto">
          <a:noFill/>
        </p:spPr>
        <p:txBody>
          <a:bodyPr wrap="square" numCol="1" anchor="t" anchorCtr="0" compatLnSpc="1">
            <a:prstTxWarp prst="textNoShape">
              <a:avLst/>
            </a:prstTxWarp>
          </a:bodyPr>
          <a:lstStyle/>
          <a:p>
            <a:pPr marL="365125" indent="-255588" eaLnBrk="1" hangingPunct="1">
              <a:lnSpc>
                <a:spcPct val="90000"/>
              </a:lnSpc>
            </a:pPr>
            <a:r>
              <a:rPr lang="ru-RU" sz="1800" smtClean="0">
                <a:effectLst/>
                <a:latin typeface="Times New Roman" pitchFamily="18" charset="0"/>
                <a:cs typeface="Times New Roman" pitchFamily="18" charset="0"/>
              </a:rPr>
              <a:t>Рентгеновское излучение – это высокочастотное электромагнитное излучение с длиной волны от 0,1 до 10 нанометров, которое легко проходит через вещество с низкой плотностью (с низким значением атомного номера), но не проходит через материалы с высокой плотностью. Поэтому, твердые объекты, как почечные камни и кости получаются достаточно четкими при проведении рентгена.</a:t>
            </a:r>
          </a:p>
          <a:p>
            <a:pPr marL="365125" indent="-255588" eaLnBrk="1" hangingPunct="1">
              <a:lnSpc>
                <a:spcPct val="90000"/>
              </a:lnSpc>
            </a:pPr>
            <a:r>
              <a:rPr lang="ru-RU" sz="1800" smtClean="0">
                <a:effectLst/>
                <a:latin typeface="Times New Roman" pitchFamily="18" charset="0"/>
                <a:cs typeface="Times New Roman" pitchFamily="18" charset="0"/>
              </a:rPr>
              <a:t>Изобретателем считается Вильгельм Рентген, в честь которого и названо излучение.</a:t>
            </a:r>
          </a:p>
          <a:p>
            <a:pPr marL="365125" indent="-255588" eaLnBrk="1" hangingPunct="1">
              <a:lnSpc>
                <a:spcPct val="90000"/>
              </a:lnSpc>
            </a:pPr>
            <a:r>
              <a:rPr lang="ru-RU" sz="1800" smtClean="0">
                <a:effectLst/>
                <a:latin typeface="Times New Roman" pitchFamily="18" charset="0"/>
                <a:cs typeface="Times New Roman" pitchFamily="18" charset="0"/>
              </a:rPr>
              <a:t>Технологию получения рентгеновского излучения используют в диагностических целях.</a:t>
            </a:r>
          </a:p>
        </p:txBody>
      </p:sp>
      <p:sp>
        <p:nvSpPr>
          <p:cNvPr id="3" name="Заголовок 2"/>
          <p:cNvSpPr>
            <a:spLocks noGrp="1"/>
          </p:cNvSpPr>
          <p:nvPr>
            <p:ph type="title" idx="4294967295"/>
          </p:nvPr>
        </p:nvSpPr>
        <p:spPr>
          <a:xfrm>
            <a:off x="610129" y="274638"/>
            <a:ext cx="10971743" cy="1143000"/>
          </a:xfrm>
        </p:spPr>
        <p:txBody>
          <a:bodyPr>
            <a:scene3d>
              <a:camera prst="orthographicFront"/>
              <a:lightRig rig="soft" dir="t"/>
            </a:scene3d>
            <a:sp3d prstMaterial="softEdge">
              <a:bevelT w="25400" h="25400"/>
            </a:sp3d>
          </a:bodyPr>
          <a:lstStyle/>
          <a:p>
            <a:pPr eaLnBrk="1" fontAlgn="auto" hangingPunct="1">
              <a:lnSpc>
                <a:spcPct val="100000"/>
              </a:lnSpc>
              <a:spcAft>
                <a:spcPts val="0"/>
              </a:spcAft>
              <a:defRPr/>
            </a:pPr>
            <a:r>
              <a:rPr lang="ru-RU" sz="4100" cap="none" dirty="0" smtClean="0">
                <a:solidFill>
                  <a:schemeClr val="tx2"/>
                </a:solidFill>
                <a:effectLst/>
                <a:latin typeface="Times New Roman" pitchFamily="18" charset="0"/>
                <a:cs typeface="Times New Roman" pitchFamily="18" charset="0"/>
              </a:rPr>
              <a:t>Рентген</a:t>
            </a:r>
            <a:endParaRPr lang="ru-RU" sz="4100" cap="none" dirty="0">
              <a:solidFill>
                <a:schemeClr val="tx2"/>
              </a:solidFill>
              <a:effectLst/>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9025" name="Содержимое 1"/>
          <p:cNvSpPr>
            <a:spLocks noGrp="1"/>
          </p:cNvSpPr>
          <p:nvPr>
            <p:ph idx="4294967295"/>
          </p:nvPr>
        </p:nvSpPr>
        <p:spPr bwMode="auto">
          <a:xfrm>
            <a:off x="0" y="0"/>
            <a:ext cx="12192000" cy="4572000"/>
          </a:xfrm>
          <a:noFill/>
        </p:spPr>
        <p:txBody>
          <a:bodyPr wrap="square" numCol="1" anchor="t" anchorCtr="0" compatLnSpc="1">
            <a:prstTxWarp prst="textNoShape">
              <a:avLst/>
            </a:prstTxWarp>
          </a:bodyPr>
          <a:lstStyle/>
          <a:p>
            <a:pPr marL="179388" indent="179388" algn="just" eaLnBrk="1" hangingPunct="1">
              <a:spcBef>
                <a:spcPct val="0"/>
              </a:spcBef>
            </a:pPr>
            <a:r>
              <a:rPr lang="ru-RU" sz="1800" smtClean="0">
                <a:effectLst/>
                <a:latin typeface="Times New Roman" pitchFamily="18" charset="0"/>
                <a:cs typeface="Times New Roman" pitchFamily="18" charset="0"/>
              </a:rPr>
              <a:t>Рентген полезен для диагностирования патологий скелетной системы и определенного вида болезней, протекающих в мягких тканях. В частности, он очень эффективен для идентификации пневмонии, отека и рака легких, для диагностики брюшной полости. Весьма полезен рентген также для обнаружения желчных и почечных камней.</a:t>
            </a:r>
          </a:p>
          <a:p>
            <a:pPr marL="179388" indent="179388" algn="just" eaLnBrk="1" hangingPunct="1">
              <a:spcBef>
                <a:spcPct val="0"/>
              </a:spcBef>
            </a:pPr>
            <a:r>
              <a:rPr lang="ru-RU" sz="1800" b="1" smtClean="0">
                <a:effectLst/>
                <a:latin typeface="Times New Roman" pitchFamily="18" charset="0"/>
                <a:cs typeface="Times New Roman" pitchFamily="18" charset="0"/>
              </a:rPr>
              <a:t>Рентгенограмма</a:t>
            </a:r>
            <a:r>
              <a:rPr lang="ru-RU" sz="1800" smtClean="0">
                <a:effectLst/>
                <a:latin typeface="Times New Roman" pitchFamily="18" charset="0"/>
                <a:cs typeface="Times New Roman" pitchFamily="18" charset="0"/>
              </a:rPr>
              <a:t> – это рентгеновское изображение, полученное путем помещения части пациента перед детектором рентгеновского излучения, а затем освещения коротким импульсом рентгеновского излучения. Из-за большого содержания в костях кальция с его относительно высоким атомным числом они эффективно поглощают рентгеновские лучи. Это уменьшает объем излучения, достигающего </a:t>
            </a:r>
          </a:p>
          <a:p>
            <a:pPr marL="179388" indent="179388" algn="just" eaLnBrk="1" hangingPunct="1">
              <a:spcBef>
                <a:spcPct val="0"/>
              </a:spcBef>
              <a:buFont typeface="Arial" charset="0"/>
              <a:buNone/>
            </a:pPr>
            <a:r>
              <a:rPr lang="ru-RU" sz="1800" smtClean="0">
                <a:effectLst/>
                <a:latin typeface="Times New Roman" pitchFamily="18" charset="0"/>
                <a:cs typeface="Times New Roman" pitchFamily="18" charset="0"/>
              </a:rPr>
              <a:t>датчик в тени костей, делая их </a:t>
            </a:r>
          </a:p>
          <a:p>
            <a:pPr marL="179388" indent="179388" algn="just" eaLnBrk="1" hangingPunct="1">
              <a:spcBef>
                <a:spcPct val="0"/>
              </a:spcBef>
              <a:buFont typeface="Arial" charset="0"/>
              <a:buNone/>
            </a:pPr>
            <a:r>
              <a:rPr lang="ru-RU" sz="1800" smtClean="0">
                <a:effectLst/>
                <a:latin typeface="Times New Roman" pitchFamily="18" charset="0"/>
                <a:cs typeface="Times New Roman" pitchFamily="18" charset="0"/>
              </a:rPr>
              <a:t>отчетливо видными на рентгенограмме.</a:t>
            </a:r>
          </a:p>
        </p:txBody>
      </p:sp>
      <p:pic>
        <p:nvPicPr>
          <p:cNvPr id="129026" name="Picture 3"/>
          <p:cNvPicPr>
            <a:picLocks noChangeAspect="1" noChangeArrowheads="1"/>
          </p:cNvPicPr>
          <p:nvPr/>
        </p:nvPicPr>
        <p:blipFill>
          <a:blip r:embed="rId2"/>
          <a:srcRect/>
          <a:stretch>
            <a:fillRect/>
          </a:stretch>
        </p:blipFill>
        <p:spPr bwMode="auto">
          <a:xfrm>
            <a:off x="0" y="4471988"/>
            <a:ext cx="6000750" cy="2386012"/>
          </a:xfrm>
          <a:prstGeom prst="rect">
            <a:avLst/>
          </a:prstGeom>
          <a:noFill/>
          <a:ln w="9525">
            <a:noFill/>
            <a:miter lim="800000"/>
            <a:headEnd/>
            <a:tailEnd/>
          </a:ln>
        </p:spPr>
      </p:pic>
      <p:pic>
        <p:nvPicPr>
          <p:cNvPr id="129027" name="Picture 4"/>
          <p:cNvPicPr>
            <a:picLocks noChangeAspect="1" noChangeArrowheads="1"/>
          </p:cNvPicPr>
          <p:nvPr/>
        </p:nvPicPr>
        <p:blipFill>
          <a:blip r:embed="rId3"/>
          <a:srcRect/>
          <a:stretch>
            <a:fillRect/>
          </a:stretch>
        </p:blipFill>
        <p:spPr bwMode="auto">
          <a:xfrm>
            <a:off x="7905750" y="3444875"/>
            <a:ext cx="4286250" cy="34131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0049" name="Picture 2" descr="D:\Документы\Презентации\Малышева А.Ф\картинки для электр пособия\1.jpg"/>
          <p:cNvPicPr>
            <a:picLocks noChangeAspect="1" noChangeArrowheads="1"/>
          </p:cNvPicPr>
          <p:nvPr/>
        </p:nvPicPr>
        <p:blipFill>
          <a:blip r:embed="rId2"/>
          <a:srcRect/>
          <a:stretch>
            <a:fillRect/>
          </a:stretch>
        </p:blipFill>
        <p:spPr bwMode="auto">
          <a:xfrm>
            <a:off x="814388" y="3013075"/>
            <a:ext cx="8805862" cy="3714750"/>
          </a:xfrm>
          <a:prstGeom prst="rect">
            <a:avLst/>
          </a:prstGeom>
          <a:noFill/>
          <a:ln w="9525">
            <a:noFill/>
            <a:miter lim="800000"/>
            <a:headEnd/>
            <a:tailEnd/>
          </a:ln>
        </p:spPr>
      </p:pic>
      <p:sp>
        <p:nvSpPr>
          <p:cNvPr id="2" name="Заголовок 1"/>
          <p:cNvSpPr>
            <a:spLocks noGrp="1"/>
          </p:cNvSpPr>
          <p:nvPr>
            <p:ph type="title" idx="4294967295"/>
          </p:nvPr>
        </p:nvSpPr>
        <p:spPr>
          <a:xfrm>
            <a:off x="285182" y="571480"/>
            <a:ext cx="11450104" cy="2643206"/>
          </a:xfrm>
        </p:spPr>
        <p:txBody>
          <a:bodyPr/>
          <a:lstStyle/>
          <a:p>
            <a:pPr eaLnBrk="1" fontAlgn="auto" hangingPunct="1">
              <a:lnSpc>
                <a:spcPct val="100000"/>
              </a:lnSpc>
              <a:spcAft>
                <a:spcPts val="0"/>
              </a:spcAft>
              <a:defRPr/>
            </a:pPr>
            <a:r>
              <a:rPr lang="ru-RU" sz="2400" u="sng" cap="none"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rPr>
              <a:t>Рентгенодиагностика</a:t>
            </a:r>
            <a:r>
              <a:rPr lang="ru-RU" sz="2400" b="0" cap="none" dirty="0" smtClean="0">
                <a:solidFill>
                  <a:srgbClr val="FF0000"/>
                </a:solidFill>
                <a:effectLst/>
              </a:rPr>
              <a:t> </a:t>
            </a:r>
            <a:r>
              <a:rPr lang="ru-RU" sz="2000" b="0" cap="none" dirty="0" smtClean="0">
                <a:effectLst/>
              </a:rPr>
              <a:t>- это исследование органа с помощью рентгеновских лучей. Метод основан на различной проницаемости для этих лучей тканей различной плотности. Если спроектировать их после прохождения через органы человека на экране или фотобумаге можно получить изображение этого органа.</a:t>
            </a:r>
            <a:br>
              <a:rPr lang="ru-RU" sz="2000" b="0" cap="none" dirty="0" smtClean="0">
                <a:effectLst/>
              </a:rPr>
            </a:br>
            <a:r>
              <a:rPr lang="ru-RU" sz="2000" b="0" cap="none" dirty="0" smtClean="0">
                <a:effectLst/>
              </a:rPr>
              <a:t>Основными методами рентгенодиагностики являются </a:t>
            </a:r>
            <a:r>
              <a:rPr lang="ru-RU" sz="2000" cap="none" dirty="0" smtClean="0">
                <a:effectLst/>
              </a:rPr>
              <a:t>рентгеноскопия, рентгенография и флюорография.</a:t>
            </a:r>
            <a:r>
              <a:rPr lang="ru-RU" sz="2000" b="0" cap="none" dirty="0" smtClean="0">
                <a:effectLst/>
              </a:rPr>
              <a:t/>
            </a:r>
            <a:br>
              <a:rPr lang="ru-RU" sz="2000" b="0" cap="none" dirty="0" smtClean="0">
                <a:effectLst/>
              </a:rPr>
            </a:br>
            <a:endParaRPr lang="ru-RU" sz="2000" b="0" cap="none" dirty="0">
              <a:effectLst/>
            </a:endParaRPr>
          </a:p>
        </p:txBody>
      </p:sp>
    </p:spTree>
  </p:cSld>
  <p:clrMapOvr>
    <a:masterClrMapping/>
  </p:clrMapOvr>
  <p:timing>
    <p:tnLst>
      <p:par>
        <p:cTn id="1" dur="indefinite" restart="never" nodeType="tmRoot"/>
      </p:par>
    </p:tnLst>
  </p:timing>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1073" name="Содержимое 1"/>
          <p:cNvSpPr>
            <a:spLocks noGrp="1"/>
          </p:cNvSpPr>
          <p:nvPr>
            <p:ph idx="4294967295"/>
          </p:nvPr>
        </p:nvSpPr>
        <p:spPr bwMode="auto">
          <a:xfrm>
            <a:off x="748145" y="942110"/>
            <a:ext cx="11050732" cy="2341418"/>
          </a:xfrm>
          <a:noFill/>
        </p:spPr>
        <p:txBody>
          <a:bodyPr wrap="square" numCol="1" anchor="t" anchorCtr="0" compatLnSpc="1">
            <a:prstTxWarp prst="textNoShape">
              <a:avLst/>
            </a:prstTxWarp>
            <a:normAutofit lnSpcReduction="10000"/>
          </a:bodyPr>
          <a:lstStyle/>
          <a:p>
            <a:pPr marL="365125" indent="-255588" algn="just" eaLnBrk="1" hangingPunct="1"/>
            <a:r>
              <a:rPr lang="ru-RU" sz="1800" dirty="0" smtClean="0">
                <a:effectLst/>
                <a:latin typeface="Times New Roman" pitchFamily="18" charset="0"/>
                <a:cs typeface="Times New Roman" pitchFamily="18" charset="0"/>
              </a:rPr>
              <a:t>При помощи рентгенограмм можно обнаружить патологии костной системы, а также выявить некоторые болезненные процессы в мягких тканях. Среди примеров очень распространенный рентген грудной клетки, при помощи которого можно определять заболевания легких, такие как пневмония, рака или отека легких, и рентген брюшной полости, который может обнаружить непроходимость кишечника, свободный воздух (от висцеральной перфорации) и свободную жидкость (при асците). Рентгеновские лучи также могут обнаружить патологи, такие как камни в желчном пузыре (редко непроницаемы для рентгеновских лучей) или почечных камни, которые часто (но не всегда) видны. </a:t>
            </a:r>
          </a:p>
        </p:txBody>
      </p:sp>
      <p:pic>
        <p:nvPicPr>
          <p:cNvPr id="131074" name="Picture 2"/>
          <p:cNvPicPr>
            <a:picLocks noChangeAspect="1" noChangeArrowheads="1"/>
          </p:cNvPicPr>
          <p:nvPr/>
        </p:nvPicPr>
        <p:blipFill>
          <a:blip r:embed="rId2"/>
          <a:srcRect/>
          <a:stretch>
            <a:fillRect/>
          </a:stretch>
        </p:blipFill>
        <p:spPr bwMode="auto">
          <a:xfrm>
            <a:off x="614796" y="3883963"/>
            <a:ext cx="4381500" cy="2428875"/>
          </a:xfrm>
          <a:prstGeom prst="rect">
            <a:avLst/>
          </a:prstGeom>
          <a:noFill/>
          <a:ln w="9525">
            <a:noFill/>
            <a:miter lim="800000"/>
            <a:headEnd/>
            <a:tailEnd/>
          </a:ln>
        </p:spPr>
      </p:pic>
      <p:pic>
        <p:nvPicPr>
          <p:cNvPr id="131075" name="Picture 5"/>
          <p:cNvPicPr>
            <a:picLocks noChangeAspect="1" noChangeArrowheads="1"/>
          </p:cNvPicPr>
          <p:nvPr/>
        </p:nvPicPr>
        <p:blipFill>
          <a:blip r:embed="rId3"/>
          <a:srcRect/>
          <a:stretch>
            <a:fillRect/>
          </a:stretch>
        </p:blipFill>
        <p:spPr bwMode="auto">
          <a:xfrm>
            <a:off x="5112327" y="3883962"/>
            <a:ext cx="6686550" cy="2428875"/>
          </a:xfrm>
          <a:prstGeom prst="rect">
            <a:avLst/>
          </a:prstGeom>
          <a:noFill/>
          <a:ln w="9525">
            <a:noFill/>
            <a:miter lim="800000"/>
            <a:headEnd/>
            <a:tailEnd/>
          </a:ln>
        </p:spPr>
      </p:pic>
    </p:spTree>
  </p:cSld>
  <p:clrMapOvr>
    <a:masterClrMapping/>
  </p:clrMapOvr>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2097" name="Picture 2"/>
          <p:cNvPicPr>
            <a:picLocks noGrp="1" noChangeAspect="1" noChangeArrowheads="1"/>
          </p:cNvPicPr>
          <p:nvPr>
            <p:ph idx="4294967295"/>
          </p:nvPr>
        </p:nvPicPr>
        <p:blipFill>
          <a:blip r:embed="rId2"/>
          <a:srcRect/>
          <a:stretch>
            <a:fillRect/>
          </a:stretch>
        </p:blipFill>
        <p:spPr bwMode="auto">
          <a:xfrm>
            <a:off x="0" y="0"/>
            <a:ext cx="9239250" cy="3244850"/>
          </a:xfrm>
        </p:spPr>
      </p:pic>
      <p:pic>
        <p:nvPicPr>
          <p:cNvPr id="132098" name="Picture 3"/>
          <p:cNvPicPr>
            <a:picLocks noChangeAspect="1" noChangeArrowheads="1"/>
          </p:cNvPicPr>
          <p:nvPr/>
        </p:nvPicPr>
        <p:blipFill>
          <a:blip r:embed="rId3"/>
          <a:srcRect/>
          <a:stretch>
            <a:fillRect/>
          </a:stretch>
        </p:blipFill>
        <p:spPr bwMode="auto">
          <a:xfrm>
            <a:off x="3524250" y="3267075"/>
            <a:ext cx="8667750" cy="3590925"/>
          </a:xfrm>
          <a:prstGeom prst="rect">
            <a:avLst/>
          </a:prstGeom>
          <a:noFill/>
          <a:ln w="9525">
            <a:noFill/>
            <a:miter lim="800000"/>
            <a:headEnd/>
            <a:tailEnd/>
          </a:ln>
        </p:spPr>
      </p:pic>
    </p:spTree>
  </p:cSld>
  <p:clrMapOvr>
    <a:masterClrMapping/>
  </p:clrMapOvr>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Прямая со стрелкой 3"/>
          <p:cNvCxnSpPr/>
          <p:nvPr/>
        </p:nvCxnSpPr>
        <p:spPr>
          <a:xfrm rot="5400000">
            <a:off x="3924300" y="1862138"/>
            <a:ext cx="1154113" cy="1587"/>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6" name="Скругленный прямоугольник 5"/>
          <p:cNvSpPr/>
          <p:nvPr/>
        </p:nvSpPr>
        <p:spPr>
          <a:xfrm>
            <a:off x="1143000" y="285750"/>
            <a:ext cx="9620250" cy="1000125"/>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defTabSz="914400" fontAlgn="auto">
              <a:spcBef>
                <a:spcPts val="0"/>
              </a:spcBef>
              <a:spcAft>
                <a:spcPts val="0"/>
              </a:spcAft>
              <a:defRPr/>
            </a:pPr>
            <a:r>
              <a:rPr lang="ru-RU" dirty="0"/>
              <a:t>При </a:t>
            </a:r>
            <a:r>
              <a:rPr lang="en-US" dirty="0"/>
              <a:t>Ro</a:t>
            </a:r>
            <a:r>
              <a:rPr lang="ru-RU" dirty="0"/>
              <a:t> – исследование полых органов применяются </a:t>
            </a:r>
            <a:br>
              <a:rPr lang="ru-RU" dirty="0"/>
            </a:br>
            <a:r>
              <a:rPr lang="ru-RU" dirty="0"/>
              <a:t>контрастные вещества</a:t>
            </a:r>
          </a:p>
        </p:txBody>
      </p:sp>
      <p:sp>
        <p:nvSpPr>
          <p:cNvPr id="7" name="Прямоугольник 6">
            <a:hlinkClick r:id="rId2" action="ppaction://hlinksldjump"/>
          </p:cNvPr>
          <p:cNvSpPr/>
          <p:nvPr/>
        </p:nvSpPr>
        <p:spPr>
          <a:xfrm>
            <a:off x="2351055" y="2420888"/>
            <a:ext cx="7048549" cy="642942"/>
          </a:xfrm>
          <a:prstGeom prst="rect">
            <a:avLst/>
          </a:prstGeom>
        </p:spPr>
        <p:style>
          <a:lnRef idx="1">
            <a:schemeClr val="accent5"/>
          </a:lnRef>
          <a:fillRef idx="2">
            <a:schemeClr val="accent5"/>
          </a:fillRef>
          <a:effectRef idx="1">
            <a:schemeClr val="accent5"/>
          </a:effectRef>
          <a:fontRef idx="minor">
            <a:schemeClr val="dk1"/>
          </a:fontRef>
        </p:style>
        <p:txBody>
          <a:bodyPr anchor="ctr"/>
          <a:lstStyle/>
          <a:p>
            <a:pPr algn="ctr" defTabSz="914400" fontAlgn="auto">
              <a:spcBef>
                <a:spcPts val="0"/>
              </a:spcBef>
              <a:spcAft>
                <a:spcPts val="0"/>
              </a:spcAft>
              <a:defRPr/>
            </a:pPr>
            <a:r>
              <a:rPr lang="ru-RU"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дают  четкое изображение </a:t>
            </a:r>
          </a:p>
        </p:txBody>
      </p:sp>
      <p:sp>
        <p:nvSpPr>
          <p:cNvPr id="8" name="Скругленный прямоугольник 7"/>
          <p:cNvSpPr/>
          <p:nvPr/>
        </p:nvSpPr>
        <p:spPr>
          <a:xfrm>
            <a:off x="762000" y="3571875"/>
            <a:ext cx="9906000" cy="3071813"/>
          </a:xfrm>
          <a:prstGeom prst="roundRect">
            <a:avLst/>
          </a:prstGeom>
        </p:spPr>
        <p:style>
          <a:lnRef idx="1">
            <a:schemeClr val="accent5"/>
          </a:lnRef>
          <a:fillRef idx="3">
            <a:schemeClr val="accent5"/>
          </a:fillRef>
          <a:effectRef idx="2">
            <a:schemeClr val="accent5"/>
          </a:effectRef>
          <a:fontRef idx="minor">
            <a:schemeClr val="lt1"/>
          </a:fontRef>
        </p:style>
        <p:txBody>
          <a:bodyPr anchor="ctr"/>
          <a:lstStyle/>
          <a:p>
            <a:pPr algn="ctr" defTabSz="914400" fontAlgn="auto">
              <a:spcBef>
                <a:spcPts val="0"/>
              </a:spcBef>
              <a:spcAft>
                <a:spcPts val="0"/>
              </a:spcAft>
              <a:buFont typeface="Arial" pitchFamily="34" charset="0"/>
              <a:buChar char="•"/>
              <a:defRPr/>
            </a:pPr>
            <a:r>
              <a:rPr lang="ru-RU" dirty="0"/>
              <a:t>ЖКТ – бариевая взвесь</a:t>
            </a:r>
          </a:p>
          <a:p>
            <a:pPr algn="ctr" defTabSz="914400" fontAlgn="auto">
              <a:spcBef>
                <a:spcPts val="0"/>
              </a:spcBef>
              <a:spcAft>
                <a:spcPts val="0"/>
              </a:spcAft>
              <a:buFont typeface="Arial" pitchFamily="34" charset="0"/>
              <a:buChar char="•"/>
              <a:defRPr/>
            </a:pPr>
            <a:endParaRPr lang="ru-RU" dirty="0"/>
          </a:p>
          <a:p>
            <a:pPr algn="ctr" defTabSz="914400" fontAlgn="auto">
              <a:spcBef>
                <a:spcPts val="0"/>
              </a:spcBef>
              <a:spcAft>
                <a:spcPts val="0"/>
              </a:spcAft>
              <a:buFont typeface="Arial" pitchFamily="34" charset="0"/>
              <a:buChar char="•"/>
              <a:defRPr/>
            </a:pPr>
            <a:r>
              <a:rPr lang="ru-RU" dirty="0"/>
              <a:t>Бронхи – йодопол</a:t>
            </a:r>
          </a:p>
          <a:p>
            <a:pPr algn="ctr" defTabSz="914400" fontAlgn="auto">
              <a:spcBef>
                <a:spcPts val="0"/>
              </a:spcBef>
              <a:spcAft>
                <a:spcPts val="0"/>
              </a:spcAft>
              <a:buFont typeface="Arial" pitchFamily="34" charset="0"/>
              <a:buChar char="•"/>
              <a:defRPr/>
            </a:pPr>
            <a:endParaRPr lang="ru-RU" dirty="0"/>
          </a:p>
          <a:p>
            <a:pPr algn="ctr" defTabSz="914400" fontAlgn="auto">
              <a:spcBef>
                <a:spcPts val="0"/>
              </a:spcBef>
              <a:spcAft>
                <a:spcPts val="0"/>
              </a:spcAft>
              <a:buFont typeface="Arial" pitchFamily="34" charset="0"/>
              <a:buChar char="•"/>
              <a:defRPr/>
            </a:pPr>
            <a:r>
              <a:rPr lang="ru-RU" dirty="0"/>
              <a:t>Почки – индигокармин 0,4 %</a:t>
            </a:r>
          </a:p>
          <a:p>
            <a:pPr algn="ctr" defTabSz="914400" fontAlgn="auto">
              <a:spcBef>
                <a:spcPts val="0"/>
              </a:spcBef>
              <a:spcAft>
                <a:spcPts val="0"/>
              </a:spcAft>
              <a:buFont typeface="Arial" pitchFamily="34" charset="0"/>
              <a:buChar char="•"/>
              <a:defRPr/>
            </a:pPr>
            <a:endParaRPr lang="ru-RU" dirty="0"/>
          </a:p>
          <a:p>
            <a:pPr algn="ctr" defTabSz="914400" fontAlgn="auto">
              <a:spcBef>
                <a:spcPts val="0"/>
              </a:spcBef>
              <a:spcAft>
                <a:spcPts val="0"/>
              </a:spcAft>
              <a:buFont typeface="Arial" pitchFamily="34" charset="0"/>
              <a:buChar char="•"/>
              <a:defRPr/>
            </a:pPr>
            <a:r>
              <a:rPr lang="ru-RU" dirty="0"/>
              <a:t>Желчный пузырь – йопагност, биллигност,</a:t>
            </a:r>
          </a:p>
          <a:p>
            <a:pPr algn="ctr" defTabSz="914400" fontAlgn="auto">
              <a:spcBef>
                <a:spcPts val="0"/>
              </a:spcBef>
              <a:spcAft>
                <a:spcPts val="0"/>
              </a:spcAft>
              <a:defRPr/>
            </a:pPr>
            <a:r>
              <a:rPr lang="ru-RU" dirty="0"/>
              <a:t>                               холевид, билитраст.</a:t>
            </a:r>
          </a:p>
        </p:txBody>
      </p:sp>
    </p:spTree>
  </p:cSld>
  <p:clrMapOvr>
    <a:masterClrMapping/>
  </p:clrMapOvr>
  <p:timing>
    <p:tnLst>
      <p:par>
        <p:cTn id="1" dur="indefinite" restart="never" nodeType="tmRoot"/>
      </p:par>
    </p:tnLst>
  </p:timing>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45" name="Содержимое 1"/>
          <p:cNvSpPr>
            <a:spLocks noGrp="1"/>
          </p:cNvSpPr>
          <p:nvPr>
            <p:ph idx="4294967295"/>
          </p:nvPr>
        </p:nvSpPr>
        <p:spPr bwMode="auto">
          <a:noFill/>
        </p:spPr>
        <p:txBody>
          <a:bodyPr wrap="square" numCol="1" anchor="t" anchorCtr="0" compatLnSpc="1">
            <a:prstTxWarp prst="textNoShape">
              <a:avLst/>
            </a:prstTxWarp>
          </a:bodyPr>
          <a:lstStyle/>
          <a:p>
            <a:pPr marL="365125" indent="-255588" eaLnBrk="1" hangingPunct="1"/>
            <a:r>
              <a:rPr lang="ru-RU" sz="1800" smtClean="0">
                <a:effectLst/>
                <a:latin typeface="Times New Roman" pitchFamily="18" charset="0"/>
                <a:cs typeface="Times New Roman" pitchFamily="18" charset="0"/>
              </a:rPr>
              <a:t>Внутривенная пиелография и уретроцистография - это рентгенологические визуальные методы исследования. Эти исследования выполняют врачи-урологи.</a:t>
            </a:r>
          </a:p>
          <a:p>
            <a:pPr marL="365125" indent="-255588" eaLnBrk="1" hangingPunct="1"/>
            <a:r>
              <a:rPr lang="ru-RU" sz="1800" smtClean="0">
                <a:effectLst/>
                <a:latin typeface="Times New Roman" pitchFamily="18" charset="0"/>
                <a:cs typeface="Times New Roman" pitchFamily="18" charset="0"/>
              </a:rPr>
              <a:t> </a:t>
            </a:r>
            <a:r>
              <a:rPr lang="ru-RU" sz="1800" b="1" smtClean="0">
                <a:effectLst/>
                <a:latin typeface="Times New Roman" pitchFamily="18" charset="0"/>
                <a:cs typeface="Times New Roman" pitchFamily="18" charset="0"/>
              </a:rPr>
              <a:t>Внутривенная урография</a:t>
            </a:r>
            <a:r>
              <a:rPr lang="ru-RU" sz="1800" smtClean="0">
                <a:effectLst/>
                <a:latin typeface="Times New Roman" pitchFamily="18" charset="0"/>
                <a:cs typeface="Times New Roman" pitchFamily="18" charset="0"/>
              </a:rPr>
              <a:t> - ряд последовательных рентгенограмм мочевыводящих путей, которые делаются после введения в вену йодсодержащего вещества. Это вещество накапливается в почках и выводится из них, а внутривенная пиелограмма позволяет наблюдать функционирование почек, мочеточников и мочевого пузыря. При выполнении исследований используют рентгеноконтрастные вещества. </a:t>
            </a:r>
          </a:p>
          <a:p>
            <a:pPr marL="365125" indent="-255588" eaLnBrk="1" hangingPunct="1"/>
            <a:endParaRPr lang="ru-RU" sz="1900" smtClean="0">
              <a:effectLst/>
            </a:endParaRPr>
          </a:p>
        </p:txBody>
      </p:sp>
      <p:sp>
        <p:nvSpPr>
          <p:cNvPr id="3" name="Заголовок 2"/>
          <p:cNvSpPr>
            <a:spLocks noGrp="1"/>
          </p:cNvSpPr>
          <p:nvPr>
            <p:ph type="title" idx="4294967295"/>
          </p:nvPr>
        </p:nvSpPr>
        <p:spPr>
          <a:xfrm>
            <a:off x="610129" y="274638"/>
            <a:ext cx="10971743" cy="1143000"/>
          </a:xfrm>
        </p:spPr>
        <p:txBody>
          <a:bodyPr>
            <a:normAutofit fontScale="90000"/>
            <a:scene3d>
              <a:camera prst="orthographicFront"/>
              <a:lightRig rig="soft" dir="t"/>
            </a:scene3d>
            <a:sp3d prstMaterial="softEdge">
              <a:bevelT w="25400" h="25400"/>
            </a:sp3d>
          </a:bodyPr>
          <a:lstStyle/>
          <a:p>
            <a:pPr eaLnBrk="1" fontAlgn="auto" hangingPunct="1">
              <a:lnSpc>
                <a:spcPct val="100000"/>
              </a:lnSpc>
              <a:spcAft>
                <a:spcPts val="0"/>
              </a:spcAft>
              <a:defRPr/>
            </a:pPr>
            <a:r>
              <a:rPr lang="ru-RU" sz="4100" cap="none" dirty="0" smtClean="0">
                <a:solidFill>
                  <a:schemeClr val="tx2"/>
                </a:solidFill>
                <a:effectLst/>
                <a:latin typeface="Times New Roman" pitchFamily="18" charset="0"/>
                <a:cs typeface="Times New Roman" pitchFamily="18" charset="0"/>
              </a:rPr>
              <a:t>Внутривенная пиелография и </a:t>
            </a:r>
            <a:r>
              <a:rPr lang="ru-RU" sz="4100" cap="none" dirty="0" err="1" smtClean="0">
                <a:solidFill>
                  <a:schemeClr val="tx2"/>
                </a:solidFill>
                <a:effectLst/>
                <a:latin typeface="Times New Roman" pitchFamily="18" charset="0"/>
                <a:cs typeface="Times New Roman" pitchFamily="18" charset="0"/>
              </a:rPr>
              <a:t>уретроцистография</a:t>
            </a:r>
            <a:endParaRPr lang="ru-RU" sz="4100" cap="none" dirty="0">
              <a:solidFill>
                <a:schemeClr val="tx2"/>
              </a:solidFill>
              <a:effectLst/>
              <a:latin typeface="Times New Roman" pitchFamily="18" charset="0"/>
              <a:cs typeface="Times New Roman" pitchFamily="18" charset="0"/>
            </a:endParaRPr>
          </a:p>
        </p:txBody>
      </p:sp>
    </p:spTree>
  </p:cSld>
  <p:clrMapOvr>
    <a:masterClrMapping/>
  </p:clrMapOvr>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5169" name="Содержимое 1"/>
          <p:cNvSpPr>
            <a:spLocks noGrp="1"/>
          </p:cNvSpPr>
          <p:nvPr>
            <p:ph idx="4294967295"/>
          </p:nvPr>
        </p:nvSpPr>
        <p:spPr bwMode="auto">
          <a:xfrm>
            <a:off x="0" y="1928813"/>
            <a:ext cx="11582400" cy="4078287"/>
          </a:xfrm>
          <a:noFill/>
        </p:spPr>
        <p:txBody>
          <a:bodyPr wrap="square" numCol="1" anchor="t" anchorCtr="0" compatLnSpc="1">
            <a:prstTxWarp prst="textNoShape">
              <a:avLst/>
            </a:prstTxWarp>
          </a:bodyPr>
          <a:lstStyle/>
          <a:p>
            <a:pPr marL="365125" indent="-255588" eaLnBrk="1" hangingPunct="1">
              <a:buFont typeface="Arial" charset="0"/>
              <a:buNone/>
            </a:pPr>
            <a:r>
              <a:rPr lang="ru-RU" sz="1800" smtClean="0">
                <a:effectLst/>
                <a:latin typeface="Times New Roman" pitchFamily="18" charset="0"/>
                <a:cs typeface="Times New Roman" pitchFamily="18" charset="0"/>
              </a:rPr>
              <a:t>Для подтверждения диагноза при наличии:</a:t>
            </a:r>
          </a:p>
          <a:p>
            <a:pPr marL="365125" indent="-255588" eaLnBrk="1" hangingPunct="1">
              <a:buFont typeface="Wingdings" pitchFamily="2" charset="2"/>
              <a:buChar char="q"/>
            </a:pPr>
            <a:r>
              <a:rPr lang="ru-RU" sz="1800" smtClean="0">
                <a:effectLst/>
                <a:latin typeface="Times New Roman" pitchFamily="18" charset="0"/>
                <a:cs typeface="Times New Roman" pitchFamily="18" charset="0"/>
              </a:rPr>
              <a:t>Крови в моче.</a:t>
            </a:r>
          </a:p>
          <a:p>
            <a:pPr marL="365125" indent="-255588" eaLnBrk="1" hangingPunct="1">
              <a:buFont typeface="Wingdings" pitchFamily="2" charset="2"/>
              <a:buChar char="q"/>
            </a:pPr>
            <a:r>
              <a:rPr lang="ru-RU" sz="1800" smtClean="0">
                <a:effectLst/>
                <a:latin typeface="Times New Roman" pitchFamily="18" charset="0"/>
                <a:cs typeface="Times New Roman" pitchFamily="18" charset="0"/>
              </a:rPr>
              <a:t>Почечной колики.</a:t>
            </a:r>
          </a:p>
          <a:p>
            <a:pPr marL="365125" indent="-255588" eaLnBrk="1" hangingPunct="1">
              <a:buFont typeface="Wingdings" pitchFamily="2" charset="2"/>
              <a:buChar char="q"/>
            </a:pPr>
            <a:r>
              <a:rPr lang="ru-RU" sz="1800" smtClean="0">
                <a:effectLst/>
                <a:latin typeface="Times New Roman" pitchFamily="18" charset="0"/>
                <a:cs typeface="Times New Roman" pitchFamily="18" charset="0"/>
              </a:rPr>
              <a:t>Желчнокаменной болезни.</a:t>
            </a:r>
          </a:p>
          <a:p>
            <a:pPr marL="365125" indent="-255588" eaLnBrk="1" hangingPunct="1">
              <a:buFont typeface="Wingdings" pitchFamily="2" charset="2"/>
              <a:buChar char="q"/>
            </a:pPr>
            <a:r>
              <a:rPr lang="ru-RU" sz="1800" smtClean="0">
                <a:effectLst/>
                <a:latin typeface="Times New Roman" pitchFamily="18" charset="0"/>
                <a:cs typeface="Times New Roman" pitchFamily="18" charset="0"/>
              </a:rPr>
              <a:t>Боли в области почек или мочевых путей.</a:t>
            </a:r>
          </a:p>
          <a:p>
            <a:pPr marL="365125" indent="-255588" eaLnBrk="1" hangingPunct="1">
              <a:buFont typeface="Wingdings" pitchFamily="2" charset="2"/>
              <a:buChar char="q"/>
            </a:pPr>
            <a:r>
              <a:rPr lang="ru-RU" sz="1800" smtClean="0">
                <a:effectLst/>
                <a:latin typeface="Times New Roman" pitchFamily="18" charset="0"/>
                <a:cs typeface="Times New Roman" pitchFamily="18" charset="0"/>
              </a:rPr>
              <a:t>Боли при мочеиспускании.</a:t>
            </a:r>
          </a:p>
          <a:p>
            <a:pPr marL="365125" indent="-255588" eaLnBrk="1" hangingPunct="1">
              <a:buFont typeface="Wingdings" pitchFamily="2" charset="2"/>
              <a:buChar char="q"/>
            </a:pPr>
            <a:r>
              <a:rPr lang="ru-RU" sz="1800" smtClean="0">
                <a:effectLst/>
                <a:latin typeface="Times New Roman" pitchFamily="18" charset="0"/>
                <a:cs typeface="Times New Roman" pitchFamily="18" charset="0"/>
              </a:rPr>
              <a:t>Частых воспалениях мочевых путей.</a:t>
            </a:r>
          </a:p>
          <a:p>
            <a:pPr marL="365125" indent="-255588" eaLnBrk="1" hangingPunct="1">
              <a:buFont typeface="Arial" charset="0"/>
              <a:buNone/>
            </a:pPr>
            <a:endParaRPr lang="ru-RU" smtClean="0">
              <a:effectLst/>
            </a:endParaRPr>
          </a:p>
        </p:txBody>
      </p:sp>
      <p:sp>
        <p:nvSpPr>
          <p:cNvPr id="3" name="Заголовок 2"/>
          <p:cNvSpPr>
            <a:spLocks noGrp="1"/>
          </p:cNvSpPr>
          <p:nvPr>
            <p:ph type="title" idx="4294967295"/>
          </p:nvPr>
        </p:nvSpPr>
        <p:spPr>
          <a:xfrm>
            <a:off x="610129" y="274638"/>
            <a:ext cx="10971743" cy="1654164"/>
          </a:xfrm>
        </p:spPr>
        <p:txBody>
          <a:bodyPr>
            <a:normAutofit fontScale="90000"/>
            <a:scene3d>
              <a:camera prst="orthographicFront"/>
              <a:lightRig rig="soft" dir="t"/>
            </a:scene3d>
            <a:sp3d prstMaterial="softEdge">
              <a:bevelT w="25400" h="25400"/>
            </a:sp3d>
          </a:bodyPr>
          <a:lstStyle/>
          <a:p>
            <a:pPr eaLnBrk="1" fontAlgn="auto" hangingPunct="1">
              <a:lnSpc>
                <a:spcPct val="100000"/>
              </a:lnSpc>
              <a:spcAft>
                <a:spcPts val="0"/>
              </a:spcAft>
              <a:defRPr/>
            </a:pPr>
            <a:r>
              <a:rPr lang="ru-RU" sz="4100" cap="none" dirty="0" smtClean="0">
                <a:solidFill>
                  <a:schemeClr val="tx2"/>
                </a:solidFill>
                <a:effectLst/>
                <a:latin typeface="Times New Roman" pitchFamily="18" charset="0"/>
                <a:cs typeface="Times New Roman" pitchFamily="18" charset="0"/>
              </a:rPr>
              <a:t>Показания для проведения внутривенной и экскреторной урографии</a:t>
            </a:r>
            <a:r>
              <a:rPr lang="ru-RU" sz="4100" cap="none" dirty="0" smtClean="0">
                <a:solidFill>
                  <a:schemeClr val="tx2"/>
                </a:solidFill>
                <a:effectLst>
                  <a:outerShdw blurRad="31750" dist="25400" dir="5400000" algn="tl" rotWithShape="0">
                    <a:srgbClr val="000000">
                      <a:alpha val="25000"/>
                    </a:srgbClr>
                  </a:outerShdw>
                </a:effectLst>
              </a:rPr>
              <a:t/>
            </a:r>
            <a:br>
              <a:rPr lang="ru-RU" sz="4100" cap="none" dirty="0" smtClean="0">
                <a:solidFill>
                  <a:schemeClr val="tx2"/>
                </a:solidFill>
                <a:effectLst>
                  <a:outerShdw blurRad="31750" dist="25400" dir="5400000" algn="tl" rotWithShape="0">
                    <a:srgbClr val="000000">
                      <a:alpha val="25000"/>
                    </a:srgbClr>
                  </a:outerShdw>
                </a:effectLst>
              </a:rPr>
            </a:br>
            <a:endParaRPr lang="ru-RU" sz="4100" cap="none" dirty="0">
              <a:solidFill>
                <a:schemeClr val="tx2"/>
              </a:solidFill>
              <a:effectLst>
                <a:outerShdw blurRad="31750" dist="25400" dir="5400000" algn="tl" rotWithShape="0">
                  <a:srgbClr val="000000">
                    <a:alpha val="25000"/>
                  </a:srgbClr>
                </a:outerShdw>
              </a:effectLst>
            </a:endParaRPr>
          </a:p>
        </p:txBody>
      </p:sp>
    </p:spTree>
  </p:cSld>
  <p:clrMapOvr>
    <a:masterClrMapping/>
  </p:clrMapOvr>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6193" name="Содержимое 1"/>
          <p:cNvSpPr>
            <a:spLocks noGrp="1"/>
          </p:cNvSpPr>
          <p:nvPr>
            <p:ph idx="4294967295"/>
          </p:nvPr>
        </p:nvSpPr>
        <p:spPr bwMode="auto">
          <a:xfrm>
            <a:off x="0" y="1643063"/>
            <a:ext cx="7620000" cy="5214937"/>
          </a:xfrm>
          <a:noFill/>
        </p:spPr>
        <p:txBody>
          <a:bodyPr wrap="square" numCol="1" anchor="t" anchorCtr="0" compatLnSpc="1">
            <a:prstTxWarp prst="textNoShape">
              <a:avLst/>
            </a:prstTxWarp>
          </a:bodyPr>
          <a:lstStyle/>
          <a:p>
            <a:pPr marL="365125" indent="-255588" eaLnBrk="1" hangingPunct="1"/>
            <a:r>
              <a:rPr lang="ru-RU" sz="1600" smtClean="0">
                <a:effectLst/>
                <a:latin typeface="Times New Roman" pitchFamily="18" charset="0"/>
                <a:cs typeface="Times New Roman" pitchFamily="18" charset="0"/>
              </a:rPr>
              <a:t>Обычно оба эти исследования выполняются одновременно. За 8-10 ч до исследования больному необходимо ограничить употребление жидкости, уменьшить содержание шлаков в пище. Уролог, прежде всего, зафиксирует, как все выглядит до введения контраста. Попавшие в вену вещества сразу же фильтруются и выделяются через почки. По снимкам можно судить о состоянии мочевого пузыря и мочеиспускательного канала, определить наличие остаточной мочи и ее количество в мочевом пузыре после опорожнения. </a:t>
            </a:r>
          </a:p>
          <a:p>
            <a:pPr marL="365125" indent="-255588" eaLnBrk="1" hangingPunct="1"/>
            <a:endParaRPr lang="ru-RU" sz="400" smtClean="0">
              <a:effectLst/>
            </a:endParaRPr>
          </a:p>
        </p:txBody>
      </p:sp>
      <p:sp>
        <p:nvSpPr>
          <p:cNvPr id="3" name="Заголовок 2"/>
          <p:cNvSpPr>
            <a:spLocks noGrp="1"/>
          </p:cNvSpPr>
          <p:nvPr>
            <p:ph type="title" idx="4294967295"/>
          </p:nvPr>
        </p:nvSpPr>
        <p:spPr>
          <a:xfrm>
            <a:off x="610129" y="274638"/>
            <a:ext cx="10971743" cy="1296974"/>
          </a:xfrm>
        </p:spPr>
        <p:txBody>
          <a:bodyPr>
            <a:noAutofit/>
            <a:scene3d>
              <a:camera prst="orthographicFront"/>
              <a:lightRig rig="soft" dir="t"/>
            </a:scene3d>
            <a:sp3d prstMaterial="softEdge">
              <a:bevelT w="25400" h="25400"/>
            </a:sp3d>
          </a:bodyPr>
          <a:lstStyle/>
          <a:p>
            <a:pPr eaLnBrk="1" fontAlgn="auto" hangingPunct="1">
              <a:lnSpc>
                <a:spcPct val="100000"/>
              </a:lnSpc>
              <a:spcAft>
                <a:spcPts val="0"/>
              </a:spcAft>
              <a:defRPr/>
            </a:pPr>
            <a:r>
              <a:rPr lang="ru-RU" sz="3200" cap="none" dirty="0" smtClean="0">
                <a:solidFill>
                  <a:schemeClr val="tx2"/>
                </a:solidFill>
                <a:effectLst/>
                <a:latin typeface="Times New Roman" pitchFamily="18" charset="0"/>
                <a:cs typeface="Times New Roman" pitchFamily="18" charset="0"/>
              </a:rPr>
              <a:t>Как выполняется внутривенная и экскреторная урография и что можно диагностировать с их помощью</a:t>
            </a:r>
            <a:r>
              <a:rPr lang="ru-RU" sz="3200" cap="none" dirty="0" smtClean="0">
                <a:solidFill>
                  <a:schemeClr val="tx2"/>
                </a:solidFill>
                <a:effectLst>
                  <a:outerShdw blurRad="31750" dist="25400" dir="5400000" algn="tl" rotWithShape="0">
                    <a:srgbClr val="000000">
                      <a:alpha val="25000"/>
                    </a:srgbClr>
                  </a:outerShdw>
                </a:effectLst>
                <a:latin typeface="Times New Roman" pitchFamily="18" charset="0"/>
                <a:cs typeface="Times New Roman" pitchFamily="18" charset="0"/>
              </a:rPr>
              <a:t/>
            </a:r>
            <a:br>
              <a:rPr lang="ru-RU" sz="3200" cap="none" dirty="0" smtClean="0">
                <a:solidFill>
                  <a:schemeClr val="tx2"/>
                </a:solidFill>
                <a:effectLst>
                  <a:outerShdw blurRad="31750" dist="25400" dir="5400000" algn="tl" rotWithShape="0">
                    <a:srgbClr val="000000">
                      <a:alpha val="25000"/>
                    </a:srgbClr>
                  </a:outerShdw>
                </a:effectLst>
                <a:latin typeface="Times New Roman" pitchFamily="18" charset="0"/>
                <a:cs typeface="Times New Roman" pitchFamily="18" charset="0"/>
              </a:rPr>
            </a:br>
            <a:endParaRPr lang="ru-RU" sz="3200" cap="none" dirty="0">
              <a:solidFill>
                <a:schemeClr val="tx2"/>
              </a:solidFill>
              <a:effectLst>
                <a:outerShdw blurRad="31750" dist="25400" dir="5400000" algn="tl" rotWithShape="0">
                  <a:srgbClr val="000000">
                    <a:alpha val="25000"/>
                  </a:srgbClr>
                </a:outerShdw>
              </a:effectLst>
              <a:latin typeface="Times New Roman" pitchFamily="18" charset="0"/>
              <a:cs typeface="Times New Roman" pitchFamily="18" charset="0"/>
            </a:endParaRPr>
          </a:p>
        </p:txBody>
      </p:sp>
      <p:pic>
        <p:nvPicPr>
          <p:cNvPr id="136195" name="Picture 3" descr="C:\Documents and Settings\Admin\Рабочий стол\Зяброва\пиелогр\439_big.jpg"/>
          <p:cNvPicPr>
            <a:picLocks noChangeAspect="1" noChangeArrowheads="1"/>
          </p:cNvPicPr>
          <p:nvPr/>
        </p:nvPicPr>
        <p:blipFill>
          <a:blip r:embed="rId2"/>
          <a:srcRect/>
          <a:stretch>
            <a:fillRect/>
          </a:stretch>
        </p:blipFill>
        <p:spPr bwMode="auto">
          <a:xfrm>
            <a:off x="7670800" y="1571625"/>
            <a:ext cx="4521200" cy="5286375"/>
          </a:xfrm>
          <a:prstGeom prst="rect">
            <a:avLst/>
          </a:prstGeom>
          <a:noFill/>
          <a:ln w="9525">
            <a:noFill/>
            <a:miter lim="800000"/>
            <a:headEnd/>
            <a:tailEnd/>
          </a:ln>
        </p:spPr>
      </p:pic>
    </p:spTree>
  </p:cSld>
  <p:clrMapOvr>
    <a:masterClrMapping/>
  </p:clrMapOvr>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7217" name="Содержимое 1"/>
          <p:cNvSpPr>
            <a:spLocks noGrp="1"/>
          </p:cNvSpPr>
          <p:nvPr>
            <p:ph idx="4294967295"/>
          </p:nvPr>
        </p:nvSpPr>
        <p:spPr bwMode="auto">
          <a:xfrm>
            <a:off x="76777" y="917647"/>
            <a:ext cx="8286750" cy="2951018"/>
          </a:xfrm>
          <a:noFill/>
        </p:spPr>
        <p:txBody>
          <a:bodyPr wrap="square" numCol="1" anchor="t" anchorCtr="0" compatLnSpc="1">
            <a:prstTxWarp prst="textNoShape">
              <a:avLst/>
            </a:prstTxWarp>
          </a:bodyPr>
          <a:lstStyle/>
          <a:p>
            <a:pPr marL="179388" indent="0" eaLnBrk="1" hangingPunct="1">
              <a:spcBef>
                <a:spcPct val="0"/>
              </a:spcBef>
              <a:buFont typeface="Arial" charset="0"/>
              <a:buNone/>
            </a:pPr>
            <a:r>
              <a:rPr lang="ru-RU" sz="1800" dirty="0" smtClean="0">
                <a:effectLst/>
                <a:latin typeface="Times New Roman" pitchFamily="18" charset="0"/>
                <a:cs typeface="Times New Roman" pitchFamily="18" charset="0"/>
              </a:rPr>
              <a:t>На </a:t>
            </a:r>
            <a:r>
              <a:rPr lang="ru-RU" sz="1800" b="1" dirty="0" smtClean="0">
                <a:effectLst/>
                <a:latin typeface="Times New Roman" pitchFamily="18" charset="0"/>
                <a:cs typeface="Times New Roman" pitchFamily="18" charset="0"/>
              </a:rPr>
              <a:t>экскреторной </a:t>
            </a:r>
            <a:r>
              <a:rPr lang="ru-RU" sz="1800" b="1" dirty="0" err="1" smtClean="0">
                <a:effectLst/>
                <a:latin typeface="Times New Roman" pitchFamily="18" charset="0"/>
                <a:cs typeface="Times New Roman" pitchFamily="18" charset="0"/>
              </a:rPr>
              <a:t>урограмме</a:t>
            </a:r>
            <a:r>
              <a:rPr lang="ru-RU" sz="1800" dirty="0" smtClean="0">
                <a:effectLst/>
                <a:latin typeface="Times New Roman" pitchFamily="18" charset="0"/>
                <a:cs typeface="Times New Roman" pitchFamily="18" charset="0"/>
              </a:rPr>
              <a:t> видно расположение почек, их размер и внутренние полости почек. Врач может диагностировать врожденные аномалии, аномалии положения почек. Исследование позволяет диагностировать опухоль, желчнокаменную болезнь, сужение мочеточника и мочеиспускательного канала, другие изменения в мочевом пузыре. По скорости проникновения контраста в почки и его выделения с мочой можно судить о кровообращении в почках и о функции почек. В настоящее время также применяются такие методы исследования, как компьютерная томография и </a:t>
            </a:r>
            <a:r>
              <a:rPr lang="ru-RU" sz="1800" dirty="0" err="1" smtClean="0">
                <a:effectLst/>
                <a:latin typeface="Times New Roman" pitchFamily="18" charset="0"/>
                <a:cs typeface="Times New Roman" pitchFamily="18" charset="0"/>
              </a:rPr>
              <a:t>эхоскопия</a:t>
            </a:r>
            <a:r>
              <a:rPr lang="ru-RU" sz="1800" dirty="0" smtClean="0">
                <a:effectLst/>
                <a:latin typeface="Times New Roman" pitchFamily="18" charset="0"/>
                <a:cs typeface="Times New Roman" pitchFamily="18" charset="0"/>
              </a:rPr>
              <a:t>, однако</a:t>
            </a:r>
          </a:p>
          <a:p>
            <a:pPr marL="179388" indent="0" eaLnBrk="1" hangingPunct="1">
              <a:spcBef>
                <a:spcPct val="0"/>
              </a:spcBef>
            </a:pPr>
            <a:endParaRPr lang="ru-RU" sz="1800" dirty="0" smtClean="0">
              <a:effectLst/>
            </a:endParaRPr>
          </a:p>
        </p:txBody>
      </p:sp>
      <p:pic>
        <p:nvPicPr>
          <p:cNvPr id="137218" name="Picture 2" descr="C:\Documents and Settings\Admin\Рабочий стол\Зяброва\пиелогр\urografiya.jpg"/>
          <p:cNvPicPr>
            <a:picLocks noChangeAspect="1" noChangeArrowheads="1"/>
          </p:cNvPicPr>
          <p:nvPr/>
        </p:nvPicPr>
        <p:blipFill>
          <a:blip r:embed="rId2"/>
          <a:srcRect/>
          <a:stretch>
            <a:fillRect/>
          </a:stretch>
        </p:blipFill>
        <p:spPr bwMode="auto">
          <a:xfrm>
            <a:off x="8432800" y="0"/>
            <a:ext cx="3759200" cy="4786313"/>
          </a:xfrm>
          <a:prstGeom prst="rect">
            <a:avLst/>
          </a:prstGeom>
          <a:noFill/>
          <a:ln w="9525">
            <a:noFill/>
            <a:miter lim="800000"/>
            <a:headEnd/>
            <a:tailEnd/>
          </a:ln>
        </p:spPr>
      </p:pic>
      <p:sp>
        <p:nvSpPr>
          <p:cNvPr id="137219" name="Прямоугольник 4"/>
          <p:cNvSpPr>
            <a:spLocks noChangeArrowheads="1"/>
          </p:cNvSpPr>
          <p:nvPr/>
        </p:nvSpPr>
        <p:spPr bwMode="auto">
          <a:xfrm>
            <a:off x="285750" y="4714875"/>
            <a:ext cx="11906250" cy="1446213"/>
          </a:xfrm>
          <a:prstGeom prst="rect">
            <a:avLst/>
          </a:prstGeom>
          <a:noFill/>
          <a:ln w="9525">
            <a:noFill/>
            <a:miter lim="800000"/>
            <a:headEnd/>
            <a:tailEnd/>
          </a:ln>
        </p:spPr>
        <p:txBody>
          <a:bodyPr>
            <a:spAutoFit/>
          </a:bodyPr>
          <a:lstStyle/>
          <a:p>
            <a:pPr algn="r" defTabSz="914400"/>
            <a:r>
              <a:rPr lang="ru-RU" sz="2200">
                <a:latin typeface="Times New Roman" pitchFamily="18" charset="0"/>
                <a:cs typeface="Times New Roman" pitchFamily="18" charset="0"/>
              </a:rPr>
              <a:t>внутривенная пиелография является более информативным функции мочеиспускания методом исследования. Цистоуретрография позволяет установить нарушение. Она часто применяется при подозрении на рефлюкс или при непроходимости мочеиспускательного канала.</a:t>
            </a:r>
            <a:endParaRPr lang="ru-RU" sz="2200">
              <a:latin typeface="Lucida Sans Unicode" pitchFamily="34" charset="0"/>
            </a:endParaRPr>
          </a:p>
        </p:txBody>
      </p:sp>
    </p:spTree>
  </p:cSld>
  <p:clrMapOvr>
    <a:masterClrMapping/>
  </p:clrMapOvr>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8241" name="Содержимое 1"/>
          <p:cNvSpPr>
            <a:spLocks noGrp="1"/>
          </p:cNvSpPr>
          <p:nvPr>
            <p:ph idx="4294967295"/>
          </p:nvPr>
        </p:nvSpPr>
        <p:spPr bwMode="auto">
          <a:xfrm>
            <a:off x="609600" y="714375"/>
            <a:ext cx="10972800" cy="2071688"/>
          </a:xfrm>
          <a:noFill/>
        </p:spPr>
        <p:txBody>
          <a:bodyPr wrap="square" numCol="1" anchor="t" anchorCtr="0" compatLnSpc="1">
            <a:prstTxWarp prst="textNoShape">
              <a:avLst/>
            </a:prstTxWarp>
          </a:bodyPr>
          <a:lstStyle/>
          <a:p>
            <a:pPr marL="365125" indent="-255588" eaLnBrk="1" hangingPunct="1"/>
            <a:r>
              <a:rPr lang="ru-RU" sz="1800" smtClean="0">
                <a:effectLst/>
                <a:latin typeface="Times New Roman" pitchFamily="18" charset="0"/>
                <a:cs typeface="Times New Roman" pitchFamily="18" charset="0"/>
              </a:rPr>
              <a:t>Пероральная холецистография является наиболее доступным и несложным методом исследования, который может быть использован не только в стационаре, но и в поликлинических условиях. Механизм контрастирования желчного пузыря при этом методе заключается в том, что</a:t>
            </a:r>
            <a:endParaRPr lang="ru-RU" smtClean="0">
              <a:effectLst/>
            </a:endParaRPr>
          </a:p>
        </p:txBody>
      </p:sp>
      <p:sp>
        <p:nvSpPr>
          <p:cNvPr id="3" name="Заголовок 2"/>
          <p:cNvSpPr>
            <a:spLocks noGrp="1"/>
          </p:cNvSpPr>
          <p:nvPr>
            <p:ph type="title" idx="4294967295"/>
          </p:nvPr>
        </p:nvSpPr>
        <p:spPr>
          <a:xfrm>
            <a:off x="610129" y="274638"/>
            <a:ext cx="10971743" cy="725470"/>
          </a:xfrm>
        </p:spPr>
        <p:txBody>
          <a:bodyPr>
            <a:normAutofit fontScale="90000"/>
            <a:scene3d>
              <a:camera prst="orthographicFront"/>
              <a:lightRig rig="soft" dir="t"/>
            </a:scene3d>
            <a:sp3d prstMaterial="softEdge">
              <a:bevelT w="25400" h="25400"/>
            </a:sp3d>
          </a:bodyPr>
          <a:lstStyle/>
          <a:p>
            <a:pPr eaLnBrk="1" fontAlgn="auto" hangingPunct="1">
              <a:lnSpc>
                <a:spcPct val="100000"/>
              </a:lnSpc>
              <a:spcAft>
                <a:spcPts val="0"/>
              </a:spcAft>
              <a:defRPr/>
            </a:pPr>
            <a:r>
              <a:rPr lang="ru-RU" sz="4100" cap="none" dirty="0" err="1" smtClean="0">
                <a:solidFill>
                  <a:schemeClr val="tx2"/>
                </a:solidFill>
                <a:effectLst/>
                <a:latin typeface="Times New Roman" pitchFamily="18" charset="0"/>
                <a:cs typeface="Times New Roman" pitchFamily="18" charset="0"/>
              </a:rPr>
              <a:t>Пероральная</a:t>
            </a:r>
            <a:r>
              <a:rPr lang="ru-RU" sz="4100" cap="none" dirty="0" smtClean="0">
                <a:solidFill>
                  <a:schemeClr val="tx2"/>
                </a:solidFill>
                <a:effectLst/>
                <a:latin typeface="Times New Roman" pitchFamily="18" charset="0"/>
                <a:cs typeface="Times New Roman" pitchFamily="18" charset="0"/>
              </a:rPr>
              <a:t> холецистография</a:t>
            </a:r>
            <a:br>
              <a:rPr lang="ru-RU" sz="4100" cap="none" dirty="0" smtClean="0">
                <a:solidFill>
                  <a:schemeClr val="tx2"/>
                </a:solidFill>
                <a:effectLst/>
                <a:latin typeface="Times New Roman" pitchFamily="18" charset="0"/>
                <a:cs typeface="Times New Roman" pitchFamily="18" charset="0"/>
              </a:rPr>
            </a:br>
            <a:endParaRPr lang="ru-RU" sz="4100" cap="none" dirty="0">
              <a:solidFill>
                <a:schemeClr val="tx2"/>
              </a:solidFill>
              <a:effectLst/>
              <a:latin typeface="Times New Roman" pitchFamily="18" charset="0"/>
              <a:cs typeface="Times New Roman" pitchFamily="18" charset="0"/>
            </a:endParaRPr>
          </a:p>
        </p:txBody>
      </p:sp>
      <p:sp>
        <p:nvSpPr>
          <p:cNvPr id="138243" name="Прямоугольник 4"/>
          <p:cNvSpPr>
            <a:spLocks noChangeArrowheads="1"/>
          </p:cNvSpPr>
          <p:nvPr/>
        </p:nvSpPr>
        <p:spPr bwMode="auto">
          <a:xfrm>
            <a:off x="1047750" y="2643188"/>
            <a:ext cx="6286500" cy="3046412"/>
          </a:xfrm>
          <a:prstGeom prst="rect">
            <a:avLst/>
          </a:prstGeom>
          <a:noFill/>
          <a:ln w="9525">
            <a:noFill/>
            <a:miter lim="800000"/>
            <a:headEnd/>
            <a:tailEnd/>
          </a:ln>
        </p:spPr>
        <p:txBody>
          <a:bodyPr>
            <a:spAutoFit/>
          </a:bodyPr>
          <a:lstStyle/>
          <a:p>
            <a:pPr defTabSz="914400"/>
            <a:r>
              <a:rPr lang="ru-RU" sz="2400">
                <a:latin typeface="Times New Roman" pitchFamily="18" charset="0"/>
                <a:cs typeface="Times New Roman" pitchFamily="18" charset="0"/>
              </a:rPr>
              <a:t>контрастное вещество, принятое внутрь, в кишечнике всасывается в кровь и связывается там с белком. В печени белок освобождается от препарата, последний выводится желчью, концентрируясь в желчном пузыре.</a:t>
            </a:r>
          </a:p>
        </p:txBody>
      </p:sp>
      <p:pic>
        <p:nvPicPr>
          <p:cNvPr id="138244" name="Picture 3" descr="C:\Documents and Settings\Admin\Рабочий стол\Зяброва\холец\0261449635.jpg"/>
          <p:cNvPicPr>
            <a:picLocks noChangeAspect="1" noChangeArrowheads="1"/>
          </p:cNvPicPr>
          <p:nvPr/>
        </p:nvPicPr>
        <p:blipFill>
          <a:blip r:embed="rId2"/>
          <a:srcRect/>
          <a:stretch>
            <a:fillRect/>
          </a:stretch>
        </p:blipFill>
        <p:spPr bwMode="auto">
          <a:xfrm>
            <a:off x="7137400" y="2571750"/>
            <a:ext cx="5054600" cy="4286250"/>
          </a:xfrm>
          <a:prstGeom prst="rect">
            <a:avLst/>
          </a:prstGeom>
          <a:noFill/>
          <a:ln w="9525">
            <a:noFill/>
            <a:miter lim="800000"/>
            <a:headEnd/>
            <a:tailEnd/>
          </a:ln>
        </p:spPr>
      </p:pic>
    </p:spTree>
  </p:cSld>
  <p:clrMapOvr>
    <a:masterClrMapping/>
  </p:clrMapOvr>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9265" name="Picture 2" descr="C:\Documents and Settings\Admin\Рабочий стол\Зяброва\холец\Lechacshij_vrach_038-1_(7356).jpg"/>
          <p:cNvPicPr>
            <a:picLocks noChangeAspect="1" noChangeArrowheads="1"/>
          </p:cNvPicPr>
          <p:nvPr/>
        </p:nvPicPr>
        <p:blipFill>
          <a:blip r:embed="rId2"/>
          <a:srcRect/>
          <a:stretch>
            <a:fillRect/>
          </a:stretch>
        </p:blipFill>
        <p:spPr bwMode="auto">
          <a:xfrm>
            <a:off x="0" y="0"/>
            <a:ext cx="12192000" cy="6858000"/>
          </a:xfrm>
          <a:prstGeom prst="rect">
            <a:avLst/>
          </a:prstGeom>
          <a:noFill/>
          <a:ln w="9525">
            <a:noFill/>
            <a:miter lim="800000"/>
            <a:headEnd/>
            <a:tailEnd/>
          </a:ln>
        </p:spPr>
      </p:pic>
    </p:spTree>
  </p:cSld>
  <p:clrMapOvr>
    <a:masterClrMapping/>
  </p:clrMapOvr>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0289" name="Содержимое 3"/>
          <p:cNvSpPr>
            <a:spLocks noGrp="1"/>
          </p:cNvSpPr>
          <p:nvPr>
            <p:ph idx="4294967295"/>
          </p:nvPr>
        </p:nvSpPr>
        <p:spPr bwMode="auto">
          <a:xfrm>
            <a:off x="609600" y="714375"/>
            <a:ext cx="10972800" cy="5292725"/>
          </a:xfrm>
          <a:noFill/>
        </p:spPr>
        <p:txBody>
          <a:bodyPr wrap="square" numCol="1" anchor="t" anchorCtr="0" compatLnSpc="1">
            <a:prstTxWarp prst="textNoShape">
              <a:avLst/>
            </a:prstTxWarp>
          </a:bodyPr>
          <a:lstStyle/>
          <a:p>
            <a:pPr marL="365125" indent="-255588" eaLnBrk="1" hangingPunct="1"/>
            <a:r>
              <a:rPr lang="ru-RU" sz="1800" smtClean="0">
                <a:effectLst/>
                <a:latin typeface="Times New Roman" pitchFamily="18" charset="0"/>
                <a:cs typeface="Times New Roman" pitchFamily="18" charset="0"/>
              </a:rPr>
              <a:t>Для холецистографии применяют трийодированные препараты: билитраст, йодогност, холевид. Подготовка больного к исследованию и дозировка препаратов описаны в специальных руководствах.</a:t>
            </a:r>
          </a:p>
          <a:p>
            <a:pPr marL="365125" indent="-255588" eaLnBrk="1" hangingPunct="1"/>
            <a:r>
              <a:rPr lang="ru-RU" sz="1800" smtClean="0">
                <a:effectLst/>
                <a:latin typeface="Times New Roman" pitchFamily="18" charset="0"/>
                <a:cs typeface="Times New Roman" pitchFamily="18" charset="0"/>
              </a:rPr>
              <a:t>При пероральной холецистографии, если функция желчного пузыря сохранена, на рентгенограммах видна его тень. При наличии в нем камней на фоне тени бывают видны дефекты наполнения. Мелкие камни становятся более заметными по мере опорожнения пузыря.</a:t>
            </a:r>
          </a:p>
          <a:p>
            <a:pPr marL="365125" indent="-255588" eaLnBrk="1" hangingPunct="1"/>
            <a:endParaRPr lang="ru-RU" smtClean="0">
              <a:effectLst/>
            </a:endParaRPr>
          </a:p>
        </p:txBody>
      </p:sp>
    </p:spTree>
  </p:cSld>
  <p:clrMapOvr>
    <a:masterClrMapping/>
  </p:clrMapOvr>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1313" name="Содержимое 1"/>
          <p:cNvSpPr>
            <a:spLocks noGrp="1"/>
          </p:cNvSpPr>
          <p:nvPr>
            <p:ph idx="4294967295"/>
          </p:nvPr>
        </p:nvSpPr>
        <p:spPr bwMode="auto">
          <a:xfrm>
            <a:off x="609600" y="928688"/>
            <a:ext cx="10972800" cy="5078412"/>
          </a:xfrm>
          <a:noFill/>
        </p:spPr>
        <p:txBody>
          <a:bodyPr wrap="square" numCol="1" anchor="t" anchorCtr="0" compatLnSpc="1">
            <a:prstTxWarp prst="textNoShape">
              <a:avLst/>
            </a:prstTxWarp>
          </a:bodyPr>
          <a:lstStyle/>
          <a:p>
            <a:pPr marL="365125" indent="-255588" eaLnBrk="1" hangingPunct="1">
              <a:buFont typeface="Arial" charset="0"/>
              <a:buNone/>
            </a:pPr>
            <a:r>
              <a:rPr lang="ru-RU" sz="1800" b="1" smtClean="0">
                <a:effectLst/>
                <a:latin typeface="Times New Roman" pitchFamily="18" charset="0"/>
                <a:cs typeface="Times New Roman" pitchFamily="18" charset="0"/>
              </a:rPr>
              <a:t>Цель:</a:t>
            </a:r>
            <a:endParaRPr lang="ru-RU" sz="1800" smtClean="0">
              <a:effectLst/>
              <a:latin typeface="Times New Roman" pitchFamily="18" charset="0"/>
              <a:cs typeface="Times New Roman" pitchFamily="18" charset="0"/>
            </a:endParaRPr>
          </a:p>
          <a:p>
            <a:pPr marL="365125" indent="-255588" eaLnBrk="1" hangingPunct="1"/>
            <a:r>
              <a:rPr lang="ru-RU" sz="1800" b="1" smtClean="0">
                <a:effectLst/>
                <a:latin typeface="Times New Roman" pitchFamily="18" charset="0"/>
                <a:cs typeface="Times New Roman" pitchFamily="18" charset="0"/>
              </a:rPr>
              <a:t>Изучить  форму, размеры, положение сократимость желчного пузыря.</a:t>
            </a:r>
            <a:endParaRPr lang="ru-RU" sz="1800" smtClean="0">
              <a:effectLst/>
              <a:latin typeface="Times New Roman" pitchFamily="18" charset="0"/>
              <a:cs typeface="Times New Roman" pitchFamily="18" charset="0"/>
            </a:endParaRPr>
          </a:p>
          <a:p>
            <a:pPr marL="365125" indent="-255588" eaLnBrk="1" hangingPunct="1"/>
            <a:r>
              <a:rPr lang="ru-RU" sz="1800" b="1" smtClean="0">
                <a:effectLst/>
                <a:latin typeface="Times New Roman" pitchFamily="18" charset="0"/>
                <a:cs typeface="Times New Roman" pitchFamily="18" charset="0"/>
              </a:rPr>
              <a:t>Обнаружить наличие камней в желчном пузыре.</a:t>
            </a:r>
            <a:endParaRPr lang="ru-RU" sz="1800" smtClean="0">
              <a:effectLst/>
              <a:latin typeface="Times New Roman" pitchFamily="18" charset="0"/>
              <a:cs typeface="Times New Roman" pitchFamily="18" charset="0"/>
            </a:endParaRPr>
          </a:p>
          <a:p>
            <a:pPr marL="365125" indent="-255588" eaLnBrk="1" hangingPunct="1"/>
            <a:r>
              <a:rPr lang="ru-RU" sz="1800" b="1" smtClean="0">
                <a:effectLst/>
                <a:latin typeface="Times New Roman" pitchFamily="18" charset="0"/>
                <a:cs typeface="Times New Roman" pitchFamily="18" charset="0"/>
              </a:rPr>
              <a:t>Проводится в случае отсутствия желаемого результата от холецистографии.</a:t>
            </a:r>
            <a:endParaRPr lang="ru-RU" sz="1800" smtClean="0">
              <a:effectLst/>
              <a:latin typeface="Times New Roman" pitchFamily="18" charset="0"/>
              <a:cs typeface="Times New Roman" pitchFamily="18" charset="0"/>
            </a:endParaRPr>
          </a:p>
          <a:p>
            <a:pPr marL="365125" indent="-255588" eaLnBrk="1" hangingPunct="1">
              <a:buFont typeface="Arial" charset="0"/>
              <a:buNone/>
            </a:pPr>
            <a:r>
              <a:rPr lang="ru-RU" sz="1800" b="1" smtClean="0">
                <a:effectLst/>
                <a:latin typeface="Times New Roman" pitchFamily="18" charset="0"/>
                <a:cs typeface="Times New Roman" pitchFamily="18" charset="0"/>
              </a:rPr>
              <a:t>Противопоказания:</a:t>
            </a:r>
            <a:endParaRPr lang="ru-RU" sz="1800" smtClean="0">
              <a:effectLst/>
              <a:latin typeface="Times New Roman" pitchFamily="18" charset="0"/>
              <a:cs typeface="Times New Roman" pitchFamily="18" charset="0"/>
            </a:endParaRPr>
          </a:p>
          <a:p>
            <a:pPr marL="365125" indent="-255588" eaLnBrk="1" hangingPunct="1"/>
            <a:r>
              <a:rPr lang="ru-RU" sz="1800" b="1" smtClean="0">
                <a:effectLst/>
                <a:latin typeface="Times New Roman" pitchFamily="18" charset="0"/>
                <a:cs typeface="Times New Roman" pitchFamily="18" charset="0"/>
              </a:rPr>
              <a:t>Аллергия к йодосодержащим препаратам.</a:t>
            </a:r>
            <a:endParaRPr lang="ru-RU" sz="1800" smtClean="0">
              <a:effectLst/>
              <a:latin typeface="Times New Roman" pitchFamily="18" charset="0"/>
              <a:cs typeface="Times New Roman" pitchFamily="18" charset="0"/>
            </a:endParaRPr>
          </a:p>
          <a:p>
            <a:pPr marL="365125" indent="-255588" eaLnBrk="1" hangingPunct="1">
              <a:buFont typeface="Arial" charset="0"/>
              <a:buNone/>
            </a:pPr>
            <a:r>
              <a:rPr lang="ru-RU" sz="1800" b="1" smtClean="0">
                <a:effectLst/>
                <a:latin typeface="Times New Roman" pitchFamily="18" charset="0"/>
                <a:cs typeface="Times New Roman" pitchFamily="18" charset="0"/>
              </a:rPr>
              <a:t>Оснащение:</a:t>
            </a:r>
            <a:endParaRPr lang="ru-RU" sz="1800" smtClean="0">
              <a:effectLst/>
              <a:latin typeface="Times New Roman" pitchFamily="18" charset="0"/>
              <a:cs typeface="Times New Roman" pitchFamily="18" charset="0"/>
            </a:endParaRPr>
          </a:p>
          <a:p>
            <a:pPr marL="365125" indent="-255588" eaLnBrk="1" hangingPunct="1"/>
            <a:r>
              <a:rPr lang="ru-RU" sz="1800" b="1" smtClean="0">
                <a:effectLst/>
                <a:latin typeface="Times New Roman" pitchFamily="18" charset="0"/>
                <a:cs typeface="Times New Roman" pitchFamily="18" charset="0"/>
              </a:rPr>
              <a:t>20% раствор билигноста или эндографита;</a:t>
            </a:r>
            <a:endParaRPr lang="ru-RU" sz="1800" smtClean="0">
              <a:effectLst/>
              <a:latin typeface="Times New Roman" pitchFamily="18" charset="0"/>
              <a:cs typeface="Times New Roman" pitchFamily="18" charset="0"/>
            </a:endParaRPr>
          </a:p>
          <a:p>
            <a:pPr marL="365125" indent="-255588" eaLnBrk="1" hangingPunct="1"/>
            <a:r>
              <a:rPr lang="ru-RU" sz="1800" b="1" smtClean="0">
                <a:effectLst/>
                <a:latin typeface="Times New Roman" pitchFamily="18" charset="0"/>
                <a:cs typeface="Times New Roman" pitchFamily="18" charset="0"/>
              </a:rPr>
              <a:t>Желчегонный завтрак;</a:t>
            </a:r>
            <a:endParaRPr lang="ru-RU" sz="1800" smtClean="0">
              <a:effectLst/>
              <a:latin typeface="Times New Roman" pitchFamily="18" charset="0"/>
              <a:cs typeface="Times New Roman" pitchFamily="18" charset="0"/>
            </a:endParaRPr>
          </a:p>
          <a:p>
            <a:pPr marL="365125" indent="-255588" eaLnBrk="1" hangingPunct="1"/>
            <a:r>
              <a:rPr lang="ru-RU" sz="1800" b="1" smtClean="0">
                <a:effectLst/>
                <a:latin typeface="Times New Roman" pitchFamily="18" charset="0"/>
                <a:cs typeface="Times New Roman" pitchFamily="18" charset="0"/>
              </a:rPr>
              <a:t>Противошоковый набор.</a:t>
            </a:r>
            <a:endParaRPr lang="ru-RU" sz="1800" smtClean="0">
              <a:effectLst/>
              <a:latin typeface="Times New Roman" pitchFamily="18" charset="0"/>
              <a:cs typeface="Times New Roman" pitchFamily="18" charset="0"/>
            </a:endParaRPr>
          </a:p>
          <a:p>
            <a:pPr marL="365125" indent="-255588" eaLnBrk="1" hangingPunct="1"/>
            <a:endParaRPr lang="ru-RU" sz="1800" smtClean="0">
              <a:effectLst/>
            </a:endParaRPr>
          </a:p>
        </p:txBody>
      </p:sp>
      <p:sp>
        <p:nvSpPr>
          <p:cNvPr id="3" name="Заголовок 2"/>
          <p:cNvSpPr>
            <a:spLocks noGrp="1"/>
          </p:cNvSpPr>
          <p:nvPr>
            <p:ph type="title" idx="4294967295"/>
          </p:nvPr>
        </p:nvSpPr>
        <p:spPr>
          <a:xfrm>
            <a:off x="610129" y="274638"/>
            <a:ext cx="10971743" cy="654032"/>
          </a:xfrm>
        </p:spPr>
        <p:txBody>
          <a:bodyPr>
            <a:normAutofit fontScale="90000"/>
            <a:scene3d>
              <a:camera prst="orthographicFront"/>
              <a:lightRig rig="soft" dir="t"/>
            </a:scene3d>
            <a:sp3d prstMaterial="softEdge">
              <a:bevelT w="25400" h="25400"/>
            </a:sp3d>
          </a:bodyPr>
          <a:lstStyle/>
          <a:p>
            <a:pPr eaLnBrk="1" fontAlgn="auto" hangingPunct="1">
              <a:lnSpc>
                <a:spcPct val="100000"/>
              </a:lnSpc>
              <a:spcAft>
                <a:spcPts val="0"/>
              </a:spcAft>
              <a:defRPr/>
            </a:pPr>
            <a:r>
              <a:rPr lang="ru-RU" sz="4100" cap="none" dirty="0" smtClean="0">
                <a:solidFill>
                  <a:schemeClr val="tx2"/>
                </a:solidFill>
                <a:effectLst/>
                <a:latin typeface="Times New Roman" pitchFamily="18" charset="0"/>
                <a:cs typeface="Times New Roman" pitchFamily="18" charset="0"/>
              </a:rPr>
              <a:t>Внутривенная </a:t>
            </a:r>
            <a:r>
              <a:rPr lang="ru-RU" sz="4100" cap="none" dirty="0" err="1" smtClean="0">
                <a:solidFill>
                  <a:schemeClr val="tx2"/>
                </a:solidFill>
                <a:effectLst/>
                <a:latin typeface="Times New Roman" pitchFamily="18" charset="0"/>
                <a:cs typeface="Times New Roman" pitchFamily="18" charset="0"/>
              </a:rPr>
              <a:t>холеграфия</a:t>
            </a:r>
            <a:r>
              <a:rPr lang="ru-RU" sz="4100" cap="none" dirty="0" smtClean="0">
                <a:solidFill>
                  <a:schemeClr val="tx2"/>
                </a:solidFill>
                <a:effectLst>
                  <a:outerShdw blurRad="31750" dist="25400" dir="5400000" algn="tl" rotWithShape="0">
                    <a:srgbClr val="000000">
                      <a:alpha val="25000"/>
                    </a:srgbClr>
                  </a:outerShdw>
                </a:effectLst>
              </a:rPr>
              <a:t/>
            </a:r>
            <a:br>
              <a:rPr lang="ru-RU" sz="4100" cap="none" dirty="0" smtClean="0">
                <a:solidFill>
                  <a:schemeClr val="tx2"/>
                </a:solidFill>
                <a:effectLst>
                  <a:outerShdw blurRad="31750" dist="25400" dir="5400000" algn="tl" rotWithShape="0">
                    <a:srgbClr val="000000">
                      <a:alpha val="25000"/>
                    </a:srgbClr>
                  </a:outerShdw>
                </a:effectLst>
              </a:rPr>
            </a:br>
            <a:endParaRPr lang="ru-RU" sz="4100" cap="none" dirty="0">
              <a:solidFill>
                <a:schemeClr val="tx2"/>
              </a:solidFill>
              <a:effectLst>
                <a:outerShdw blurRad="31750" dist="25400" dir="5400000" algn="tl" rotWithShape="0">
                  <a:srgbClr val="000000">
                    <a:alpha val="25000"/>
                  </a:srgbClr>
                </a:outerShdw>
              </a:effectLst>
            </a:endParaRPr>
          </a:p>
        </p:txBody>
      </p:sp>
    </p:spTree>
  </p:cSld>
  <p:clrMapOvr>
    <a:masterClrMapping/>
  </p:clrMapOvr>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2337" name="Содержимое 1"/>
          <p:cNvSpPr>
            <a:spLocks noGrp="1"/>
          </p:cNvSpPr>
          <p:nvPr>
            <p:ph idx="4294967295"/>
          </p:nvPr>
        </p:nvSpPr>
        <p:spPr bwMode="auto">
          <a:xfrm>
            <a:off x="0" y="0"/>
            <a:ext cx="5715000" cy="6429375"/>
          </a:xfrm>
          <a:noFill/>
        </p:spPr>
        <p:txBody>
          <a:bodyPr wrap="square" numCol="1" anchor="t" anchorCtr="0" compatLnSpc="1">
            <a:prstTxWarp prst="textNoShape">
              <a:avLst/>
            </a:prstTxWarp>
          </a:bodyPr>
          <a:lstStyle/>
          <a:p>
            <a:pPr marL="365125" indent="-255588" eaLnBrk="1" hangingPunct="1">
              <a:lnSpc>
                <a:spcPct val="90000"/>
              </a:lnSpc>
              <a:buFont typeface="Arial" charset="0"/>
              <a:buNone/>
            </a:pPr>
            <a:r>
              <a:rPr lang="ru-RU" sz="1800" smtClean="0">
                <a:effectLst/>
                <a:latin typeface="Times New Roman" pitchFamily="18" charset="0"/>
                <a:cs typeface="Times New Roman" pitchFamily="18" charset="0"/>
              </a:rPr>
              <a:t>Последовательность действий:</a:t>
            </a:r>
          </a:p>
          <a:p>
            <a:pPr marL="365125" indent="-255588" eaLnBrk="1" hangingPunct="1">
              <a:lnSpc>
                <a:spcPct val="90000"/>
              </a:lnSpc>
            </a:pPr>
            <a:r>
              <a:rPr lang="ru-RU" sz="1800" smtClean="0">
                <a:effectLst/>
                <a:latin typeface="Times New Roman" pitchFamily="18" charset="0"/>
                <a:cs typeface="Times New Roman" pitchFamily="18" charset="0"/>
              </a:rPr>
              <a:t>1. За 1-2 дня до исследования провести пробу к препарату ввести 1-2 мл контрастного препарата.</a:t>
            </a:r>
          </a:p>
          <a:p>
            <a:pPr marL="365125" indent="-255588" eaLnBrk="1" hangingPunct="1">
              <a:lnSpc>
                <a:spcPct val="90000"/>
              </a:lnSpc>
            </a:pPr>
            <a:r>
              <a:rPr lang="ru-RU" sz="1800" smtClean="0">
                <a:effectLst/>
                <a:latin typeface="Times New Roman" pitchFamily="18" charset="0"/>
                <a:cs typeface="Times New Roman" pitchFamily="18" charset="0"/>
              </a:rPr>
              <a:t>2. Предупредить пациента, что исследование проводится натощак.</a:t>
            </a:r>
          </a:p>
          <a:p>
            <a:pPr marL="365125" indent="-255588" eaLnBrk="1" hangingPunct="1">
              <a:lnSpc>
                <a:spcPct val="90000"/>
              </a:lnSpc>
            </a:pPr>
            <a:r>
              <a:rPr lang="ru-RU" sz="1800" smtClean="0">
                <a:effectLst/>
                <a:latin typeface="Times New Roman" pitchFamily="18" charset="0"/>
                <a:cs typeface="Times New Roman" pitchFamily="18" charset="0"/>
              </a:rPr>
              <a:t>3. За 1-2 ч до исследования поставить очистительную клизму.</a:t>
            </a:r>
          </a:p>
          <a:p>
            <a:pPr marL="365125" indent="-255588" eaLnBrk="1" hangingPunct="1">
              <a:lnSpc>
                <a:spcPct val="90000"/>
              </a:lnSpc>
            </a:pPr>
            <a:r>
              <a:rPr lang="ru-RU" sz="1800" smtClean="0">
                <a:effectLst/>
                <a:latin typeface="Times New Roman" pitchFamily="18" charset="0"/>
                <a:cs typeface="Times New Roman" pitchFamily="18" charset="0"/>
              </a:rPr>
              <a:t>4. В рентген кабинете при горизонтальном положении пациента ввести 30-40 мл 20% раствора билигноста, подогретого до 37 градусов. </a:t>
            </a:r>
          </a:p>
          <a:p>
            <a:pPr marL="365125" indent="-255588" eaLnBrk="1" hangingPunct="1">
              <a:lnSpc>
                <a:spcPct val="90000"/>
              </a:lnSpc>
            </a:pPr>
            <a:endParaRPr lang="ru-RU" smtClean="0">
              <a:effectLst/>
            </a:endParaRPr>
          </a:p>
        </p:txBody>
      </p:sp>
      <p:pic>
        <p:nvPicPr>
          <p:cNvPr id="142338" name="Picture 3" descr="C:\Documents and Settings\Admin\Рабочий стол\Зяброва\Новая папка\холеграфия\Rentgenoskopiya.jpeg"/>
          <p:cNvPicPr>
            <a:picLocks noChangeAspect="1" noChangeArrowheads="1"/>
          </p:cNvPicPr>
          <p:nvPr/>
        </p:nvPicPr>
        <p:blipFill>
          <a:blip r:embed="rId2"/>
          <a:srcRect/>
          <a:stretch>
            <a:fillRect/>
          </a:stretch>
        </p:blipFill>
        <p:spPr bwMode="auto">
          <a:xfrm>
            <a:off x="5524500" y="0"/>
            <a:ext cx="6667500" cy="6858000"/>
          </a:xfrm>
          <a:prstGeom prst="rect">
            <a:avLst/>
          </a:prstGeom>
          <a:noFill/>
          <a:ln w="9525">
            <a:noFill/>
            <a:miter lim="800000"/>
            <a:headEnd/>
            <a:tailEnd/>
          </a:ln>
        </p:spPr>
      </p:pic>
    </p:spTree>
  </p:cSld>
  <p:clrMapOvr>
    <a:masterClrMapping/>
  </p:clrMapOvr>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61" name="Picture 2" descr="D:\Документы\Презентации\Малышева А.Ф\рисунки\снимок флюорографии.jpeg"/>
          <p:cNvPicPr>
            <a:picLocks noChangeAspect="1" noChangeArrowheads="1"/>
          </p:cNvPicPr>
          <p:nvPr/>
        </p:nvPicPr>
        <p:blipFill>
          <a:blip r:embed="rId2"/>
          <a:srcRect/>
          <a:stretch>
            <a:fillRect/>
          </a:stretch>
        </p:blipFill>
        <p:spPr bwMode="auto">
          <a:xfrm>
            <a:off x="476250" y="642938"/>
            <a:ext cx="11239500" cy="5857875"/>
          </a:xfrm>
          <a:prstGeom prst="rect">
            <a:avLst/>
          </a:prstGeom>
          <a:noFill/>
          <a:ln w="9525">
            <a:noFill/>
            <a:miter lim="800000"/>
            <a:headEnd/>
            <a:tailEnd/>
          </a:ln>
        </p:spPr>
      </p:pic>
      <p:sp>
        <p:nvSpPr>
          <p:cNvPr id="2" name="Заголовок 1"/>
          <p:cNvSpPr>
            <a:spLocks noGrp="1"/>
          </p:cNvSpPr>
          <p:nvPr>
            <p:ph type="title" idx="4294967295"/>
          </p:nvPr>
        </p:nvSpPr>
        <p:spPr>
          <a:xfrm>
            <a:off x="609071" y="274638"/>
            <a:ext cx="10972800" cy="5797568"/>
          </a:xfrm>
        </p:spPr>
        <p:txBody>
          <a:bodyPr>
            <a:noAutofit/>
          </a:bodyPr>
          <a:lstStyle/>
          <a:p>
            <a:pPr eaLnBrk="1" fontAlgn="auto" hangingPunct="1">
              <a:lnSpc>
                <a:spcPct val="100000"/>
              </a:lnSpc>
              <a:spcAft>
                <a:spcPts val="0"/>
              </a:spcAft>
              <a:defRPr/>
            </a:pPr>
            <a:r>
              <a:rPr lang="ru-RU" sz="2800" b="0" u="sng" cap="none" dirty="0" smtClean="0">
                <a:ln w="10541" cmpd="sng">
                  <a:solidFill>
                    <a:schemeClr val="accent1">
                      <a:shade val="88000"/>
                      <a:satMod val="110000"/>
                    </a:schemeClr>
                  </a:solidFill>
                  <a:prstDash val="solid"/>
                </a:ln>
                <a:solidFill>
                  <a:schemeClr val="bg1"/>
                </a:solidFill>
                <a:effectLst/>
              </a:rPr>
              <a:t>Рентгеноскопия</a:t>
            </a:r>
            <a:r>
              <a:rPr lang="ru-RU" sz="2800" b="0" cap="none" dirty="0" smtClean="0">
                <a:solidFill>
                  <a:schemeClr val="bg1"/>
                </a:solidFill>
                <a:effectLst/>
              </a:rPr>
              <a:t> - это осмотр органа за экраном, позволяющий изучить функциональное состояние и оценить анатомо-морфологические особенности исследуемого органа.</a:t>
            </a:r>
            <a:br>
              <a:rPr lang="ru-RU" sz="2800" b="0" cap="none" dirty="0" smtClean="0">
                <a:solidFill>
                  <a:schemeClr val="bg1"/>
                </a:solidFill>
                <a:effectLst/>
              </a:rPr>
            </a:br>
            <a:r>
              <a:rPr lang="ru-RU" sz="2800" b="0" cap="none" dirty="0" smtClean="0">
                <a:solidFill>
                  <a:schemeClr val="bg1"/>
                </a:solidFill>
                <a:effectLst/>
              </a:rPr>
              <a:t> </a:t>
            </a:r>
            <a:br>
              <a:rPr lang="ru-RU" sz="2800" b="0" cap="none" dirty="0" smtClean="0">
                <a:solidFill>
                  <a:schemeClr val="bg1"/>
                </a:solidFill>
                <a:effectLst/>
              </a:rPr>
            </a:br>
            <a:r>
              <a:rPr lang="ru-RU" sz="2800" b="0" u="sng" cap="none" dirty="0" smtClean="0">
                <a:ln w="10541" cmpd="sng">
                  <a:solidFill>
                    <a:schemeClr val="accent1">
                      <a:shade val="88000"/>
                      <a:satMod val="110000"/>
                    </a:schemeClr>
                  </a:solidFill>
                  <a:prstDash val="solid"/>
                </a:ln>
                <a:solidFill>
                  <a:schemeClr val="bg1"/>
                </a:solidFill>
                <a:effectLst/>
              </a:rPr>
              <a:t>Рентгенография</a:t>
            </a:r>
            <a:r>
              <a:rPr lang="ru-RU" sz="2800" b="0" cap="none" dirty="0" smtClean="0">
                <a:solidFill>
                  <a:schemeClr val="bg1"/>
                </a:solidFill>
                <a:effectLst/>
              </a:rPr>
              <a:t> - даёт возможность получить рентгеновские снимки органа в различных проекциях.</a:t>
            </a:r>
            <a:br>
              <a:rPr lang="ru-RU" sz="2800" b="0" cap="none" dirty="0" smtClean="0">
                <a:solidFill>
                  <a:schemeClr val="bg1"/>
                </a:solidFill>
                <a:effectLst/>
              </a:rPr>
            </a:br>
            <a:r>
              <a:rPr lang="ru-RU" sz="2800" b="0" cap="none" dirty="0" smtClean="0">
                <a:solidFill>
                  <a:schemeClr val="bg1"/>
                </a:solidFill>
                <a:effectLst/>
              </a:rPr>
              <a:t> </a:t>
            </a:r>
            <a:br>
              <a:rPr lang="ru-RU" sz="2800" b="0" cap="none" dirty="0" smtClean="0">
                <a:solidFill>
                  <a:schemeClr val="bg1"/>
                </a:solidFill>
                <a:effectLst/>
              </a:rPr>
            </a:br>
            <a:r>
              <a:rPr lang="ru-RU" sz="2800" b="0" u="sng" cap="none" dirty="0" smtClean="0">
                <a:ln w="10541" cmpd="sng">
                  <a:solidFill>
                    <a:schemeClr val="accent1">
                      <a:shade val="88000"/>
                      <a:satMod val="110000"/>
                    </a:schemeClr>
                  </a:solidFill>
                  <a:prstDash val="solid"/>
                </a:ln>
                <a:solidFill>
                  <a:schemeClr val="bg1"/>
                </a:solidFill>
                <a:effectLst/>
              </a:rPr>
              <a:t>Флюорография</a:t>
            </a:r>
            <a:r>
              <a:rPr lang="ru-RU" sz="2800" b="0" cap="none" dirty="0" smtClean="0">
                <a:solidFill>
                  <a:schemeClr val="bg1"/>
                </a:solidFill>
                <a:effectLst/>
              </a:rPr>
              <a:t>  - это метод получения снимков органов грудной клетки, данный метод предназначен для массовых профилактических и обычных диагностических исследований.</a:t>
            </a:r>
            <a:br>
              <a:rPr lang="ru-RU" sz="2800" b="0" cap="none" dirty="0" smtClean="0">
                <a:solidFill>
                  <a:schemeClr val="bg1"/>
                </a:solidFill>
                <a:effectLst/>
              </a:rPr>
            </a:br>
            <a:endParaRPr lang="ru-RU" sz="2800" b="0" cap="none" dirty="0">
              <a:solidFill>
                <a:schemeClr val="bg1"/>
              </a:solidFill>
              <a:effectLst/>
            </a:endParaRPr>
          </a:p>
        </p:txBody>
      </p:sp>
    </p:spTree>
  </p:cSld>
  <p:clrMapOvr>
    <a:masterClrMapping/>
  </p:clrMapOvr>
  <p:timing>
    <p:tnLst>
      <p:par>
        <p:cTn id="1" dur="indefinite" restart="never" nodeType="tmRoot"/>
      </p:par>
    </p:tnLst>
  </p:timing>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idx="4294967295"/>
          </p:nvPr>
        </p:nvSpPr>
        <p:spPr/>
        <p:txBody>
          <a:bodyPr/>
          <a:lstStyle/>
          <a:p>
            <a:pPr eaLnBrk="1" fontAlgn="auto" hangingPunct="1">
              <a:spcAft>
                <a:spcPts val="0"/>
              </a:spcAft>
              <a:defRPr/>
            </a:pPr>
            <a:r>
              <a:rPr lang="ru-RU" dirty="0" smtClean="0"/>
              <a:t>рентгенография</a:t>
            </a:r>
            <a:endParaRPr lang="ru-RU" dirty="0"/>
          </a:p>
        </p:txBody>
      </p:sp>
      <p:sp>
        <p:nvSpPr>
          <p:cNvPr id="3" name="Объект 2"/>
          <p:cNvSpPr>
            <a:spLocks noGrp="1"/>
          </p:cNvSpPr>
          <p:nvPr>
            <p:ph idx="4294967295"/>
          </p:nvPr>
        </p:nvSpPr>
        <p:spPr/>
        <p:txBody>
          <a:bodyPr/>
          <a:lstStyle/>
          <a:p>
            <a:pPr eaLnBrk="1" fontAlgn="auto" hangingPunct="1">
              <a:spcAft>
                <a:spcPts val="0"/>
              </a:spcAft>
              <a:buFont typeface="Arial" panose="020B0604020202020204" pitchFamily="34" charset="0"/>
              <a:buChar char="•"/>
              <a:defRPr/>
            </a:pPr>
            <a:r>
              <a:rPr lang="ru-RU" dirty="0" smtClean="0">
                <a:effectLst/>
              </a:rPr>
              <a:t> Метод исследования </a:t>
            </a:r>
            <a:r>
              <a:rPr lang="ru-RU" dirty="0">
                <a:effectLst/>
              </a:rPr>
              <a:t>внутренней структуры объектов, которые проецируются при помощи рентгеновских лучей на специальную плёнку </a:t>
            </a:r>
            <a:r>
              <a:rPr lang="ru-RU" dirty="0" smtClean="0">
                <a:effectLst/>
              </a:rPr>
              <a:t>или </a:t>
            </a:r>
            <a:r>
              <a:rPr lang="ru-RU" dirty="0">
                <a:effectLst/>
              </a:rPr>
              <a:t>бумагу</a:t>
            </a:r>
            <a:r>
              <a:rPr lang="ru-RU" dirty="0" smtClean="0">
                <a:effectLst/>
              </a:rPr>
              <a:t>.</a:t>
            </a:r>
          </a:p>
          <a:p>
            <a:pPr eaLnBrk="1" fontAlgn="auto" hangingPunct="1">
              <a:spcAft>
                <a:spcPts val="0"/>
              </a:spcAft>
              <a:buFont typeface="Arial" panose="020B0604020202020204" pitchFamily="34" charset="0"/>
              <a:buChar char="•"/>
              <a:defRPr/>
            </a:pPr>
            <a:r>
              <a:rPr lang="ru-RU" dirty="0" smtClean="0">
                <a:effectLst/>
              </a:rPr>
              <a:t>Основан на получении </a:t>
            </a:r>
            <a:r>
              <a:rPr lang="ru-RU" dirty="0">
                <a:effectLst/>
              </a:rPr>
              <a:t>суммарного проекционного изображения анатомических структур организма посредством прохождения через них рентгеновских лучей и регистрации степени ослабления рентгеновского излучения.</a:t>
            </a:r>
            <a:endParaRPr lang="ru-RU" dirty="0"/>
          </a:p>
        </p:txBody>
      </p:sp>
    </p:spTree>
  </p:cSld>
  <p:clrMapOvr>
    <a:masterClrMapping/>
  </p:clrMapOvr>
  <p:timing>
    <p:tnLst>
      <p:par>
        <p:cTn id="1" dur="indefinite" restart="never" nodeType="tmRoot"/>
      </p:par>
    </p:tnLst>
  </p:timing>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idx="4294967295"/>
          </p:nvPr>
        </p:nvSpPr>
        <p:spPr/>
        <p:txBody>
          <a:bodyPr/>
          <a:lstStyle/>
          <a:p>
            <a:pPr eaLnBrk="1" fontAlgn="auto" hangingPunct="1">
              <a:spcAft>
                <a:spcPts val="0"/>
              </a:spcAft>
              <a:defRPr/>
            </a:pPr>
            <a:r>
              <a:rPr lang="ru-RU" dirty="0" smtClean="0"/>
              <a:t>Виды рентгенографии</a:t>
            </a:r>
            <a:endParaRPr lang="ru-RU" dirty="0"/>
          </a:p>
        </p:txBody>
      </p:sp>
      <p:sp>
        <p:nvSpPr>
          <p:cNvPr id="3" name="Объект 2"/>
          <p:cNvSpPr>
            <a:spLocks noGrp="1"/>
          </p:cNvSpPr>
          <p:nvPr>
            <p:ph idx="4294967295"/>
          </p:nvPr>
        </p:nvSpPr>
        <p:spPr/>
        <p:txBody>
          <a:bodyPr/>
          <a:lstStyle/>
          <a:p>
            <a:pPr eaLnBrk="1" fontAlgn="auto" hangingPunct="1">
              <a:spcAft>
                <a:spcPts val="0"/>
              </a:spcAft>
              <a:buFont typeface="Arial" panose="020B0604020202020204" pitchFamily="34" charset="0"/>
              <a:buChar char="•"/>
              <a:defRPr/>
            </a:pPr>
            <a:r>
              <a:rPr lang="ru-RU" dirty="0" smtClean="0"/>
              <a:t>По анатомической структуре: ОГК, ОБП, костей(череп, конечности, позвоночник)</a:t>
            </a:r>
          </a:p>
          <a:p>
            <a:pPr eaLnBrk="1" fontAlgn="auto" hangingPunct="1">
              <a:spcAft>
                <a:spcPts val="0"/>
              </a:spcAft>
              <a:buFont typeface="Arial" panose="020B0604020202020204" pitchFamily="34" charset="0"/>
              <a:buChar char="•"/>
              <a:defRPr/>
            </a:pPr>
            <a:r>
              <a:rPr lang="ru-RU" dirty="0" smtClean="0"/>
              <a:t>По наличию КВ: с контрастом, без контраста.</a:t>
            </a:r>
          </a:p>
          <a:p>
            <a:pPr eaLnBrk="1" fontAlgn="auto" hangingPunct="1">
              <a:spcAft>
                <a:spcPts val="0"/>
              </a:spcAft>
              <a:buFont typeface="Arial" panose="020B0604020202020204" pitchFamily="34" charset="0"/>
              <a:buChar char="•"/>
              <a:defRPr/>
            </a:pPr>
            <a:r>
              <a:rPr lang="ru-RU" dirty="0" smtClean="0"/>
              <a:t>По проекции: прямая, боковая, косая.</a:t>
            </a:r>
            <a:endParaRPr lang="ru-RU" dirty="0"/>
          </a:p>
        </p:txBody>
      </p:sp>
    </p:spTree>
  </p:cSld>
  <p:clrMapOvr>
    <a:masterClrMapping/>
  </p:clrMapOvr>
  <p:timing>
    <p:tnLst>
      <p:par>
        <p:cTn id="1" dur="indefinite" restart="never" nodeType="tmRoot"/>
      </p:par>
    </p:tnLst>
  </p:timing>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7570" name="Picture 2" descr="https://pp.userapi.com/c824602/v824602179/11abc1/wTsT1iwqBx0.jpg"/>
          <p:cNvPicPr>
            <a:picLocks noChangeAspect="1" noChangeArrowheads="1"/>
          </p:cNvPicPr>
          <p:nvPr/>
        </p:nvPicPr>
        <p:blipFill>
          <a:blip r:embed="rId2"/>
          <a:srcRect/>
          <a:stretch>
            <a:fillRect/>
          </a:stretch>
        </p:blipFill>
        <p:spPr bwMode="auto">
          <a:xfrm>
            <a:off x="493713" y="0"/>
            <a:ext cx="5578475" cy="6858000"/>
          </a:xfrm>
          <a:prstGeom prst="rect">
            <a:avLst/>
          </a:prstGeom>
          <a:noFill/>
          <a:ln w="9525">
            <a:noFill/>
            <a:miter lim="800000"/>
            <a:headEnd/>
            <a:tailEnd/>
          </a:ln>
        </p:spPr>
      </p:pic>
      <p:pic>
        <p:nvPicPr>
          <p:cNvPr id="237571" name="Picture 2" descr="ÐÐ°ÑÑÐ¸Ð½ÐºÐ¸ Ð¿Ð¾ Ð·Ð°Ð¿ÑÐ¾ÑÑ ÑÐµÐ½ÑÐ³ÐµÐ½ Ð¶ÐºÑ"/>
          <p:cNvPicPr>
            <a:picLocks noChangeAspect="1" noChangeArrowheads="1"/>
          </p:cNvPicPr>
          <p:nvPr/>
        </p:nvPicPr>
        <p:blipFill>
          <a:blip r:embed="rId3"/>
          <a:srcRect/>
          <a:stretch>
            <a:fillRect/>
          </a:stretch>
        </p:blipFill>
        <p:spPr bwMode="auto">
          <a:xfrm>
            <a:off x="6602413" y="-3175"/>
            <a:ext cx="5165725" cy="68611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8594" name="Picture 2" descr="https://pp.userapi.com/c824602/v824602179/11ac1b/NBhEVwXOJs8.jpg"/>
          <p:cNvPicPr>
            <a:picLocks noChangeAspect="1" noChangeArrowheads="1"/>
          </p:cNvPicPr>
          <p:nvPr/>
        </p:nvPicPr>
        <p:blipFill>
          <a:blip r:embed="rId2"/>
          <a:srcRect/>
          <a:stretch>
            <a:fillRect/>
          </a:stretch>
        </p:blipFill>
        <p:spPr bwMode="auto">
          <a:xfrm>
            <a:off x="0" y="0"/>
            <a:ext cx="12218988" cy="6858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9618" name="Picture 2" descr="https://pp.userapi.com/c824602/v824602179/11ac33/PWrtZr550Wg.jpg"/>
          <p:cNvPicPr>
            <a:picLocks noChangeAspect="1" noChangeArrowheads="1"/>
          </p:cNvPicPr>
          <p:nvPr/>
        </p:nvPicPr>
        <p:blipFill>
          <a:blip r:embed="rId2"/>
          <a:srcRect/>
          <a:stretch>
            <a:fillRect/>
          </a:stretch>
        </p:blipFill>
        <p:spPr bwMode="auto">
          <a:xfrm>
            <a:off x="2816225" y="47625"/>
            <a:ext cx="5880100" cy="68103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0642" name="Picture 2" descr="https://pp.userapi.com/c824602/v824602179/11ac2a/BmzTay-1RrM.jpg"/>
          <p:cNvPicPr>
            <a:picLocks noChangeAspect="1" noChangeArrowheads="1"/>
          </p:cNvPicPr>
          <p:nvPr/>
        </p:nvPicPr>
        <p:blipFill>
          <a:blip r:embed="rId2"/>
          <a:srcRect/>
          <a:stretch>
            <a:fillRect/>
          </a:stretch>
        </p:blipFill>
        <p:spPr bwMode="auto">
          <a:xfrm>
            <a:off x="3255963" y="0"/>
            <a:ext cx="5705475" cy="68643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1666" name="Picture 2" descr="https://pp.userapi.com/c824602/v824602179/11ac49/gxuaDv_kTHc.jpg"/>
          <p:cNvPicPr>
            <a:picLocks noChangeAspect="1" noChangeArrowheads="1"/>
          </p:cNvPicPr>
          <p:nvPr/>
        </p:nvPicPr>
        <p:blipFill>
          <a:blip r:embed="rId2"/>
          <a:srcRect/>
          <a:stretch>
            <a:fillRect/>
          </a:stretch>
        </p:blipFill>
        <p:spPr bwMode="auto">
          <a:xfrm>
            <a:off x="768350" y="150813"/>
            <a:ext cx="10377488" cy="65944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2690" name="Picture 4" descr="https://pp.userapi.com/c824602/v824602179/11ac03/OvA1ql-x4VI.jpg"/>
          <p:cNvPicPr>
            <a:picLocks noChangeAspect="1" noChangeArrowheads="1"/>
          </p:cNvPicPr>
          <p:nvPr/>
        </p:nvPicPr>
        <p:blipFill>
          <a:blip r:embed="rId2"/>
          <a:srcRect/>
          <a:stretch>
            <a:fillRect/>
          </a:stretch>
        </p:blipFill>
        <p:spPr bwMode="auto">
          <a:xfrm>
            <a:off x="0" y="0"/>
            <a:ext cx="6667500" cy="6858000"/>
          </a:xfrm>
          <a:prstGeom prst="rect">
            <a:avLst/>
          </a:prstGeom>
          <a:noFill/>
          <a:ln w="9525">
            <a:noFill/>
            <a:miter lim="800000"/>
            <a:headEnd/>
            <a:tailEnd/>
          </a:ln>
        </p:spPr>
      </p:pic>
      <p:pic>
        <p:nvPicPr>
          <p:cNvPr id="242691" name="Picture 2" descr="ÐÐ°ÑÑÐ¸Ð½ÐºÐ¸ Ð¿Ð¾ Ð·Ð°Ð¿ÑÐ¾ÑÑ ÑÐµÐ½ÑÐ³ÐµÐ½ Ð»ÐµÐ³ÐºÐ¸Ñ Ð½Ð¾ÑÐ¼Ð°"/>
          <p:cNvPicPr>
            <a:picLocks noChangeAspect="1" noChangeArrowheads="1"/>
          </p:cNvPicPr>
          <p:nvPr/>
        </p:nvPicPr>
        <p:blipFill>
          <a:blip r:embed="rId3"/>
          <a:srcRect/>
          <a:stretch>
            <a:fillRect/>
          </a:stretch>
        </p:blipFill>
        <p:spPr bwMode="auto">
          <a:xfrm>
            <a:off x="6667500" y="19050"/>
            <a:ext cx="5554663" cy="68389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3714" name="Picture 2" descr="ÐÐ°ÑÑÐ¸Ð½ÐºÐ¸ Ð¿Ð¾ Ð·Ð°Ð¿ÑÐ¾ÑÑ ÑÐµÐ½ÑÐ³ÐµÐ½Ð¾Ð³ÑÐ°ÑÐ¸Ñ Ð³ÑÑÐ´Ð½Ð¾Ð¹ ÐºÐ»ÐµÑÐºÐ¸"/>
          <p:cNvPicPr>
            <a:picLocks noChangeAspect="1" noChangeArrowheads="1"/>
          </p:cNvPicPr>
          <p:nvPr/>
        </p:nvPicPr>
        <p:blipFill>
          <a:blip r:embed="rId2"/>
          <a:srcRect/>
          <a:stretch>
            <a:fillRect/>
          </a:stretch>
        </p:blipFill>
        <p:spPr bwMode="auto">
          <a:xfrm>
            <a:off x="0" y="-109538"/>
            <a:ext cx="5715000" cy="5327651"/>
          </a:xfrm>
          <a:prstGeom prst="rect">
            <a:avLst/>
          </a:prstGeom>
          <a:noFill/>
          <a:ln w="9525">
            <a:noFill/>
            <a:miter lim="800000"/>
            <a:headEnd/>
            <a:tailEnd/>
          </a:ln>
        </p:spPr>
      </p:pic>
      <p:pic>
        <p:nvPicPr>
          <p:cNvPr id="243715" name="Picture 4" descr="ÐÐ°ÑÑÐ¸Ð½ÐºÐ¸ Ð¿Ð¾ Ð·Ð°Ð¿ÑÐ¾ÑÑ ÑÐµÐ½ÑÐ³ÐµÐ½Ð¾Ð³ÑÐ°ÑÐ¸Ñ Ð¿Ð½ÐµÐ²Ð¼Ð¾Ð½Ð¸Ð¸"/>
          <p:cNvPicPr>
            <a:picLocks noChangeAspect="1" noChangeArrowheads="1"/>
          </p:cNvPicPr>
          <p:nvPr/>
        </p:nvPicPr>
        <p:blipFill>
          <a:blip r:embed="rId3"/>
          <a:srcRect/>
          <a:stretch>
            <a:fillRect/>
          </a:stretch>
        </p:blipFill>
        <p:spPr bwMode="auto">
          <a:xfrm>
            <a:off x="5715000" y="1636713"/>
            <a:ext cx="6477000" cy="5221287"/>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4738" name="Picture 2" descr="ÐÐ°ÑÑÐ¸Ð½ÐºÐ¸ Ð¿Ð¾ Ð·Ð°Ð¿ÑÐ¾ÑÑ ÑÐµÐ½ÑÐ³ÐµÐ½Ð¾Ð³ÑÐ°ÑÐ¸Ñ Ð³ÑÑÐ´Ð½Ð¾Ð¹ ÐºÐ»ÐµÑÐºÐ¸"/>
          <p:cNvPicPr>
            <a:picLocks noChangeAspect="1" noChangeArrowheads="1"/>
          </p:cNvPicPr>
          <p:nvPr/>
        </p:nvPicPr>
        <p:blipFill>
          <a:blip r:embed="rId2"/>
          <a:srcRect/>
          <a:stretch>
            <a:fillRect/>
          </a:stretch>
        </p:blipFill>
        <p:spPr bwMode="auto">
          <a:xfrm>
            <a:off x="0" y="1598613"/>
            <a:ext cx="6162675" cy="5259387"/>
          </a:xfrm>
          <a:prstGeom prst="rect">
            <a:avLst/>
          </a:prstGeom>
          <a:noFill/>
          <a:ln w="9525">
            <a:noFill/>
            <a:miter lim="800000"/>
            <a:headEnd/>
            <a:tailEnd/>
          </a:ln>
        </p:spPr>
      </p:pic>
      <p:pic>
        <p:nvPicPr>
          <p:cNvPr id="244739" name="Picture 2" descr="ÐÐ°ÑÑÐ¸Ð½ÐºÐ¸ Ð¿Ð¾ Ð·Ð°Ð¿ÑÐ¾ÑÑ Ð¿Ð»ÐµÐ²ÑÐ°Ð»ÑÐ½ÑÐ¹ Ð²ÑÐ¿Ð¾Ñ ÑÐµÐ½ÑÐ³ÐµÐ½"/>
          <p:cNvPicPr>
            <a:picLocks noChangeAspect="1" noChangeArrowheads="1"/>
          </p:cNvPicPr>
          <p:nvPr/>
        </p:nvPicPr>
        <p:blipFill>
          <a:blip r:embed="rId3"/>
          <a:srcRect/>
          <a:stretch>
            <a:fillRect/>
          </a:stretch>
        </p:blipFill>
        <p:spPr bwMode="auto">
          <a:xfrm>
            <a:off x="6162675" y="0"/>
            <a:ext cx="6029325" cy="537686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62" name="Picture 2" descr="Ð¿Ð½ÐµÐ²Ð¼Ð¾ÑÐ¾ÑÐ°ÐºÑ Ð½Ð° ÑÐµÐ½ÑÐ³ÐµÐ½Ð¾Ð³ÑÐ°Ð¼Ð¼Ðµ"/>
          <p:cNvPicPr>
            <a:picLocks noChangeAspect="1" noChangeArrowheads="1"/>
          </p:cNvPicPr>
          <p:nvPr/>
        </p:nvPicPr>
        <p:blipFill>
          <a:blip r:embed="rId2"/>
          <a:srcRect/>
          <a:stretch>
            <a:fillRect/>
          </a:stretch>
        </p:blipFill>
        <p:spPr bwMode="auto">
          <a:xfrm>
            <a:off x="2541588" y="384175"/>
            <a:ext cx="6551612" cy="63087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idx="4294967295"/>
          </p:nvPr>
        </p:nvSpPr>
        <p:spPr/>
        <p:txBody>
          <a:bodyPr/>
          <a:lstStyle/>
          <a:p>
            <a:pPr eaLnBrk="1" fontAlgn="auto" hangingPunct="1">
              <a:spcAft>
                <a:spcPts val="0"/>
              </a:spcAft>
              <a:defRPr/>
            </a:pPr>
            <a:r>
              <a:rPr lang="ru-RU" dirty="0" smtClean="0"/>
              <a:t>Экскреторная урография</a:t>
            </a:r>
            <a:endParaRPr lang="ru-RU" dirty="0"/>
          </a:p>
        </p:txBody>
      </p:sp>
      <p:sp>
        <p:nvSpPr>
          <p:cNvPr id="3" name="Объект 2"/>
          <p:cNvSpPr>
            <a:spLocks noGrp="1"/>
          </p:cNvSpPr>
          <p:nvPr>
            <p:ph idx="4294967295"/>
          </p:nvPr>
        </p:nvSpPr>
        <p:spPr/>
        <p:txBody>
          <a:bodyPr/>
          <a:lstStyle/>
          <a:p>
            <a:pPr eaLnBrk="1" fontAlgn="auto" hangingPunct="1">
              <a:spcAft>
                <a:spcPts val="0"/>
              </a:spcAft>
              <a:buFont typeface="Arial" panose="020B0604020202020204" pitchFamily="34" charset="0"/>
              <a:buChar char="•"/>
              <a:defRPr/>
            </a:pPr>
            <a:r>
              <a:rPr lang="ru-RU" dirty="0">
                <a:effectLst/>
              </a:rPr>
              <a:t>Р</a:t>
            </a:r>
            <a:r>
              <a:rPr lang="ru-RU" dirty="0" smtClean="0">
                <a:effectLst/>
              </a:rPr>
              <a:t>ентгенологический </a:t>
            </a:r>
            <a:r>
              <a:rPr lang="ru-RU" dirty="0">
                <a:effectLst/>
              </a:rPr>
              <a:t>метод исследования мочевыводящих путей, основанный на способности почки выделять (экскретировать) определённые рентгеноконтрастные вещества, введённые в организм, в результате чего на рентгенограммах получается изображение почек и мочевых путей.</a:t>
            </a:r>
            <a:endParaRPr lang="ru-RU" dirty="0"/>
          </a:p>
        </p:txBody>
      </p:sp>
    </p:spTree>
  </p:cSld>
  <p:clrMapOvr>
    <a:masterClrMapping/>
  </p:clrMapOvr>
  <p:timing>
    <p:tnLst>
      <p:par>
        <p:cTn id="1" dur="indefinite" restart="never" nodeType="tmRoot"/>
      </p:par>
    </p:tnLst>
  </p:timing>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7810" name="Picture 2" descr="ÐÐ°ÑÑÐ¸Ð½ÐºÐ¸ Ð¿Ð¾ Ð·Ð°Ð¿ÑÐ¾ÑÑ ÑÐºÑÐºÑÐµÑÐ¾ÑÐ½Ð°Ñ ÑÑÐ¾Ð³ÑÐ°ÑÐ¸Ñ"/>
          <p:cNvPicPr>
            <a:picLocks noChangeAspect="1" noChangeArrowheads="1"/>
          </p:cNvPicPr>
          <p:nvPr/>
        </p:nvPicPr>
        <p:blipFill>
          <a:blip r:embed="rId2"/>
          <a:srcRect/>
          <a:stretch>
            <a:fillRect/>
          </a:stretch>
        </p:blipFill>
        <p:spPr bwMode="auto">
          <a:xfrm>
            <a:off x="3263900" y="20638"/>
            <a:ext cx="5130800" cy="683736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idx="4294967295"/>
          </p:nvPr>
        </p:nvSpPr>
        <p:spPr/>
        <p:txBody>
          <a:bodyPr/>
          <a:lstStyle/>
          <a:p>
            <a:pPr eaLnBrk="1" fontAlgn="auto" hangingPunct="1">
              <a:spcAft>
                <a:spcPts val="0"/>
              </a:spcAft>
              <a:defRPr/>
            </a:pPr>
            <a:r>
              <a:rPr lang="ru-RU" dirty="0" smtClean="0"/>
              <a:t>эрхпг</a:t>
            </a:r>
            <a:endParaRPr lang="ru-RU" dirty="0"/>
          </a:p>
        </p:txBody>
      </p:sp>
      <p:sp>
        <p:nvSpPr>
          <p:cNvPr id="3" name="Объект 2"/>
          <p:cNvSpPr>
            <a:spLocks noGrp="1"/>
          </p:cNvSpPr>
          <p:nvPr>
            <p:ph idx="4294967295"/>
          </p:nvPr>
        </p:nvSpPr>
        <p:spPr/>
        <p:txBody>
          <a:bodyPr/>
          <a:lstStyle/>
          <a:p>
            <a:pPr marL="0" indent="0" eaLnBrk="1" fontAlgn="auto" hangingPunct="1">
              <a:spcAft>
                <a:spcPts val="0"/>
              </a:spcAft>
              <a:buFont typeface="Arial" panose="020B0604020202020204" pitchFamily="34" charset="0"/>
              <a:buNone/>
              <a:defRPr/>
            </a:pPr>
            <a:r>
              <a:rPr lang="ru-RU" dirty="0" smtClean="0"/>
              <a:t>Эндоскопическая ретроградная холангиопанкреатография</a:t>
            </a:r>
          </a:p>
          <a:p>
            <a:pPr eaLnBrk="1" fontAlgn="auto" hangingPunct="1">
              <a:spcAft>
                <a:spcPts val="0"/>
              </a:spcAft>
              <a:buFont typeface="Arial" panose="020B0604020202020204" pitchFamily="34" charset="0"/>
              <a:buChar char="•"/>
              <a:defRPr/>
            </a:pPr>
            <a:r>
              <a:rPr lang="ru-RU" dirty="0" smtClean="0"/>
              <a:t>Эндоскопическая(эндоскоп)</a:t>
            </a:r>
          </a:p>
          <a:p>
            <a:pPr eaLnBrk="1" fontAlgn="auto" hangingPunct="1">
              <a:spcAft>
                <a:spcPts val="0"/>
              </a:spcAft>
              <a:buFont typeface="Arial" panose="020B0604020202020204" pitchFamily="34" charset="0"/>
              <a:buChar char="•"/>
              <a:defRPr/>
            </a:pPr>
            <a:r>
              <a:rPr lang="ru-RU" dirty="0" smtClean="0"/>
              <a:t>Ретроградная(против течения)</a:t>
            </a:r>
          </a:p>
          <a:p>
            <a:pPr eaLnBrk="1" fontAlgn="auto" hangingPunct="1">
              <a:spcAft>
                <a:spcPts val="0"/>
              </a:spcAft>
              <a:buFont typeface="Arial" panose="020B0604020202020204" pitchFamily="34" charset="0"/>
              <a:buChar char="•"/>
              <a:defRPr/>
            </a:pPr>
            <a:r>
              <a:rPr lang="ru-RU" dirty="0" smtClean="0"/>
              <a:t>Холангио(холедох-желчный проток)</a:t>
            </a:r>
          </a:p>
          <a:p>
            <a:pPr eaLnBrk="1" fontAlgn="auto" hangingPunct="1">
              <a:spcAft>
                <a:spcPts val="0"/>
              </a:spcAft>
              <a:buFont typeface="Arial" panose="020B0604020202020204" pitchFamily="34" charset="0"/>
              <a:buChar char="•"/>
              <a:defRPr/>
            </a:pPr>
            <a:r>
              <a:rPr lang="ru-RU" dirty="0" smtClean="0"/>
              <a:t>Панкреато(панкреас-поджелудочная железа)</a:t>
            </a:r>
          </a:p>
          <a:p>
            <a:pPr eaLnBrk="1" fontAlgn="auto" hangingPunct="1">
              <a:spcAft>
                <a:spcPts val="0"/>
              </a:spcAft>
              <a:buFont typeface="Arial" panose="020B0604020202020204" pitchFamily="34" charset="0"/>
              <a:buChar char="•"/>
              <a:defRPr/>
            </a:pPr>
            <a:r>
              <a:rPr lang="ru-RU" dirty="0" smtClean="0"/>
              <a:t>Графия-визуализация</a:t>
            </a:r>
            <a:endParaRPr lang="ru-RU" dirty="0"/>
          </a:p>
        </p:txBody>
      </p:sp>
    </p:spTree>
  </p:cSld>
  <p:clrMapOvr>
    <a:masterClrMapping/>
  </p:clrMapOvr>
  <p:timing>
    <p:tnLst>
      <p:par>
        <p:cTn id="1" dur="indefinite" restart="never" nodeType="tmRoot"/>
      </p:par>
    </p:tnLst>
  </p:timing>
</p:sld>
</file>

<file path=ppt/slides/slide1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4294967295"/>
          </p:nvPr>
        </p:nvSpPr>
        <p:spPr/>
        <p:txBody>
          <a:bodyPr/>
          <a:lstStyle/>
          <a:p>
            <a:pPr eaLnBrk="1" fontAlgn="auto" hangingPunct="1">
              <a:spcAft>
                <a:spcPts val="0"/>
              </a:spcAft>
              <a:buFont typeface="Arial" panose="020B0604020202020204" pitchFamily="34" charset="0"/>
              <a:buChar char="•"/>
              <a:defRPr/>
            </a:pPr>
            <a:r>
              <a:rPr lang="ru-RU" dirty="0">
                <a:effectLst/>
              </a:rPr>
              <a:t>Д</a:t>
            </a:r>
            <a:r>
              <a:rPr lang="ru-RU" dirty="0" smtClean="0">
                <a:effectLst/>
              </a:rPr>
              <a:t>иагностическая </a:t>
            </a:r>
            <a:r>
              <a:rPr lang="ru-RU" dirty="0">
                <a:effectLst/>
              </a:rPr>
              <a:t>и терапевтическая процедура, которая сочетает в себе эндоскопию и рентгенографию и используется для изучения желчных протоков.</a:t>
            </a:r>
            <a:endParaRPr lang="ru-RU" dirty="0"/>
          </a:p>
        </p:txBody>
      </p:sp>
    </p:spTree>
  </p:cSld>
  <p:clrMapOvr>
    <a:masterClrMapping/>
  </p:clrMapOvr>
  <p:timing>
    <p:tnLst>
      <p:par>
        <p:cTn id="1" dur="indefinite" restart="never" nodeType="tmRoot"/>
      </p:par>
    </p:tnLst>
  </p:timing>
</p:sld>
</file>

<file path=ppt/slides/slide1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idx="4294967295"/>
          </p:nvPr>
        </p:nvSpPr>
        <p:spPr/>
        <p:txBody>
          <a:bodyPr/>
          <a:lstStyle/>
          <a:p>
            <a:pPr eaLnBrk="1" fontAlgn="auto" hangingPunct="1">
              <a:spcAft>
                <a:spcPts val="0"/>
              </a:spcAft>
              <a:defRPr/>
            </a:pPr>
            <a:r>
              <a:rPr lang="ru-RU" dirty="0" smtClean="0"/>
              <a:t>показания</a:t>
            </a:r>
            <a:endParaRPr lang="ru-RU" dirty="0"/>
          </a:p>
        </p:txBody>
      </p:sp>
      <p:sp>
        <p:nvSpPr>
          <p:cNvPr id="3" name="Объект 2"/>
          <p:cNvSpPr>
            <a:spLocks noGrp="1"/>
          </p:cNvSpPr>
          <p:nvPr>
            <p:ph idx="4294967295"/>
          </p:nvPr>
        </p:nvSpPr>
        <p:spPr/>
        <p:txBody>
          <a:bodyPr/>
          <a:lstStyle/>
          <a:p>
            <a:pPr eaLnBrk="1" fontAlgn="auto" hangingPunct="1">
              <a:spcAft>
                <a:spcPts val="0"/>
              </a:spcAft>
              <a:buFont typeface="Arial" panose="020B0604020202020204" pitchFamily="34" charset="0"/>
              <a:buChar char="•"/>
              <a:defRPr/>
            </a:pPr>
            <a:r>
              <a:rPr lang="ru-RU" dirty="0">
                <a:effectLst/>
              </a:rPr>
              <a:t>Х</a:t>
            </a:r>
            <a:r>
              <a:rPr lang="ru-RU" dirty="0" smtClean="0">
                <a:effectLst/>
              </a:rPr>
              <a:t>оледохолитиаз</a:t>
            </a:r>
            <a:r>
              <a:rPr lang="ru-RU" dirty="0">
                <a:effectLst/>
              </a:rPr>
              <a:t>, для выяснения характера механической желтухи и для изучения анатомии протоков перед операцией.</a:t>
            </a:r>
            <a:endParaRPr lang="ru-RU" dirty="0"/>
          </a:p>
        </p:txBody>
      </p:sp>
    </p:spTree>
  </p:cSld>
  <p:clrMapOvr>
    <a:masterClrMapping/>
  </p:clrMapOvr>
  <p:timing>
    <p:tnLst>
      <p:par>
        <p:cTn id="1" dur="indefinite" restart="never" nodeType="tmRoot"/>
      </p:par>
    </p:tnLst>
  </p:timing>
</p:sld>
</file>

<file path=ppt/slides/slide1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1906" name="Picture 2" descr="https://pp.userapi.com/c824602/v824602179/11ac13/dGoLKU6pnJ8.jpg"/>
          <p:cNvPicPr>
            <a:picLocks noChangeAspect="1" noChangeArrowheads="1"/>
          </p:cNvPicPr>
          <p:nvPr/>
        </p:nvPicPr>
        <p:blipFill>
          <a:blip r:embed="rId2"/>
          <a:srcRect/>
          <a:stretch>
            <a:fillRect/>
          </a:stretch>
        </p:blipFill>
        <p:spPr bwMode="auto">
          <a:xfrm>
            <a:off x="1162050" y="0"/>
            <a:ext cx="9661525" cy="6858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2930" name="Picture 4" descr="https://pp.userapi.com/c824602/v824602179/11ac57/fLif_Vy_IVA.jpg"/>
          <p:cNvPicPr>
            <a:picLocks noChangeAspect="1" noChangeArrowheads="1"/>
          </p:cNvPicPr>
          <p:nvPr/>
        </p:nvPicPr>
        <p:blipFill>
          <a:blip r:embed="rId2"/>
          <a:srcRect/>
          <a:stretch>
            <a:fillRect/>
          </a:stretch>
        </p:blipFill>
        <p:spPr bwMode="auto">
          <a:xfrm>
            <a:off x="1106488" y="-6350"/>
            <a:ext cx="9723437" cy="68643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3954" name="Picture 2" descr="ÐÐ°ÑÑÐ¸Ð½ÐºÐ¸ Ð¿Ð¾ Ð·Ð°Ð¿ÑÐ¾ÑÑ ÑÑÑÐ¿Ð³"/>
          <p:cNvPicPr>
            <a:picLocks noChangeAspect="1" noChangeArrowheads="1"/>
          </p:cNvPicPr>
          <p:nvPr/>
        </p:nvPicPr>
        <p:blipFill>
          <a:blip r:embed="rId2"/>
          <a:srcRect/>
          <a:stretch>
            <a:fillRect/>
          </a:stretch>
        </p:blipFill>
        <p:spPr bwMode="auto">
          <a:xfrm>
            <a:off x="0" y="0"/>
            <a:ext cx="12188825" cy="67849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idx="4294967295"/>
          </p:nvPr>
        </p:nvSpPr>
        <p:spPr>
          <a:xfrm>
            <a:off x="667240" y="285728"/>
            <a:ext cx="10971743" cy="3929090"/>
          </a:xfrm>
        </p:spPr>
        <p:txBody>
          <a:bodyPr/>
          <a:lstStyle/>
          <a:p>
            <a:pPr eaLnBrk="1" fontAlgn="auto" hangingPunct="1">
              <a:lnSpc>
                <a:spcPct val="100000"/>
              </a:lnSpc>
              <a:spcAft>
                <a:spcPts val="0"/>
              </a:spcAft>
              <a:defRPr/>
            </a:pPr>
            <a:r>
              <a:rPr lang="ru-RU" sz="2400" cap="none" dirty="0" smtClean="0">
                <a:effectLst/>
              </a:rPr>
              <a:t>К новейшим методам лучевой диагностики относится радиоизотопный</a:t>
            </a:r>
            <a:br>
              <a:rPr lang="ru-RU" sz="2400" cap="none" dirty="0" smtClean="0">
                <a:effectLst/>
              </a:rPr>
            </a:br>
            <a:r>
              <a:rPr lang="ru-RU" sz="1800" b="0" cap="none" dirty="0" smtClean="0">
                <a:effectLst/>
              </a:rPr>
              <a:t/>
            </a:r>
            <a:br>
              <a:rPr lang="ru-RU" sz="1800" b="0" cap="none" dirty="0" smtClean="0">
                <a:effectLst/>
              </a:rPr>
            </a:br>
            <a:r>
              <a:rPr lang="ru-RU" sz="2000" i="1" cap="none"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rPr>
              <a:t>Радиоизотопный</a:t>
            </a:r>
            <a:r>
              <a:rPr lang="ru-RU" sz="1800" cap="none"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rPr>
              <a:t> метод </a:t>
            </a:r>
            <a:r>
              <a:rPr lang="ru-RU" sz="1800" b="0" cap="none" dirty="0" smtClean="0">
                <a:effectLst/>
              </a:rPr>
              <a:t>позволяет</a:t>
            </a:r>
            <a:r>
              <a:rPr lang="ru-RU" sz="1800" b="0" cap="none" baseline="-25000" dirty="0" smtClean="0">
                <a:effectLst/>
              </a:rPr>
              <a:t> </a:t>
            </a:r>
            <a:r>
              <a:rPr lang="ru-RU" sz="1800" b="0" cap="none" dirty="0" smtClean="0">
                <a:effectLst/>
              </a:rPr>
              <a:t>изучить функцию органа. Для этого используется специальный препарат, содержащий радиоактивные нуклеиды, благодаря чему представляется возможность следить за их поведением в организме. В качестве радиоактивной метки применяются нуклеиды, являющиеся источниками проникающего гамма-излучения.</a:t>
            </a:r>
            <a:br>
              <a:rPr lang="ru-RU" sz="1800" b="0" cap="none" dirty="0" smtClean="0">
                <a:effectLst/>
              </a:rPr>
            </a:br>
            <a:r>
              <a:rPr lang="ru-RU" sz="2000" i="1" cap="none"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rPr>
              <a:t>Сканирование</a:t>
            </a:r>
            <a:r>
              <a:rPr lang="ru-RU" sz="1800" cap="none"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rPr>
              <a:t> </a:t>
            </a:r>
            <a:r>
              <a:rPr lang="ru-RU" sz="1800" b="0" cap="none" dirty="0" smtClean="0">
                <a:effectLst/>
              </a:rPr>
              <a:t>- это способ получения изображения внутренних органов, основанный на регистрации гамма-излучения с помощью сканера или</a:t>
            </a:r>
            <a:br>
              <a:rPr lang="ru-RU" sz="1800" b="0" cap="none" dirty="0" smtClean="0">
                <a:effectLst/>
              </a:rPr>
            </a:br>
            <a:r>
              <a:rPr lang="ru-RU" sz="1800" b="0" cap="none" dirty="0" smtClean="0">
                <a:effectLst/>
              </a:rPr>
              <a:t> </a:t>
            </a:r>
            <a:r>
              <a:rPr lang="ru-RU" sz="1800" b="0" cap="none" dirty="0" err="1" smtClean="0">
                <a:effectLst/>
              </a:rPr>
              <a:t>гамма-топографа</a:t>
            </a:r>
            <a:r>
              <a:rPr lang="ru-RU" sz="1800" b="0" cap="none" dirty="0" smtClean="0">
                <a:effectLst/>
              </a:rPr>
              <a:t>.</a:t>
            </a:r>
            <a:r>
              <a:rPr lang="en-US" sz="1800" b="0" cap="none" dirty="0" smtClean="0">
                <a:effectLst/>
              </a:rPr>
              <a:t/>
            </a:r>
            <a:br>
              <a:rPr lang="en-US" sz="1800" b="0" cap="none" dirty="0" smtClean="0">
                <a:effectLst/>
              </a:rPr>
            </a:br>
            <a:r>
              <a:rPr lang="en-US" sz="1800" b="0" cap="none" dirty="0" smtClean="0">
                <a:effectLst/>
              </a:rPr>
              <a:t/>
            </a:r>
            <a:br>
              <a:rPr lang="en-US" sz="1800" b="0" cap="none" dirty="0" smtClean="0">
                <a:effectLst/>
              </a:rPr>
            </a:br>
            <a:endParaRPr lang="ru-RU" sz="1800" b="0" cap="none" dirty="0">
              <a:effectLst/>
            </a:endParaRPr>
          </a:p>
        </p:txBody>
      </p:sp>
      <p:pic>
        <p:nvPicPr>
          <p:cNvPr id="144386" name="Picture 2" descr="D:\Мои документы\Рабочий стол\Новая папка (2)\ПРЕЗЕНТАЦИЯ\Малышева А.Ф\щитовидная железа.JPG"/>
          <p:cNvPicPr>
            <a:picLocks noChangeAspect="1" noChangeArrowheads="1"/>
          </p:cNvPicPr>
          <p:nvPr/>
        </p:nvPicPr>
        <p:blipFill>
          <a:blip r:embed="rId2"/>
          <a:srcRect/>
          <a:stretch>
            <a:fillRect/>
          </a:stretch>
        </p:blipFill>
        <p:spPr bwMode="auto">
          <a:xfrm>
            <a:off x="666750" y="4786313"/>
            <a:ext cx="3290888" cy="1857375"/>
          </a:xfrm>
          <a:prstGeom prst="rect">
            <a:avLst/>
          </a:prstGeom>
          <a:noFill/>
          <a:ln w="9525">
            <a:noFill/>
            <a:miter lim="800000"/>
            <a:headEnd/>
            <a:tailEnd/>
          </a:ln>
        </p:spPr>
      </p:pic>
      <p:sp>
        <p:nvSpPr>
          <p:cNvPr id="4" name="Прямоугольник 3"/>
          <p:cNvSpPr/>
          <p:nvPr/>
        </p:nvSpPr>
        <p:spPr>
          <a:xfrm>
            <a:off x="4572000" y="4857750"/>
            <a:ext cx="7239000" cy="112871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fontAlgn="auto">
              <a:spcBef>
                <a:spcPts val="0"/>
              </a:spcBef>
              <a:spcAft>
                <a:spcPts val="0"/>
              </a:spcAft>
              <a:defRPr/>
            </a:pPr>
            <a:r>
              <a:rPr lang="ru-RU" dirty="0"/>
              <a:t>Радиоизотопное исследование щитовидной железы</a:t>
            </a:r>
          </a:p>
          <a:p>
            <a:pPr algn="ctr" defTabSz="914400" fontAlgn="auto">
              <a:spcBef>
                <a:spcPts val="0"/>
              </a:spcBef>
              <a:spcAft>
                <a:spcPts val="0"/>
              </a:spcAft>
              <a:defRPr/>
            </a:pPr>
            <a:r>
              <a:rPr lang="ru-RU" dirty="0"/>
              <a:t>(диагноз – узловой зоб правой  доли)</a:t>
            </a:r>
          </a:p>
        </p:txBody>
      </p:sp>
    </p:spTree>
  </p:cSld>
  <p:clrMapOvr>
    <a:masterClrMapping/>
  </p:clrMapOvr>
  <p:timing>
    <p:tnLst>
      <p:par>
        <p:cTn id="1" dur="indefinite" restart="never" nodeType="tmRoot"/>
      </p:par>
    </p:tnLst>
  </p:timing>
</p:sld>
</file>

<file path=ppt/slides/slide1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5409" name="Picture 3" descr="D:\Документы\Презентации\Малышева А.Ф\рисунки\дуоденоскоп.jpg"/>
          <p:cNvPicPr>
            <a:picLocks noChangeAspect="1" noChangeArrowheads="1"/>
          </p:cNvPicPr>
          <p:nvPr/>
        </p:nvPicPr>
        <p:blipFill>
          <a:blip r:embed="rId2"/>
          <a:srcRect/>
          <a:stretch>
            <a:fillRect/>
          </a:stretch>
        </p:blipFill>
        <p:spPr bwMode="auto">
          <a:xfrm>
            <a:off x="0" y="2214563"/>
            <a:ext cx="2481263" cy="1697037"/>
          </a:xfrm>
          <a:prstGeom prst="rect">
            <a:avLst/>
          </a:prstGeom>
          <a:noFill/>
          <a:ln w="9525">
            <a:noFill/>
            <a:miter lim="800000"/>
            <a:headEnd/>
            <a:tailEnd/>
          </a:ln>
        </p:spPr>
      </p:pic>
      <p:pic>
        <p:nvPicPr>
          <p:cNvPr id="145410" name="Picture 2" descr="D:\Документы\Презентации\Малышева А.Ф\рисунки\бронхоскопия.jpg"/>
          <p:cNvPicPr>
            <a:picLocks noChangeAspect="1" noChangeArrowheads="1"/>
          </p:cNvPicPr>
          <p:nvPr/>
        </p:nvPicPr>
        <p:blipFill>
          <a:blip r:embed="rId3"/>
          <a:srcRect/>
          <a:stretch>
            <a:fillRect/>
          </a:stretch>
        </p:blipFill>
        <p:spPr bwMode="auto">
          <a:xfrm>
            <a:off x="9334500" y="2071688"/>
            <a:ext cx="2649538" cy="2413000"/>
          </a:xfrm>
          <a:prstGeom prst="rect">
            <a:avLst/>
          </a:prstGeom>
          <a:noFill/>
          <a:ln w="9525">
            <a:noFill/>
            <a:miter lim="800000"/>
            <a:headEnd/>
            <a:tailEnd/>
          </a:ln>
        </p:spPr>
      </p:pic>
      <p:sp>
        <p:nvSpPr>
          <p:cNvPr id="2" name="Заголовок 1"/>
          <p:cNvSpPr>
            <a:spLocks noGrp="1"/>
          </p:cNvSpPr>
          <p:nvPr>
            <p:ph type="title" idx="4294967295"/>
          </p:nvPr>
        </p:nvSpPr>
        <p:spPr>
          <a:xfrm>
            <a:off x="286238" y="274638"/>
            <a:ext cx="11524807" cy="6154758"/>
          </a:xfrm>
        </p:spPr>
        <p:txBody>
          <a:bodyPr/>
          <a:lstStyle/>
          <a:p>
            <a:pPr eaLnBrk="1" fontAlgn="auto" hangingPunct="1">
              <a:lnSpc>
                <a:spcPct val="100000"/>
              </a:lnSpc>
              <a:spcAft>
                <a:spcPts val="0"/>
              </a:spcAft>
              <a:defRPr/>
            </a:pPr>
            <a:r>
              <a:rPr lang="ru-RU" sz="1800" u="sng" cap="none"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hlinkClick r:id="rId4" action="ppaction://hlinksldjump"/>
              </a:rPr>
              <a:t>Методы эндоскопической диагностики</a:t>
            </a:r>
            <a:r>
              <a:rPr lang="ru-RU" sz="1800" b="0" cap="none" dirty="0" smtClean="0">
                <a:effectLst/>
              </a:rPr>
              <a:t/>
            </a:r>
            <a:br>
              <a:rPr lang="ru-RU" sz="1800" b="0" cap="none" dirty="0" smtClean="0">
                <a:effectLst/>
              </a:rPr>
            </a:br>
            <a:r>
              <a:rPr lang="ru-RU" sz="1800" b="0" cap="none" dirty="0" smtClean="0">
                <a:effectLst/>
              </a:rPr>
              <a:t>Основаны на визуальном осмотре полых органов при помощи специальных   приборов.</a:t>
            </a:r>
            <a:r>
              <a:rPr lang="en-US" sz="1800" b="0" cap="none" dirty="0" smtClean="0">
                <a:effectLst/>
              </a:rPr>
              <a:t/>
            </a:r>
            <a:br>
              <a:rPr lang="en-US" sz="1800" b="0" cap="none" dirty="0" smtClean="0">
                <a:effectLst/>
              </a:rPr>
            </a:br>
            <a:r>
              <a:rPr lang="ru-RU" sz="1800" b="0" cap="none" dirty="0" smtClean="0">
                <a:effectLst/>
              </a:rPr>
              <a:t>В процессе этого исследования можно взять биопсию - кусочек ткани исследуемого органа.                                                             </a:t>
            </a:r>
            <a:br>
              <a:rPr lang="ru-RU" sz="1800" b="0" cap="none" dirty="0" smtClean="0">
                <a:effectLst/>
              </a:rPr>
            </a:br>
            <a:r>
              <a:rPr lang="en-US" sz="1800" b="0" cap="none" dirty="0" smtClean="0">
                <a:effectLst/>
              </a:rPr>
              <a:t/>
            </a:r>
            <a:br>
              <a:rPr lang="en-US" sz="1800" b="0" cap="none" dirty="0" smtClean="0">
                <a:effectLst/>
              </a:rPr>
            </a:br>
            <a:r>
              <a:rPr lang="ru-RU" sz="1800" i="1" cap="none" dirty="0" smtClean="0">
                <a:effectLst/>
              </a:rPr>
              <a:t>Эзофагодуоденоскопия (ФГДС</a:t>
            </a:r>
            <a:r>
              <a:rPr lang="ru-RU" sz="1800" b="0" cap="none" dirty="0" smtClean="0">
                <a:effectLst/>
              </a:rPr>
              <a:t>)- пищевод, желудок,12- перстная кишка - фиброскоп  </a:t>
            </a:r>
            <a:br>
              <a:rPr lang="ru-RU" sz="1800" b="0" cap="none" dirty="0" smtClean="0">
                <a:effectLst/>
              </a:rPr>
            </a:br>
            <a:r>
              <a:rPr lang="ru-RU" sz="1800" b="0" cap="none" dirty="0" smtClean="0">
                <a:effectLst/>
              </a:rPr>
              <a:t>                            </a:t>
            </a:r>
            <a:br>
              <a:rPr lang="ru-RU" sz="1800" b="0" cap="none" dirty="0" smtClean="0">
                <a:effectLst/>
              </a:rPr>
            </a:br>
            <a:r>
              <a:rPr lang="ru-RU" sz="1800" i="1" cap="none" dirty="0" smtClean="0">
                <a:effectLst/>
              </a:rPr>
              <a:t>Колоноскопия</a:t>
            </a:r>
            <a:r>
              <a:rPr lang="ru-RU" sz="1800" b="0" cap="none" dirty="0" smtClean="0">
                <a:effectLst/>
              </a:rPr>
              <a:t> - толстый кишечник - колоноскоп    </a:t>
            </a:r>
            <a:br>
              <a:rPr lang="ru-RU" sz="1800" b="0" cap="none" dirty="0" smtClean="0">
                <a:effectLst/>
              </a:rPr>
            </a:br>
            <a:r>
              <a:rPr lang="ru-RU" sz="1800" b="0" cap="none" dirty="0" smtClean="0">
                <a:effectLst/>
              </a:rPr>
              <a:t>                   </a:t>
            </a:r>
            <a:br>
              <a:rPr lang="ru-RU" sz="1800" b="0" cap="none" dirty="0" smtClean="0">
                <a:effectLst/>
              </a:rPr>
            </a:br>
            <a:r>
              <a:rPr lang="ru-RU" sz="1800" i="1" cap="none" dirty="0" smtClean="0">
                <a:effectLst/>
              </a:rPr>
              <a:t>Ректороманоскопия </a:t>
            </a:r>
            <a:r>
              <a:rPr lang="ru-RU" sz="1800" b="0" cap="none" dirty="0" smtClean="0">
                <a:effectLst/>
              </a:rPr>
              <a:t>- прямая, сигмовидная кишки – ректоскоп.  </a:t>
            </a:r>
            <a:br>
              <a:rPr lang="ru-RU" sz="1800" b="0" cap="none" dirty="0" smtClean="0">
                <a:effectLst/>
              </a:rPr>
            </a:br>
            <a:r>
              <a:rPr lang="ru-RU" sz="1800" b="0" cap="none" dirty="0" smtClean="0">
                <a:effectLst/>
              </a:rPr>
              <a:t>                             </a:t>
            </a:r>
            <a:br>
              <a:rPr lang="ru-RU" sz="1800" b="0" cap="none" dirty="0" smtClean="0">
                <a:effectLst/>
              </a:rPr>
            </a:br>
            <a:r>
              <a:rPr lang="ru-RU" sz="1800" i="1" cap="none" dirty="0" smtClean="0">
                <a:effectLst/>
              </a:rPr>
              <a:t>Цистоскопия</a:t>
            </a:r>
            <a:r>
              <a:rPr lang="ru-RU" sz="1800" b="0" cap="none" dirty="0" smtClean="0">
                <a:effectLst/>
              </a:rPr>
              <a:t> - мочевой пузырь – цистоскоп. </a:t>
            </a:r>
            <a:br>
              <a:rPr lang="ru-RU" sz="1800" b="0" cap="none" dirty="0" smtClean="0">
                <a:effectLst/>
              </a:rPr>
            </a:br>
            <a:r>
              <a:rPr lang="ru-RU" sz="1800" b="0" cap="none" dirty="0" smtClean="0">
                <a:effectLst/>
              </a:rPr>
              <a:t> </a:t>
            </a:r>
            <a:br>
              <a:rPr lang="ru-RU" sz="1800" b="0" cap="none" dirty="0" smtClean="0">
                <a:effectLst/>
              </a:rPr>
            </a:br>
            <a:r>
              <a:rPr lang="ru-RU" sz="1800" i="1" cap="none" dirty="0" smtClean="0">
                <a:effectLst/>
              </a:rPr>
              <a:t>Бронхоскопия </a:t>
            </a:r>
            <a:r>
              <a:rPr lang="ru-RU" sz="1800" b="0" cap="none" dirty="0" smtClean="0">
                <a:effectLst/>
              </a:rPr>
              <a:t>- бронхиальное дерево – бронхоскоп. </a:t>
            </a:r>
            <a:br>
              <a:rPr lang="ru-RU" sz="1800" b="0" cap="none" dirty="0" smtClean="0">
                <a:effectLst/>
              </a:rPr>
            </a:br>
            <a:r>
              <a:rPr lang="ru-RU" sz="1800" b="0" cap="none" dirty="0" smtClean="0">
                <a:effectLst/>
              </a:rPr>
              <a:t/>
            </a:r>
            <a:br>
              <a:rPr lang="ru-RU" sz="1800" b="0" cap="none" dirty="0" smtClean="0">
                <a:effectLst/>
              </a:rPr>
            </a:br>
            <a:r>
              <a:rPr lang="ru-RU" sz="1800" b="0" cap="none" dirty="0" smtClean="0">
                <a:effectLst/>
              </a:rPr>
              <a:t> При проведении эндоскопических методов исследования существует риск заражения вирусным гепатитом и ВИЧ-инфекцией. Это связано с тем, что по ходу исследования возможно появление микротравм слизистой органа. Однако соблюдение общих мер предосторожности предотвратит возможность передачи инфекции: работа в перчатках, проведение тщательной дезинфекции и стерилизации.</a:t>
            </a:r>
            <a:br>
              <a:rPr lang="ru-RU" sz="1800" b="0" cap="none" dirty="0" smtClean="0">
                <a:effectLst/>
              </a:rPr>
            </a:br>
            <a:endParaRPr lang="ru-RU" sz="1800" b="0" cap="none" dirty="0">
              <a:effectLst/>
            </a:endParaRPr>
          </a:p>
        </p:txBody>
      </p:sp>
    </p:spTree>
  </p:cSld>
  <p:clrMapOvr>
    <a:masterClrMapping/>
  </p:clrMapOvr>
  <p:timing>
    <p:tnLst>
      <p:par>
        <p:cTn id="1" dur="indefinite" restart="never" nodeType="tmRoot"/>
      </p:par>
    </p:tnLst>
  </p:timing>
</p:sld>
</file>

<file path=ppt/slides/slide1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6433" name="Содержимое 1"/>
          <p:cNvSpPr>
            <a:spLocks noGrp="1"/>
          </p:cNvSpPr>
          <p:nvPr>
            <p:ph idx="4294967295"/>
          </p:nvPr>
        </p:nvSpPr>
        <p:spPr bwMode="auto">
          <a:xfrm>
            <a:off x="0" y="1071563"/>
            <a:ext cx="12192000" cy="5786437"/>
          </a:xfrm>
          <a:noFill/>
        </p:spPr>
        <p:txBody>
          <a:bodyPr wrap="square" numCol="1" anchor="t" anchorCtr="0" compatLnSpc="1">
            <a:prstTxWarp prst="textNoShape">
              <a:avLst/>
            </a:prstTxWarp>
          </a:bodyPr>
          <a:lstStyle/>
          <a:p>
            <a:pPr marL="365125" indent="-255588" eaLnBrk="1" hangingPunct="1">
              <a:lnSpc>
                <a:spcPct val="80000"/>
              </a:lnSpc>
              <a:buFont typeface="Arial" charset="0"/>
              <a:buNone/>
            </a:pPr>
            <a:r>
              <a:rPr lang="ru-RU" sz="1800" smtClean="0">
                <a:effectLst/>
                <a:latin typeface="Times New Roman" pitchFamily="18" charset="0"/>
                <a:cs typeface="Times New Roman" pitchFamily="18" charset="0"/>
              </a:rPr>
              <a:t>УЗИ- это ультразвуковые исследования, основанные на регистрации ультразвуковых волн на экране видеомонитора, фиксацией на фотопленке.</a:t>
            </a:r>
          </a:p>
          <a:p>
            <a:pPr marL="365125" indent="-255588" eaLnBrk="1" hangingPunct="1">
              <a:lnSpc>
                <a:spcPct val="80000"/>
              </a:lnSpc>
              <a:buFont typeface="Arial" charset="0"/>
              <a:buNone/>
            </a:pPr>
            <a:r>
              <a:rPr lang="ru-RU" sz="1800" smtClean="0">
                <a:effectLst/>
                <a:latin typeface="Times New Roman" pitchFamily="18" charset="0"/>
                <a:cs typeface="Times New Roman" pitchFamily="18" charset="0"/>
              </a:rPr>
              <a:t>Ультразвуковое сканирование (УЗИ) считается незаменимым и безопасным методом первичного скрининга. Используется для сопровождения некоторых оперативных вмешательств.</a:t>
            </a:r>
          </a:p>
          <a:p>
            <a:pPr marL="365125" indent="-255588" eaLnBrk="1" hangingPunct="1">
              <a:lnSpc>
                <a:spcPct val="80000"/>
              </a:lnSpc>
              <a:buFont typeface="Arial" charset="0"/>
              <a:buNone/>
            </a:pPr>
            <a:r>
              <a:rPr lang="ru-RU" sz="1800" smtClean="0">
                <a:effectLst/>
                <a:latin typeface="Times New Roman" pitchFamily="18" charset="0"/>
                <a:cs typeface="Times New Roman" pitchFamily="18" charset="0"/>
              </a:rPr>
              <a:t>Ультразвуковые волны отражаются от границ тканей с различной плотностью, позволяют получить представление о характере патологических изменений в любом органе, отличить плотное образование от полости с жидкой средой (опухоль, кисту, поликистоз, гидронефроз).</a:t>
            </a:r>
          </a:p>
          <a:p>
            <a:pPr marL="365125" indent="-255588" eaLnBrk="1" hangingPunct="1">
              <a:lnSpc>
                <a:spcPct val="80000"/>
              </a:lnSpc>
              <a:buFont typeface="Arial" charset="0"/>
              <a:buNone/>
            </a:pPr>
            <a:r>
              <a:rPr lang="ru-RU" sz="1800" smtClean="0">
                <a:effectLst/>
                <a:latin typeface="Times New Roman" pitchFamily="18" charset="0"/>
                <a:cs typeface="Times New Roman" pitchFamily="18" charset="0"/>
              </a:rPr>
              <a:t>Преимущества:</a:t>
            </a:r>
          </a:p>
          <a:p>
            <a:pPr marL="365125" indent="-255588" eaLnBrk="1" hangingPunct="1">
              <a:lnSpc>
                <a:spcPct val="80000"/>
              </a:lnSpc>
            </a:pPr>
            <a:r>
              <a:rPr lang="ru-RU" sz="1800" smtClean="0">
                <a:effectLst/>
                <a:latin typeface="Times New Roman" pitchFamily="18" charset="0"/>
                <a:cs typeface="Times New Roman" pitchFamily="18" charset="0"/>
              </a:rPr>
              <a:t>В организм не вводят какие –либо вещества;</a:t>
            </a:r>
          </a:p>
          <a:p>
            <a:pPr marL="365125" indent="-255588" eaLnBrk="1" hangingPunct="1">
              <a:lnSpc>
                <a:spcPct val="80000"/>
              </a:lnSpc>
            </a:pPr>
            <a:r>
              <a:rPr lang="ru-RU" sz="1800" smtClean="0">
                <a:effectLst/>
                <a:latin typeface="Times New Roman" pitchFamily="18" charset="0"/>
                <a:cs typeface="Times New Roman" pitchFamily="18" charset="0"/>
              </a:rPr>
              <a:t>Безвредность;</a:t>
            </a:r>
          </a:p>
          <a:p>
            <a:pPr marL="365125" indent="-255588" eaLnBrk="1" hangingPunct="1">
              <a:lnSpc>
                <a:spcPct val="80000"/>
              </a:lnSpc>
            </a:pPr>
            <a:r>
              <a:rPr lang="ru-RU" sz="1800" smtClean="0">
                <a:effectLst/>
                <a:latin typeface="Times New Roman" pitchFamily="18" charset="0"/>
                <a:cs typeface="Times New Roman" pitchFamily="18" charset="0"/>
              </a:rPr>
              <a:t>Безопасность;</a:t>
            </a:r>
          </a:p>
          <a:p>
            <a:pPr marL="365125" indent="-255588" eaLnBrk="1" hangingPunct="1">
              <a:lnSpc>
                <a:spcPct val="80000"/>
              </a:lnSpc>
            </a:pPr>
            <a:r>
              <a:rPr lang="ru-RU" sz="1800" smtClean="0">
                <a:effectLst/>
                <a:latin typeface="Times New Roman" pitchFamily="18" charset="0"/>
                <a:cs typeface="Times New Roman" pitchFamily="18" charset="0"/>
              </a:rPr>
              <a:t>Возможность проводить в любом состоянии пациента;</a:t>
            </a:r>
          </a:p>
          <a:p>
            <a:pPr marL="365125" indent="-255588" eaLnBrk="1" hangingPunct="1">
              <a:lnSpc>
                <a:spcPct val="80000"/>
              </a:lnSpc>
            </a:pPr>
            <a:r>
              <a:rPr lang="ru-RU" sz="1800" smtClean="0">
                <a:effectLst/>
                <a:latin typeface="Times New Roman" pitchFamily="18" charset="0"/>
                <a:cs typeface="Times New Roman" pitchFamily="18" charset="0"/>
              </a:rPr>
              <a:t>Мгновенное получение результатов.</a:t>
            </a:r>
          </a:p>
          <a:p>
            <a:pPr marL="365125" indent="-255588" eaLnBrk="1" hangingPunct="1">
              <a:lnSpc>
                <a:spcPct val="80000"/>
              </a:lnSpc>
            </a:pPr>
            <a:endParaRPr lang="ru-RU" sz="1800" smtClean="0">
              <a:effectLst/>
            </a:endParaRPr>
          </a:p>
        </p:txBody>
      </p:sp>
      <p:sp>
        <p:nvSpPr>
          <p:cNvPr id="3" name="Заголовок 2"/>
          <p:cNvSpPr>
            <a:spLocks noGrp="1"/>
          </p:cNvSpPr>
          <p:nvPr>
            <p:ph type="title" idx="4294967295"/>
          </p:nvPr>
        </p:nvSpPr>
        <p:spPr>
          <a:xfrm>
            <a:off x="610129" y="0"/>
            <a:ext cx="10971743" cy="857232"/>
          </a:xfrm>
        </p:spPr>
        <p:txBody>
          <a:bodyPr>
            <a:scene3d>
              <a:camera prst="orthographicFront"/>
              <a:lightRig rig="soft" dir="t"/>
            </a:scene3d>
            <a:sp3d prstMaterial="softEdge">
              <a:bevelT w="25400" h="25400"/>
            </a:sp3d>
          </a:bodyPr>
          <a:lstStyle/>
          <a:p>
            <a:pPr eaLnBrk="1" fontAlgn="auto" hangingPunct="1">
              <a:lnSpc>
                <a:spcPct val="100000"/>
              </a:lnSpc>
              <a:spcAft>
                <a:spcPts val="0"/>
              </a:spcAft>
              <a:defRPr/>
            </a:pPr>
            <a:r>
              <a:rPr lang="ru-RU" sz="4100" cap="none" dirty="0" smtClean="0">
                <a:solidFill>
                  <a:schemeClr val="tx2"/>
                </a:solidFill>
                <a:effectLst/>
                <a:latin typeface="Times New Roman" pitchFamily="18" charset="0"/>
                <a:cs typeface="Times New Roman" pitchFamily="18" charset="0"/>
              </a:rPr>
              <a:t>Ультразвуковые исследования</a:t>
            </a:r>
            <a:endParaRPr lang="ru-RU" sz="4100" cap="none" dirty="0">
              <a:solidFill>
                <a:schemeClr val="tx2"/>
              </a:solidFill>
              <a:effectLst/>
              <a:latin typeface="Times New Roman" pitchFamily="18" charset="0"/>
              <a:cs typeface="Times New Roman" pitchFamily="18" charset="0"/>
            </a:endParaRPr>
          </a:p>
        </p:txBody>
      </p:sp>
    </p:spTree>
  </p:cSld>
  <p:clrMapOvr>
    <a:masterClrMapping/>
  </p:clrMapOvr>
</p:sld>
</file>

<file path=ppt/slides/slide1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9922" name="Заголовок 1"/>
          <p:cNvSpPr>
            <a:spLocks noGrp="1"/>
          </p:cNvSpPr>
          <p:nvPr>
            <p:ph type="title" idx="4294967295"/>
          </p:nvPr>
        </p:nvSpPr>
        <p:spPr bwMode="auto">
          <a:xfrm>
            <a:off x="914400" y="609600"/>
            <a:ext cx="10355263" cy="1325563"/>
          </a:xfrm>
          <a:noFill/>
        </p:spPr>
        <p:txBody>
          <a:bodyPr wrap="square" numCol="1" anchorCtr="0" compatLnSpc="1">
            <a:prstTxWarp prst="textNoShape">
              <a:avLst/>
            </a:prstTxWarp>
          </a:bodyPr>
          <a:lstStyle/>
          <a:p>
            <a:r>
              <a:rPr lang="ru-RU" cap="none" smtClean="0">
                <a:effectLst/>
              </a:rPr>
              <a:t>Где применяется</a:t>
            </a:r>
          </a:p>
        </p:txBody>
      </p:sp>
      <p:sp>
        <p:nvSpPr>
          <p:cNvPr id="3" name="Объект 2"/>
          <p:cNvSpPr>
            <a:spLocks noGrp="1"/>
          </p:cNvSpPr>
          <p:nvPr>
            <p:ph idx="4294967295"/>
          </p:nvPr>
        </p:nvSpPr>
        <p:spPr/>
        <p:txBody>
          <a:bodyPr wrap="square" numCol="1" anchor="t" anchorCtr="0" compatLnSpc="1">
            <a:prstTxWarp prst="textNoShape">
              <a:avLst/>
            </a:prstTxWarp>
          </a:bodyPr>
          <a:lstStyle/>
          <a:p>
            <a:pPr>
              <a:lnSpc>
                <a:spcPct val="80000"/>
              </a:lnSpc>
            </a:pPr>
            <a:r>
              <a:rPr lang="ru-RU" sz="1700" smtClean="0">
                <a:effectLst/>
              </a:rPr>
              <a:t>позволяет «увидеть» патологические изменения органа;</a:t>
            </a:r>
          </a:p>
          <a:p>
            <a:pPr>
              <a:lnSpc>
                <a:spcPct val="80000"/>
              </a:lnSpc>
            </a:pPr>
            <a:r>
              <a:rPr lang="ru-RU" sz="1700" smtClean="0">
                <a:effectLst/>
              </a:rPr>
              <a:t>позволяет с большой точностью визуально определить локализацию, характер и степень изменений в слизис­той оболочке этих органов;</a:t>
            </a:r>
          </a:p>
          <a:p>
            <a:pPr>
              <a:lnSpc>
                <a:spcPct val="80000"/>
              </a:lnSpc>
            </a:pPr>
            <a:r>
              <a:rPr lang="ru-RU" sz="1700" smtClean="0">
                <a:effectLst/>
              </a:rPr>
              <a:t>дает возможность с помощью прицельной биопсии ор­ганов получить кусочек пораженной ткани для гистоло­гического исследования</a:t>
            </a:r>
          </a:p>
          <a:p>
            <a:pPr>
              <a:lnSpc>
                <a:spcPct val="80000"/>
              </a:lnSpc>
            </a:pPr>
            <a:r>
              <a:rPr lang="ru-RU" sz="1700" smtClean="0">
                <a:effectLst/>
              </a:rPr>
              <a:t>используется для введения лекарственного препарата, процедур прижигания, обкалывания;</a:t>
            </a:r>
          </a:p>
          <a:p>
            <a:pPr>
              <a:lnSpc>
                <a:spcPct val="80000"/>
              </a:lnSpc>
            </a:pPr>
            <a:r>
              <a:rPr lang="ru-RU" sz="1700" smtClean="0">
                <a:effectLst/>
              </a:rPr>
              <a:t>позволяет удалять инородные тела, полипы;</a:t>
            </a:r>
          </a:p>
          <a:p>
            <a:pPr>
              <a:lnSpc>
                <a:spcPct val="80000"/>
              </a:lnSpc>
            </a:pPr>
            <a:r>
              <a:rPr lang="ru-RU" sz="1700" smtClean="0">
                <a:effectLst/>
              </a:rPr>
              <a:t>применяется для диагностического контроля и объек­тивной оценки динамики эффективности лечения.</a:t>
            </a:r>
          </a:p>
          <a:p>
            <a:pPr>
              <a:lnSpc>
                <a:spcPct val="80000"/>
              </a:lnSpc>
            </a:pPr>
            <a:endParaRPr lang="ru-RU" sz="1700" smtClean="0">
              <a:effectLst/>
            </a:endParaRPr>
          </a:p>
        </p:txBody>
      </p:sp>
    </p:spTree>
  </p:cSld>
  <p:clrMapOvr>
    <a:masterClrMapping/>
  </p:clrMapOvr>
</p:sld>
</file>

<file path=ppt/slides/slide1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0946" name="Заголовок 1"/>
          <p:cNvSpPr>
            <a:spLocks noGrp="1"/>
          </p:cNvSpPr>
          <p:nvPr>
            <p:ph type="title" idx="4294967295"/>
          </p:nvPr>
        </p:nvSpPr>
        <p:spPr bwMode="auto">
          <a:xfrm>
            <a:off x="914400" y="609600"/>
            <a:ext cx="10355263" cy="1325563"/>
          </a:xfrm>
          <a:noFill/>
        </p:spPr>
        <p:txBody>
          <a:bodyPr wrap="square" numCol="1" anchorCtr="0" compatLnSpc="1">
            <a:prstTxWarp prst="textNoShape">
              <a:avLst/>
            </a:prstTxWarp>
          </a:bodyPr>
          <a:lstStyle/>
          <a:p>
            <a:r>
              <a:rPr lang="ru-RU" cap="none" smtClean="0">
                <a:effectLst/>
              </a:rPr>
              <a:t>Бронхоскопия </a:t>
            </a:r>
          </a:p>
        </p:txBody>
      </p:sp>
      <p:sp>
        <p:nvSpPr>
          <p:cNvPr id="210947" name="Объект 2"/>
          <p:cNvSpPr>
            <a:spLocks noGrp="1"/>
          </p:cNvSpPr>
          <p:nvPr>
            <p:ph sz="half" idx="4294967295"/>
          </p:nvPr>
        </p:nvSpPr>
        <p:spPr bwMode="auto">
          <a:xfrm>
            <a:off x="914400" y="2095500"/>
            <a:ext cx="5081588" cy="3695700"/>
          </a:xfrm>
          <a:noFill/>
        </p:spPr>
        <p:txBody>
          <a:bodyPr wrap="square" numCol="1" anchor="t" anchorCtr="0" compatLnSpc="1">
            <a:prstTxWarp prst="textNoShape">
              <a:avLst/>
            </a:prstTxWarp>
          </a:bodyPr>
          <a:lstStyle/>
          <a:p>
            <a:r>
              <a:rPr lang="ru-RU" sz="1800" b="1" smtClean="0">
                <a:effectLst/>
              </a:rPr>
              <a:t>Эндоскопическое исследование бронхов</a:t>
            </a:r>
            <a:endParaRPr lang="ru-RU" sz="1800" smtClean="0">
              <a:effectLst/>
            </a:endParaRPr>
          </a:p>
          <a:p>
            <a:r>
              <a:rPr lang="ru-RU" sz="1800" smtClean="0">
                <a:effectLst/>
              </a:rPr>
              <a:t>Метод бронхоскопии используют для диагностики опухо­левого процесса, туберкулеза, гнойных заболеваний бронхов и легких.</a:t>
            </a:r>
          </a:p>
          <a:p>
            <a:endParaRPr lang="ru-RU" sz="1800" smtClean="0">
              <a:effectLst/>
            </a:endParaRPr>
          </a:p>
        </p:txBody>
      </p:sp>
      <p:pic>
        <p:nvPicPr>
          <p:cNvPr id="210948" name="Picture 2" descr="https://proskopiyu.ru/wp-content/uploads/2017/04/bronhoskop-768x764.jpg"/>
          <p:cNvPicPr>
            <a:picLocks noGrp="1" noChangeAspect="1" noChangeArrowheads="1"/>
          </p:cNvPicPr>
          <p:nvPr>
            <p:ph sz="half" idx="4294967295"/>
          </p:nvPr>
        </p:nvPicPr>
        <p:blipFill>
          <a:blip r:embed="rId2"/>
          <a:srcRect/>
          <a:stretch>
            <a:fillRect/>
          </a:stretch>
        </p:blipFill>
        <p:spPr bwMode="auto">
          <a:xfrm>
            <a:off x="6186488" y="2303463"/>
            <a:ext cx="5083175" cy="3279775"/>
          </a:xfrm>
        </p:spPr>
      </p:pic>
    </p:spTree>
  </p:cSld>
  <p:clrMapOvr>
    <a:masterClrMapping/>
  </p:clrMapOvr>
</p:sld>
</file>

<file path=ppt/slides/slide1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idx="4294967295"/>
          </p:nvPr>
        </p:nvSpPr>
        <p:spPr/>
        <p:txBody>
          <a:bodyPr wrap="square" numCol="1" anchorCtr="0" compatLnSpc="1">
            <a:prstTxWarp prst="textNoShape">
              <a:avLst/>
            </a:prstTxWarp>
          </a:bodyPr>
          <a:lstStyle/>
          <a:p>
            <a:r>
              <a:rPr lang="ru-RU" sz="2600" i="1" cap="none" smtClean="0">
                <a:effectLst/>
              </a:rPr>
              <a:t>Подготовка пациента к бронхоскопии:</a:t>
            </a:r>
            <a:r>
              <a:rPr lang="ru-RU" sz="3000" cap="none" smtClean="0">
                <a:effectLst/>
              </a:rPr>
              <a:t/>
            </a:r>
            <a:br>
              <a:rPr lang="ru-RU" sz="3000" cap="none" smtClean="0">
                <a:effectLst/>
              </a:rPr>
            </a:br>
            <a:endParaRPr lang="ru-RU" sz="3000" cap="none" smtClean="0">
              <a:effectLst/>
            </a:endParaRPr>
          </a:p>
        </p:txBody>
      </p:sp>
      <p:sp>
        <p:nvSpPr>
          <p:cNvPr id="211971" name="Объект 2"/>
          <p:cNvSpPr>
            <a:spLocks noGrp="1"/>
          </p:cNvSpPr>
          <p:nvPr>
            <p:ph sz="half" idx="4294967295"/>
          </p:nvPr>
        </p:nvSpPr>
        <p:spPr bwMode="auto">
          <a:xfrm>
            <a:off x="914400" y="2095500"/>
            <a:ext cx="5081588" cy="3695700"/>
          </a:xfrm>
          <a:noFill/>
        </p:spPr>
        <p:txBody>
          <a:bodyPr wrap="square" numCol="1" anchor="t" anchorCtr="0" compatLnSpc="1">
            <a:prstTxWarp prst="textNoShape">
              <a:avLst/>
            </a:prstTxWarp>
          </a:bodyPr>
          <a:lstStyle/>
          <a:p>
            <a:r>
              <a:rPr lang="ru-RU" sz="1800" smtClean="0">
                <a:effectLst/>
              </a:rPr>
              <a:t>Утром, в состоянии натощак.</a:t>
            </a:r>
          </a:p>
          <a:p>
            <a:r>
              <a:rPr lang="ru-RU" sz="1800" smtClean="0">
                <a:effectLst/>
              </a:rPr>
              <a:t>Прием седативных препаратов. Процедуру осуществляют под местной анестезией.</a:t>
            </a:r>
          </a:p>
          <a:p>
            <a:endParaRPr lang="ru-RU" sz="1800" smtClean="0">
              <a:effectLst/>
            </a:endParaRPr>
          </a:p>
        </p:txBody>
      </p:sp>
      <p:pic>
        <p:nvPicPr>
          <p:cNvPr id="211972" name="Picture 2" descr="https://uzibook.ru/wp-content/uploads/2019/08/flexible-bronchoscopy-and-biopsy-of-lung.jpg"/>
          <p:cNvPicPr>
            <a:picLocks noGrp="1" noChangeAspect="1" noChangeArrowheads="1"/>
          </p:cNvPicPr>
          <p:nvPr>
            <p:ph sz="half" idx="4294967295"/>
          </p:nvPr>
        </p:nvPicPr>
        <p:blipFill>
          <a:blip r:embed="rId2"/>
          <a:srcRect/>
          <a:stretch>
            <a:fillRect/>
          </a:stretch>
        </p:blipFill>
        <p:spPr bwMode="auto">
          <a:xfrm>
            <a:off x="6096000" y="1341438"/>
            <a:ext cx="5384800" cy="4679950"/>
          </a:xfrm>
        </p:spPr>
      </p:pic>
    </p:spTree>
  </p:cSld>
  <p:clrMapOvr>
    <a:masterClrMapping/>
  </p:clrMapOvr>
</p:sld>
</file>

<file path=ppt/slides/slide1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2994" name="Picture 2" descr="https://proskopiyu.ru/wp-content/uploads/2017/04/biopsiya-bronkhoskopom-768x614.jpg"/>
          <p:cNvPicPr>
            <a:picLocks noChangeAspect="1" noChangeArrowheads="1"/>
          </p:cNvPicPr>
          <p:nvPr/>
        </p:nvPicPr>
        <p:blipFill>
          <a:blip r:embed="rId2"/>
          <a:srcRect/>
          <a:stretch>
            <a:fillRect/>
          </a:stretch>
        </p:blipFill>
        <p:spPr bwMode="auto">
          <a:xfrm>
            <a:off x="814388" y="333375"/>
            <a:ext cx="10883900" cy="6524625"/>
          </a:xfrm>
          <a:prstGeom prst="rect">
            <a:avLst/>
          </a:prstGeom>
          <a:noFill/>
          <a:ln w="9525">
            <a:noFill/>
            <a:miter lim="800000"/>
            <a:headEnd/>
            <a:tailEnd/>
          </a:ln>
        </p:spPr>
      </p:pic>
    </p:spTree>
  </p:cSld>
  <p:clrMapOvr>
    <a:masterClrMapping/>
  </p:clrMapOvr>
</p:sld>
</file>

<file path=ppt/slides/slide1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4018" name="Picture 2" descr="https://uzibook.ru/wp-content/uploads/2019/08/z.jpg"/>
          <p:cNvPicPr>
            <a:picLocks noChangeAspect="1" noChangeArrowheads="1"/>
          </p:cNvPicPr>
          <p:nvPr/>
        </p:nvPicPr>
        <p:blipFill>
          <a:blip r:embed="rId2"/>
          <a:srcRect/>
          <a:stretch>
            <a:fillRect/>
          </a:stretch>
        </p:blipFill>
        <p:spPr bwMode="auto">
          <a:xfrm>
            <a:off x="-17463" y="-65088"/>
            <a:ext cx="12433301" cy="7262813"/>
          </a:xfrm>
          <a:prstGeom prst="rect">
            <a:avLst/>
          </a:prstGeom>
          <a:noFill/>
          <a:ln w="9525">
            <a:noFill/>
            <a:miter lim="800000"/>
            <a:headEnd/>
            <a:tailEnd/>
          </a:ln>
        </p:spPr>
      </p:pic>
    </p:spTree>
  </p:cSld>
  <p:clrMapOvr>
    <a:masterClrMapping/>
  </p:clrMapOvr>
</p:sld>
</file>

<file path=ppt/slides/slide1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idx="4294967295"/>
          </p:nvPr>
        </p:nvSpPr>
        <p:spPr/>
        <p:txBody>
          <a:bodyPr wrap="square" numCol="1" anchorCtr="0" compatLnSpc="1">
            <a:prstTxWarp prst="textNoShape">
              <a:avLst/>
            </a:prstTxWarp>
          </a:bodyPr>
          <a:lstStyle/>
          <a:p>
            <a:r>
              <a:rPr lang="ru-RU" sz="2600" b="0" cap="none" smtClean="0">
                <a:effectLst/>
              </a:rPr>
              <a:t>Эндоскопическое исследование желудка и двенадцатиперстной кишки</a:t>
            </a:r>
            <a:r>
              <a:rPr lang="ru-RU" sz="3000" cap="none" smtClean="0">
                <a:effectLst/>
              </a:rPr>
              <a:t/>
            </a:r>
            <a:br>
              <a:rPr lang="ru-RU" sz="3000" cap="none" smtClean="0">
                <a:effectLst/>
              </a:rPr>
            </a:br>
            <a:endParaRPr lang="ru-RU" sz="3000" cap="none" smtClean="0">
              <a:effectLst/>
            </a:endParaRPr>
          </a:p>
        </p:txBody>
      </p:sp>
      <p:sp>
        <p:nvSpPr>
          <p:cNvPr id="3" name="Объект 2"/>
          <p:cNvSpPr>
            <a:spLocks noGrp="1"/>
          </p:cNvSpPr>
          <p:nvPr>
            <p:ph sz="half" idx="4294967295"/>
          </p:nvPr>
        </p:nvSpPr>
        <p:spPr>
          <a:xfrm>
            <a:off x="914400" y="2095500"/>
            <a:ext cx="5081588" cy="3695700"/>
          </a:xfrm>
        </p:spPr>
        <p:txBody>
          <a:bodyPr wrap="square" numCol="1" anchor="t" anchorCtr="0" compatLnSpc="1">
            <a:prstTxWarp prst="textNoShape">
              <a:avLst/>
            </a:prstTxWarp>
          </a:bodyPr>
          <a:lstStyle/>
          <a:p>
            <a:pPr>
              <a:lnSpc>
                <a:spcPct val="90000"/>
              </a:lnSpc>
            </a:pPr>
            <a:r>
              <a:rPr lang="ru-RU" sz="1800" smtClean="0">
                <a:effectLst/>
              </a:rPr>
              <a:t>Метод фиброгастродуоденоскопии используют для ранней диагностики язвенной болезни желудка, двенадцатиперстной кишки, других заболеваний пищеварительного тракта</a:t>
            </a:r>
          </a:p>
        </p:txBody>
      </p:sp>
      <p:pic>
        <p:nvPicPr>
          <p:cNvPr id="215044" name="Picture 2" descr="https://uzibook.ru/wp-content/uploads/2019/08/0010.jpg"/>
          <p:cNvPicPr>
            <a:picLocks noGrp="1" noChangeAspect="1" noChangeArrowheads="1"/>
          </p:cNvPicPr>
          <p:nvPr>
            <p:ph sz="half" idx="4294967295"/>
          </p:nvPr>
        </p:nvPicPr>
        <p:blipFill>
          <a:blip r:embed="rId2"/>
          <a:srcRect/>
          <a:stretch>
            <a:fillRect/>
          </a:stretch>
        </p:blipFill>
        <p:spPr bwMode="auto">
          <a:xfrm>
            <a:off x="6191250" y="1557338"/>
            <a:ext cx="5384800" cy="4319587"/>
          </a:xfrm>
        </p:spPr>
      </p:pic>
    </p:spTree>
  </p:cSld>
  <p:clrMapOvr>
    <a:masterClrMapping/>
  </p:clrMapOvr>
</p:sld>
</file>

<file path=ppt/slides/slide1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idx="4294967295"/>
          </p:nvPr>
        </p:nvSpPr>
        <p:spPr/>
        <p:txBody>
          <a:bodyPr wrap="square" numCol="1" anchorCtr="0" compatLnSpc="1">
            <a:prstTxWarp prst="textNoShape">
              <a:avLst/>
            </a:prstTxWarp>
          </a:bodyPr>
          <a:lstStyle/>
          <a:p>
            <a:r>
              <a:rPr lang="ru-RU" sz="3000" i="1" cap="none" smtClean="0">
                <a:effectLst/>
              </a:rPr>
              <a:t>Подготовка пациента к ФГДС:</a:t>
            </a:r>
            <a:r>
              <a:rPr lang="ru-RU" sz="3000" cap="none" smtClean="0">
                <a:effectLst/>
              </a:rPr>
              <a:t/>
            </a:r>
            <a:br>
              <a:rPr lang="ru-RU" sz="3000" cap="none" smtClean="0">
                <a:effectLst/>
              </a:rPr>
            </a:br>
            <a:endParaRPr lang="ru-RU" sz="3000" cap="none" smtClean="0">
              <a:effectLst/>
            </a:endParaRPr>
          </a:p>
        </p:txBody>
      </p:sp>
      <p:sp>
        <p:nvSpPr>
          <p:cNvPr id="5" name="Объект 4"/>
          <p:cNvSpPr>
            <a:spLocks noGrp="1"/>
          </p:cNvSpPr>
          <p:nvPr>
            <p:ph idx="4294967295"/>
          </p:nvPr>
        </p:nvSpPr>
        <p:spPr/>
        <p:txBody>
          <a:bodyPr wrap="square" numCol="1" anchor="t" anchorCtr="0" compatLnSpc="1">
            <a:prstTxWarp prst="textNoShape">
              <a:avLst/>
            </a:prstTxWarp>
          </a:bodyPr>
          <a:lstStyle/>
          <a:p>
            <a:pPr>
              <a:lnSpc>
                <a:spcPct val="80000"/>
              </a:lnSpc>
            </a:pPr>
            <a:r>
              <a:rPr lang="ru-RU" sz="1900" smtClean="0">
                <a:effectLst/>
              </a:rPr>
              <a:t>Накануне вечером — легкий ужин не позднее 19.00.</a:t>
            </a:r>
          </a:p>
          <a:p>
            <a:pPr>
              <a:lnSpc>
                <a:spcPct val="80000"/>
              </a:lnSpc>
            </a:pPr>
            <a:r>
              <a:rPr lang="ru-RU" sz="1900" smtClean="0">
                <a:effectLst/>
              </a:rPr>
              <a:t>Прийти утром в состоянии натощак со своим полотен­цем (не пить, не курить, не чистить зубы).</a:t>
            </a:r>
          </a:p>
          <a:p>
            <a:pPr>
              <a:lnSpc>
                <a:spcPct val="80000"/>
              </a:lnSpc>
            </a:pPr>
            <a:r>
              <a:rPr lang="ru-RU" sz="1900" smtClean="0">
                <a:effectLst/>
              </a:rPr>
              <a:t>При наличии зубных протезов — снять перед исследованием.</a:t>
            </a:r>
          </a:p>
          <a:p>
            <a:pPr>
              <a:lnSpc>
                <a:spcPct val="80000"/>
              </a:lnSpc>
            </a:pPr>
            <a:r>
              <a:rPr lang="ru-RU" sz="1900" smtClean="0">
                <a:effectLst/>
              </a:rPr>
              <a:t>Соблюдение диеты с исключением продуктов, вызыва­ющих метеоризм, постановка очистительных клизм вечером и утром в день исследования — по показаниям.</a:t>
            </a:r>
          </a:p>
          <a:p>
            <a:pPr>
              <a:lnSpc>
                <a:spcPct val="80000"/>
              </a:lnSpc>
            </a:pPr>
            <a:endParaRPr lang="ru-RU" sz="1900" smtClean="0">
              <a:effectLst/>
            </a:endParaRPr>
          </a:p>
        </p:txBody>
      </p:sp>
    </p:spTree>
  </p:cSld>
  <p:clrMapOvr>
    <a:masterClrMapping/>
  </p:clrMapOvr>
</p:sld>
</file>

<file path=ppt/slides/slide1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7090" name="Picture 2" descr="https://german.clinic/upload/medialibrary/33d/fibrogastroduodenoscopy.jpeg"/>
          <p:cNvPicPr>
            <a:picLocks noChangeAspect="1" noChangeArrowheads="1"/>
          </p:cNvPicPr>
          <p:nvPr/>
        </p:nvPicPr>
        <p:blipFill>
          <a:blip r:embed="rId2"/>
          <a:srcRect/>
          <a:stretch>
            <a:fillRect/>
          </a:stretch>
        </p:blipFill>
        <p:spPr bwMode="auto">
          <a:xfrm>
            <a:off x="144463" y="101600"/>
            <a:ext cx="12047537" cy="6667500"/>
          </a:xfrm>
          <a:prstGeom prst="rect">
            <a:avLst/>
          </a:prstGeom>
          <a:noFill/>
          <a:ln w="9525">
            <a:noFill/>
            <a:miter lim="800000"/>
            <a:headEnd/>
            <a:tailEnd/>
          </a:ln>
        </p:spPr>
      </p:pic>
    </p:spTree>
  </p:cSld>
  <p:clrMapOvr>
    <a:masterClrMapping/>
  </p:clrMapOvr>
</p:sld>
</file>

<file path=ppt/slides/slide1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8114" name="Заголовок 1"/>
          <p:cNvSpPr>
            <a:spLocks noGrp="1"/>
          </p:cNvSpPr>
          <p:nvPr>
            <p:ph type="title" idx="4294967295"/>
          </p:nvPr>
        </p:nvSpPr>
        <p:spPr bwMode="auto">
          <a:xfrm>
            <a:off x="540327" y="138546"/>
            <a:ext cx="10355263" cy="1325563"/>
          </a:xfrm>
          <a:noFill/>
        </p:spPr>
        <p:txBody>
          <a:bodyPr wrap="square" numCol="1" anchorCtr="0" compatLnSpc="1">
            <a:prstTxWarp prst="textNoShape">
              <a:avLst/>
            </a:prstTxWarp>
          </a:bodyPr>
          <a:lstStyle/>
          <a:p>
            <a:r>
              <a:rPr lang="ru-RU" cap="none" dirty="0" err="1" smtClean="0">
                <a:effectLst/>
              </a:rPr>
              <a:t>Ректороманоскопия</a:t>
            </a:r>
            <a:r>
              <a:rPr lang="ru-RU" cap="none" dirty="0" smtClean="0">
                <a:effectLst/>
              </a:rPr>
              <a:t> </a:t>
            </a:r>
          </a:p>
        </p:txBody>
      </p:sp>
      <p:sp>
        <p:nvSpPr>
          <p:cNvPr id="4" name="Объект 3"/>
          <p:cNvSpPr>
            <a:spLocks noGrp="1"/>
          </p:cNvSpPr>
          <p:nvPr>
            <p:ph sz="half" idx="4294967295"/>
          </p:nvPr>
        </p:nvSpPr>
        <p:spPr>
          <a:xfrm>
            <a:off x="914400" y="2095500"/>
            <a:ext cx="5081588" cy="3695700"/>
          </a:xfrm>
        </p:spPr>
        <p:txBody>
          <a:bodyPr wrap="square" numCol="1" anchor="t" anchorCtr="0" compatLnSpc="1">
            <a:prstTxWarp prst="textNoShape">
              <a:avLst/>
            </a:prstTxWarp>
          </a:bodyPr>
          <a:lstStyle/>
          <a:p>
            <a:r>
              <a:rPr lang="ru-RU" sz="1700" b="1" dirty="0" err="1" smtClean="0">
                <a:effectLst/>
                <a:latin typeface="Arial" charset="0"/>
              </a:rPr>
              <a:t>Ректороманоскопия</a:t>
            </a:r>
            <a:r>
              <a:rPr lang="ru-RU" sz="1700" dirty="0" smtClean="0">
                <a:effectLst/>
                <a:latin typeface="Arial" charset="0"/>
              </a:rPr>
              <a:t> представляет собой эндоскопический метод исследования, который используют для диагностики состояния слизистой оболочки прямой кишки и части сигмовидной кишки. </a:t>
            </a:r>
            <a:endParaRPr lang="ru-RU" sz="1700" dirty="0" smtClean="0">
              <a:effectLst/>
            </a:endParaRPr>
          </a:p>
        </p:txBody>
      </p:sp>
      <p:pic>
        <p:nvPicPr>
          <p:cNvPr id="218116" name="Picture 2" descr="http://medprice.com.ua/articles/wp-content/uploads/2016/01/Podgotovka-k-kolonoskopii-kishechnika_4713.jpg"/>
          <p:cNvPicPr>
            <a:picLocks noGrp="1" noChangeAspect="1" noChangeArrowheads="1"/>
          </p:cNvPicPr>
          <p:nvPr>
            <p:ph sz="half" idx="4294967295"/>
          </p:nvPr>
        </p:nvPicPr>
        <p:blipFill>
          <a:blip r:embed="rId2"/>
          <a:srcRect/>
          <a:stretch>
            <a:fillRect/>
          </a:stretch>
        </p:blipFill>
        <p:spPr bwMode="auto">
          <a:xfrm>
            <a:off x="6350000" y="1464109"/>
            <a:ext cx="5384800" cy="4968875"/>
          </a:xfrm>
        </p:spPr>
      </p:pic>
    </p:spTree>
  </p:cSld>
  <p:clrMapOvr>
    <a:masterClrMapping/>
  </p:clrMapOvr>
</p:sld>
</file>

<file path=ppt/slides/slide1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9138" name="Заголовок 4"/>
          <p:cNvSpPr>
            <a:spLocks noGrp="1"/>
          </p:cNvSpPr>
          <p:nvPr>
            <p:ph type="title" idx="4294967295"/>
          </p:nvPr>
        </p:nvSpPr>
        <p:spPr bwMode="auto">
          <a:xfrm>
            <a:off x="914400" y="609600"/>
            <a:ext cx="10355263" cy="1325563"/>
          </a:xfrm>
          <a:noFill/>
        </p:spPr>
        <p:txBody>
          <a:bodyPr wrap="square" numCol="1" anchorCtr="0" compatLnSpc="1">
            <a:prstTxWarp prst="textNoShape">
              <a:avLst/>
            </a:prstTxWarp>
          </a:bodyPr>
          <a:lstStyle/>
          <a:p>
            <a:r>
              <a:rPr lang="ru-RU" cap="none" smtClean="0">
                <a:effectLst/>
              </a:rPr>
              <a:t>Ректороманоскопия </a:t>
            </a:r>
          </a:p>
        </p:txBody>
      </p:sp>
      <p:sp>
        <p:nvSpPr>
          <p:cNvPr id="6" name="Объект 5"/>
          <p:cNvSpPr>
            <a:spLocks noGrp="1"/>
          </p:cNvSpPr>
          <p:nvPr>
            <p:ph idx="4294967295"/>
          </p:nvPr>
        </p:nvSpPr>
        <p:spPr/>
        <p:txBody>
          <a:bodyPr wrap="square" numCol="1" anchor="t" anchorCtr="0" compatLnSpc="1">
            <a:prstTxWarp prst="textNoShape">
              <a:avLst/>
            </a:prstTxWarp>
          </a:bodyPr>
          <a:lstStyle/>
          <a:p>
            <a:pPr>
              <a:lnSpc>
                <a:spcPct val="80000"/>
              </a:lnSpc>
            </a:pPr>
            <a:r>
              <a:rPr lang="ru-RU" sz="1900" smtClean="0">
                <a:effectLst/>
              </a:rPr>
              <a:t>Эндоскопия прямой и сигмовидной кишок позволяет об­наружить воспалительные процессы, изъязвления, геморрой, злокачественные и доброкачественные новообразования. </a:t>
            </a:r>
          </a:p>
          <a:p>
            <a:pPr>
              <a:lnSpc>
                <a:spcPct val="80000"/>
              </a:lnSpc>
            </a:pPr>
            <a:r>
              <a:rPr lang="ru-RU" sz="1900" smtClean="0">
                <a:effectLst/>
              </a:rPr>
              <a:t>Че­рез ректоскоп можно получить мазки и соскобы со слизистой оболочки для микробиологического (при дизентерии) и цито­логического (при новообразованиях) исследованиях, а также проводить биопсию (взятие кусочка ткани для исследования).</a:t>
            </a:r>
          </a:p>
          <a:p>
            <a:pPr>
              <a:lnSpc>
                <a:spcPct val="80000"/>
              </a:lnSpc>
            </a:pPr>
            <a:endParaRPr lang="ru-RU" sz="1900" smtClean="0">
              <a:effectLst/>
            </a:endParaRPr>
          </a:p>
        </p:txBody>
      </p:sp>
    </p:spTree>
  </p:cSld>
  <p:clrMapOvr>
    <a:masterClrMapping/>
  </p:clrMapOvr>
</p:sld>
</file>

<file path=ppt/slides/slide1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idx="4294967295"/>
          </p:nvPr>
        </p:nvSpPr>
        <p:spPr/>
        <p:txBody>
          <a:bodyPr wrap="square" numCol="1" anchorCtr="0" compatLnSpc="1">
            <a:prstTxWarp prst="textNoShape">
              <a:avLst/>
            </a:prstTxWarp>
          </a:bodyPr>
          <a:lstStyle/>
          <a:p>
            <a:r>
              <a:rPr lang="ru-RU" sz="2100" i="1" cap="none" smtClean="0">
                <a:effectLst/>
              </a:rPr>
              <a:t>Подготовка пациента к ректороманоскопии:</a:t>
            </a:r>
            <a:r>
              <a:rPr lang="ru-RU" sz="3000" cap="none" smtClean="0">
                <a:effectLst/>
              </a:rPr>
              <a:t/>
            </a:r>
            <a:br>
              <a:rPr lang="ru-RU" sz="3000" cap="none" smtClean="0">
                <a:effectLst/>
              </a:rPr>
            </a:br>
            <a:endParaRPr lang="ru-RU" sz="3000" cap="none" smtClean="0">
              <a:effectLst/>
            </a:endParaRPr>
          </a:p>
        </p:txBody>
      </p:sp>
      <p:sp>
        <p:nvSpPr>
          <p:cNvPr id="3" name="Объект 2"/>
          <p:cNvSpPr>
            <a:spLocks noGrp="1"/>
          </p:cNvSpPr>
          <p:nvPr>
            <p:ph idx="4294967295"/>
          </p:nvPr>
        </p:nvSpPr>
        <p:spPr/>
        <p:txBody>
          <a:bodyPr wrap="square" numCol="1" anchor="t" anchorCtr="0" compatLnSpc="1">
            <a:prstTxWarp prst="textNoShape">
              <a:avLst/>
            </a:prstTxWarp>
          </a:bodyPr>
          <a:lstStyle/>
          <a:p>
            <a:pPr>
              <a:lnSpc>
                <a:spcPct val="90000"/>
              </a:lnSpc>
            </a:pPr>
            <a:r>
              <a:rPr lang="ru-RU" smtClean="0">
                <a:effectLst/>
              </a:rPr>
              <a:t>Постановка очистительных клизм вечером и утром в день исследования, последняя — не позднее 2 часов до исследо­вания.</a:t>
            </a:r>
          </a:p>
          <a:p>
            <a:pPr>
              <a:lnSpc>
                <a:spcPct val="90000"/>
              </a:lnSpc>
            </a:pPr>
            <a:endParaRPr lang="ru-RU" smtClean="0">
              <a:effectLst/>
            </a:endParaRPr>
          </a:p>
          <a:p>
            <a:pPr>
              <a:lnSpc>
                <a:spcPct val="90000"/>
              </a:lnSpc>
            </a:pPr>
            <a:r>
              <a:rPr lang="ru-RU" smtClean="0">
                <a:effectLst/>
              </a:rPr>
              <a:t>Прийти на исследование утром в состоянии натощак.</a:t>
            </a:r>
          </a:p>
          <a:p>
            <a:pPr>
              <a:lnSpc>
                <a:spcPct val="90000"/>
              </a:lnSpc>
            </a:pPr>
            <a:endParaRPr lang="ru-RU" smtClean="0">
              <a:effectLst/>
            </a:endParaRPr>
          </a:p>
          <a:p>
            <a:pPr>
              <a:lnSpc>
                <a:spcPct val="90000"/>
              </a:lnSpc>
            </a:pPr>
            <a:r>
              <a:rPr lang="ru-RU" smtClean="0">
                <a:effectLst/>
              </a:rPr>
              <a:t>Опорожнение мочевого пузыря перед исследованием.</a:t>
            </a:r>
          </a:p>
          <a:p>
            <a:pPr>
              <a:lnSpc>
                <a:spcPct val="90000"/>
              </a:lnSpc>
            </a:pPr>
            <a:endParaRPr lang="ru-RU" smtClean="0">
              <a:effectLst/>
            </a:endParaRPr>
          </a:p>
        </p:txBody>
      </p:sp>
    </p:spTree>
  </p:cSld>
  <p:clrMapOvr>
    <a:masterClrMapping/>
  </p:clrMapOvr>
</p:sld>
</file>

<file path=ppt/slides/slide1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1186" name="Заголовок 1"/>
          <p:cNvSpPr>
            <a:spLocks noGrp="1"/>
          </p:cNvSpPr>
          <p:nvPr>
            <p:ph type="title" idx="4294967295"/>
          </p:nvPr>
        </p:nvSpPr>
        <p:spPr bwMode="auto">
          <a:xfrm>
            <a:off x="914400" y="609600"/>
            <a:ext cx="10355263" cy="1325563"/>
          </a:xfrm>
          <a:noFill/>
        </p:spPr>
        <p:txBody>
          <a:bodyPr wrap="square" numCol="1" anchorCtr="0" compatLnSpc="1">
            <a:prstTxWarp prst="textNoShape">
              <a:avLst/>
            </a:prstTxWarp>
          </a:bodyPr>
          <a:lstStyle/>
          <a:p>
            <a:r>
              <a:rPr lang="ru-RU" cap="none" smtClean="0">
                <a:effectLst/>
              </a:rPr>
              <a:t>колоноскопия</a:t>
            </a:r>
          </a:p>
        </p:txBody>
      </p:sp>
      <p:sp>
        <p:nvSpPr>
          <p:cNvPr id="221187" name="Объект 3"/>
          <p:cNvSpPr>
            <a:spLocks noGrp="1"/>
          </p:cNvSpPr>
          <p:nvPr>
            <p:ph sz="half" idx="4294967295"/>
          </p:nvPr>
        </p:nvSpPr>
        <p:spPr bwMode="auto">
          <a:xfrm>
            <a:off x="914400" y="2095500"/>
            <a:ext cx="5081588" cy="3695700"/>
          </a:xfrm>
          <a:noFill/>
        </p:spPr>
        <p:txBody>
          <a:bodyPr wrap="square" numCol="1" anchor="t" anchorCtr="0" compatLnSpc="1">
            <a:prstTxWarp prst="textNoShape">
              <a:avLst/>
            </a:prstTxWarp>
          </a:bodyPr>
          <a:lstStyle/>
          <a:p>
            <a:r>
              <a:rPr lang="ru-RU" sz="1800" b="1" smtClean="0">
                <a:effectLst/>
              </a:rPr>
              <a:t>Колоноскопия </a:t>
            </a:r>
            <a:r>
              <a:rPr lang="ru-RU" sz="1800" smtClean="0">
                <a:effectLst/>
              </a:rPr>
              <a:t>— эндоскопическое исследование более вы­соко расположенных отделов толстой кишки. </a:t>
            </a:r>
          </a:p>
        </p:txBody>
      </p:sp>
      <p:pic>
        <p:nvPicPr>
          <p:cNvPr id="221188" name="Picture 2" descr="https://mensup.ru/wp-content/uploads/2017/12/CHto-takoe-kolonoskopiya-i-kak-eyo-delayut-5.jpg"/>
          <p:cNvPicPr>
            <a:picLocks noGrp="1" noChangeAspect="1" noChangeArrowheads="1"/>
          </p:cNvPicPr>
          <p:nvPr>
            <p:ph sz="half" idx="4294967295"/>
          </p:nvPr>
        </p:nvPicPr>
        <p:blipFill>
          <a:blip r:embed="rId2"/>
          <a:srcRect/>
          <a:stretch>
            <a:fillRect/>
          </a:stretch>
        </p:blipFill>
        <p:spPr bwMode="auto">
          <a:xfrm>
            <a:off x="5519738" y="1773238"/>
            <a:ext cx="6048375" cy="4895850"/>
          </a:xfrm>
        </p:spPr>
      </p:pic>
    </p:spTree>
  </p:cSld>
  <p:clrMapOvr>
    <a:masterClrMapping/>
  </p:clrMapOvr>
</p:sld>
</file>

<file path=ppt/slides/slide1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2210" name="Picture 2" descr="https://tomografa.net/wp-content/uploads/2017/07/1-1-1.jpg"/>
          <p:cNvPicPr>
            <a:picLocks noChangeAspect="1" noChangeArrowheads="1"/>
          </p:cNvPicPr>
          <p:nvPr/>
        </p:nvPicPr>
        <p:blipFill>
          <a:blip r:embed="rId2"/>
          <a:srcRect/>
          <a:stretch>
            <a:fillRect/>
          </a:stretch>
        </p:blipFill>
        <p:spPr bwMode="auto">
          <a:xfrm>
            <a:off x="0" y="80963"/>
            <a:ext cx="12168188" cy="6777037"/>
          </a:xfrm>
          <a:prstGeom prst="rect">
            <a:avLst/>
          </a:prstGeom>
          <a:noFill/>
          <a:ln w="9525">
            <a:noFill/>
            <a:miter lim="800000"/>
            <a:headEnd/>
            <a:tailEnd/>
          </a:ln>
        </p:spPr>
      </p:pic>
    </p:spTree>
  </p:cSld>
  <p:clrMapOvr>
    <a:masterClrMapping/>
  </p:clrMapOvr>
</p:sld>
</file>

<file path=ppt/slides/slide1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idx="4294967295"/>
          </p:nvPr>
        </p:nvSpPr>
        <p:spPr/>
        <p:txBody>
          <a:bodyPr wrap="square" numCol="1" anchorCtr="0" compatLnSpc="1">
            <a:prstTxWarp prst="textNoShape">
              <a:avLst/>
            </a:prstTxWarp>
          </a:bodyPr>
          <a:lstStyle/>
          <a:p>
            <a:r>
              <a:rPr lang="ru-RU" sz="3000" i="1" cap="none" smtClean="0">
                <a:effectLst/>
              </a:rPr>
              <a:t>Подготовка пациента к колоноскопии:</a:t>
            </a:r>
            <a:r>
              <a:rPr lang="ru-RU" sz="3000" cap="none" smtClean="0">
                <a:effectLst/>
              </a:rPr>
              <a:t/>
            </a:r>
            <a:br>
              <a:rPr lang="ru-RU" sz="3000" cap="none" smtClean="0">
                <a:effectLst/>
              </a:rPr>
            </a:br>
            <a:endParaRPr lang="ru-RU" sz="3000" cap="none" smtClean="0">
              <a:effectLst/>
            </a:endParaRPr>
          </a:p>
        </p:txBody>
      </p:sp>
      <p:sp>
        <p:nvSpPr>
          <p:cNvPr id="5" name="Объект 4"/>
          <p:cNvSpPr>
            <a:spLocks noGrp="1"/>
          </p:cNvSpPr>
          <p:nvPr>
            <p:ph idx="4294967295"/>
          </p:nvPr>
        </p:nvSpPr>
        <p:spPr/>
        <p:txBody>
          <a:bodyPr wrap="square" numCol="1" anchor="t" anchorCtr="0" compatLnSpc="1">
            <a:prstTxWarp prst="textNoShape">
              <a:avLst/>
            </a:prstTxWarp>
          </a:bodyPr>
          <a:lstStyle/>
          <a:p>
            <a:pPr>
              <a:lnSpc>
                <a:spcPct val="80000"/>
              </a:lnSpc>
            </a:pPr>
            <a:r>
              <a:rPr lang="ru-RU" sz="1700" smtClean="0">
                <a:effectLst/>
              </a:rPr>
              <a:t>Соблюдение бесшлаковой диеты в течение 3 дней до исследования.</a:t>
            </a:r>
          </a:p>
          <a:p>
            <a:pPr>
              <a:lnSpc>
                <a:spcPct val="80000"/>
              </a:lnSpc>
            </a:pPr>
            <a:r>
              <a:rPr lang="ru-RU" sz="1700" smtClean="0">
                <a:effectLst/>
              </a:rPr>
              <a:t>По назначению врача — прием ферментов и активиро­ванного угля в течение 3 дней до исследования.</a:t>
            </a:r>
          </a:p>
          <a:p>
            <a:pPr>
              <a:lnSpc>
                <a:spcPct val="80000"/>
              </a:lnSpc>
            </a:pPr>
            <a:r>
              <a:rPr lang="ru-RU" sz="1700" smtClean="0">
                <a:effectLst/>
              </a:rPr>
              <a:t>Днем накануне исследования прием слабительных — внутрь или ректально.</a:t>
            </a:r>
          </a:p>
          <a:p>
            <a:pPr>
              <a:lnSpc>
                <a:spcPct val="80000"/>
              </a:lnSpc>
            </a:pPr>
            <a:r>
              <a:rPr lang="ru-RU" sz="1700" smtClean="0">
                <a:effectLst/>
              </a:rPr>
              <a:t>Увеличение количества жидкости со второй половины дня накануне исследования.</a:t>
            </a:r>
          </a:p>
          <a:p>
            <a:pPr>
              <a:lnSpc>
                <a:spcPct val="80000"/>
              </a:lnSpc>
            </a:pPr>
            <a:r>
              <a:rPr lang="ru-RU" sz="1700" smtClean="0">
                <a:effectLst/>
              </a:rPr>
              <a:t>Накануне вечером — легкий ужин не позднее 19.00.</a:t>
            </a:r>
          </a:p>
          <a:p>
            <a:pPr>
              <a:lnSpc>
                <a:spcPct val="80000"/>
              </a:lnSpc>
            </a:pPr>
            <a:r>
              <a:rPr lang="ru-RU" sz="1700" smtClean="0">
                <a:effectLst/>
              </a:rPr>
              <a:t>Постановка 2—3 очистительных клизм вечером и 2— 3 утром в день исследования, последняя — не позднее 2 часов до исследования.</a:t>
            </a:r>
          </a:p>
          <a:p>
            <a:pPr>
              <a:lnSpc>
                <a:spcPct val="80000"/>
              </a:lnSpc>
            </a:pPr>
            <a:r>
              <a:rPr lang="ru-RU" sz="1700" smtClean="0">
                <a:effectLst/>
              </a:rPr>
              <a:t>Прийти на исследование утром в состоянии натощак.</a:t>
            </a:r>
          </a:p>
          <a:p>
            <a:pPr>
              <a:lnSpc>
                <a:spcPct val="80000"/>
              </a:lnSpc>
            </a:pPr>
            <a:endParaRPr lang="ru-RU" sz="1700" smtClean="0">
              <a:effectLst/>
            </a:endParaRPr>
          </a:p>
        </p:txBody>
      </p:sp>
    </p:spTree>
  </p:cSld>
  <p:clrMapOvr>
    <a:masterClrMapping/>
  </p:clrMapOvr>
</p:sld>
</file>

<file path=ppt/slides/slide1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3474" name="Содержимое 1"/>
          <p:cNvSpPr>
            <a:spLocks noGrp="1"/>
          </p:cNvSpPr>
          <p:nvPr>
            <p:ph idx="4294967295"/>
          </p:nvPr>
        </p:nvSpPr>
        <p:spPr bwMode="auto">
          <a:xfrm>
            <a:off x="0" y="642938"/>
            <a:ext cx="12192000" cy="6215062"/>
          </a:xfrm>
          <a:noFill/>
        </p:spPr>
        <p:txBody>
          <a:bodyPr wrap="square" numCol="1" anchor="t" anchorCtr="0" compatLnSpc="1">
            <a:prstTxWarp prst="textNoShape">
              <a:avLst/>
            </a:prstTxWarp>
          </a:bodyPr>
          <a:lstStyle/>
          <a:p>
            <a:pPr marL="179388" indent="0" eaLnBrk="1" hangingPunct="1">
              <a:spcBef>
                <a:spcPct val="0"/>
              </a:spcBef>
              <a:buFont typeface="Arial" charset="0"/>
              <a:buNone/>
            </a:pPr>
            <a:r>
              <a:rPr lang="ru-RU" sz="1600" smtClean="0">
                <a:effectLst/>
                <a:latin typeface="Times New Roman" pitchFamily="18" charset="0"/>
                <a:cs typeface="Times New Roman" pitchFamily="18" charset="0"/>
              </a:rPr>
              <a:t>Это осмотр мочевого пузыря с помощью цистоскопа. Позволяет изучить слизистую оболочку мочевого пузыря, выявить наличие изъязвлений, папиллом, опухолей, камней.</a:t>
            </a:r>
          </a:p>
          <a:p>
            <a:pPr marL="179388" indent="0" eaLnBrk="1" hangingPunct="1">
              <a:spcBef>
                <a:spcPct val="0"/>
              </a:spcBef>
              <a:buFont typeface="Arial" charset="0"/>
              <a:buNone/>
            </a:pPr>
            <a:r>
              <a:rPr lang="ru-RU" sz="1600" smtClean="0">
                <a:effectLst/>
                <a:latin typeface="Times New Roman" pitchFamily="18" charset="0"/>
                <a:cs typeface="Times New Roman" pitchFamily="18" charset="0"/>
              </a:rPr>
              <a:t> При хромоцистоскопии пациенту вводят контрастное вещество, а затем через цистоскоп наблюдают за временем появления окрашенной мочи из мочеточников. В норме окрашенная моча начинает выделяться через 3-6 мин. При поражении почек выделение мочи из мочеточника задерживается или отсутствует.</a:t>
            </a:r>
          </a:p>
          <a:p>
            <a:pPr marL="179388" indent="0" eaLnBrk="1" hangingPunct="1">
              <a:spcBef>
                <a:spcPct val="0"/>
              </a:spcBef>
              <a:buFont typeface="Arial" charset="0"/>
              <a:buNone/>
            </a:pPr>
            <a:r>
              <a:rPr lang="ru-RU" sz="1600" smtClean="0">
                <a:effectLst/>
                <a:latin typeface="Times New Roman" pitchFamily="18" charset="0"/>
                <a:cs typeface="Times New Roman" pitchFamily="18" charset="0"/>
              </a:rPr>
              <a:t>Противопоказания:</a:t>
            </a:r>
          </a:p>
          <a:p>
            <a:pPr marL="179388" indent="0" eaLnBrk="1" hangingPunct="1">
              <a:spcBef>
                <a:spcPct val="0"/>
              </a:spcBef>
            </a:pPr>
            <a:r>
              <a:rPr lang="ru-RU" sz="1600" smtClean="0">
                <a:effectLst/>
                <a:latin typeface="Times New Roman" pitchFamily="18" charset="0"/>
                <a:cs typeface="Times New Roman" pitchFamily="18" charset="0"/>
              </a:rPr>
              <a:t>Непереносимость  контрастного препарата;</a:t>
            </a:r>
          </a:p>
          <a:p>
            <a:pPr marL="179388" indent="0" eaLnBrk="1" hangingPunct="1">
              <a:spcBef>
                <a:spcPct val="0"/>
              </a:spcBef>
            </a:pPr>
            <a:r>
              <a:rPr lang="ru-RU" sz="1600" smtClean="0">
                <a:effectLst/>
                <a:latin typeface="Times New Roman" pitchFamily="18" charset="0"/>
                <a:cs typeface="Times New Roman" pitchFamily="18" charset="0"/>
              </a:rPr>
              <a:t>Опухоли мочеиспускательного канала.</a:t>
            </a:r>
          </a:p>
          <a:p>
            <a:pPr marL="179388" indent="0" eaLnBrk="1" hangingPunct="1">
              <a:spcBef>
                <a:spcPct val="0"/>
              </a:spcBef>
              <a:buFont typeface="Arial" charset="0"/>
              <a:buNone/>
            </a:pPr>
            <a:r>
              <a:rPr lang="ru-RU" sz="1600" smtClean="0">
                <a:effectLst/>
                <a:latin typeface="Times New Roman" pitchFamily="18" charset="0"/>
                <a:cs typeface="Times New Roman" pitchFamily="18" charset="0"/>
              </a:rPr>
              <a:t>Осложнения:</a:t>
            </a:r>
          </a:p>
          <a:p>
            <a:pPr marL="179388" indent="0" eaLnBrk="1" hangingPunct="1">
              <a:spcBef>
                <a:spcPct val="0"/>
              </a:spcBef>
            </a:pPr>
            <a:r>
              <a:rPr lang="ru-RU" sz="1600" smtClean="0">
                <a:effectLst/>
                <a:latin typeface="Times New Roman" pitchFamily="18" charset="0"/>
                <a:cs typeface="Times New Roman" pitchFamily="18" charset="0"/>
              </a:rPr>
              <a:t>Травмирование тканей;</a:t>
            </a:r>
          </a:p>
          <a:p>
            <a:pPr marL="179388" indent="0" eaLnBrk="1" hangingPunct="1">
              <a:spcBef>
                <a:spcPct val="0"/>
              </a:spcBef>
            </a:pPr>
            <a:r>
              <a:rPr lang="ru-RU" sz="1600" smtClean="0">
                <a:effectLst/>
                <a:latin typeface="Times New Roman" pitchFamily="18" charset="0"/>
                <a:cs typeface="Times New Roman" pitchFamily="18" charset="0"/>
              </a:rPr>
              <a:t>Кровотечение;</a:t>
            </a:r>
          </a:p>
          <a:p>
            <a:pPr marL="179388" indent="0" eaLnBrk="1" hangingPunct="1">
              <a:spcBef>
                <a:spcPct val="0"/>
              </a:spcBef>
            </a:pPr>
            <a:r>
              <a:rPr lang="ru-RU" sz="1600" smtClean="0">
                <a:effectLst/>
                <a:latin typeface="Times New Roman" pitchFamily="18" charset="0"/>
                <a:cs typeface="Times New Roman" pitchFamily="18" charset="0"/>
              </a:rPr>
              <a:t>Инфицирование мочевого пузыря;</a:t>
            </a:r>
          </a:p>
          <a:p>
            <a:pPr marL="179388" indent="0" eaLnBrk="1" hangingPunct="1">
              <a:spcBef>
                <a:spcPct val="0"/>
              </a:spcBef>
            </a:pPr>
            <a:r>
              <a:rPr lang="ru-RU" sz="1600" smtClean="0">
                <a:effectLst/>
                <a:latin typeface="Times New Roman" pitchFamily="18" charset="0"/>
                <a:cs typeface="Times New Roman" pitchFamily="18" charset="0"/>
              </a:rPr>
              <a:t>Аллергическая реакция на контрастный препарат.</a:t>
            </a:r>
          </a:p>
        </p:txBody>
      </p:sp>
      <p:sp>
        <p:nvSpPr>
          <p:cNvPr id="3" name="Заголовок 2"/>
          <p:cNvSpPr>
            <a:spLocks noGrp="1"/>
          </p:cNvSpPr>
          <p:nvPr>
            <p:ph type="title" idx="4294967295"/>
          </p:nvPr>
        </p:nvSpPr>
        <p:spPr>
          <a:xfrm>
            <a:off x="610129" y="274638"/>
            <a:ext cx="10971743" cy="725470"/>
          </a:xfrm>
        </p:spPr>
        <p:txBody>
          <a:bodyPr>
            <a:normAutofit fontScale="90000"/>
            <a:scene3d>
              <a:camera prst="orthographicFront"/>
              <a:lightRig rig="soft" dir="t"/>
            </a:scene3d>
            <a:sp3d prstMaterial="softEdge">
              <a:bevelT w="25400" h="25400"/>
            </a:sp3d>
          </a:bodyPr>
          <a:lstStyle/>
          <a:p>
            <a:pPr eaLnBrk="1" fontAlgn="auto" hangingPunct="1">
              <a:lnSpc>
                <a:spcPct val="100000"/>
              </a:lnSpc>
              <a:spcAft>
                <a:spcPts val="0"/>
              </a:spcAft>
              <a:defRPr/>
            </a:pPr>
            <a:r>
              <a:rPr lang="ru-RU" sz="4100" cap="none" dirty="0" smtClean="0">
                <a:solidFill>
                  <a:schemeClr val="tx2"/>
                </a:solidFill>
                <a:effectLst>
                  <a:outerShdw blurRad="31750" dist="25400" dir="5400000" algn="tl" rotWithShape="0">
                    <a:srgbClr val="000000">
                      <a:alpha val="25000"/>
                    </a:srgbClr>
                  </a:outerShdw>
                </a:effectLst>
                <a:latin typeface="Times New Roman" pitchFamily="18" charset="0"/>
                <a:cs typeface="Times New Roman" pitchFamily="18" charset="0"/>
              </a:rPr>
              <a:t>Цистоскопия и </a:t>
            </a:r>
            <a:r>
              <a:rPr lang="ru-RU" sz="4100" cap="none" dirty="0" err="1" smtClean="0">
                <a:solidFill>
                  <a:schemeClr val="tx2"/>
                </a:solidFill>
                <a:effectLst>
                  <a:outerShdw blurRad="31750" dist="25400" dir="5400000" algn="tl" rotWithShape="0">
                    <a:srgbClr val="000000">
                      <a:alpha val="25000"/>
                    </a:srgbClr>
                  </a:outerShdw>
                </a:effectLst>
                <a:latin typeface="Times New Roman" pitchFamily="18" charset="0"/>
                <a:cs typeface="Times New Roman" pitchFamily="18" charset="0"/>
              </a:rPr>
              <a:t>хромоцистоскопия</a:t>
            </a:r>
            <a:r>
              <a:rPr lang="ru-RU" sz="4100" cap="none" dirty="0" smtClean="0">
                <a:solidFill>
                  <a:schemeClr val="tx2"/>
                </a:solidFill>
                <a:effectLst>
                  <a:outerShdw blurRad="31750" dist="25400" dir="5400000" algn="tl" rotWithShape="0">
                    <a:srgbClr val="000000">
                      <a:alpha val="25000"/>
                    </a:srgbClr>
                  </a:outerShdw>
                </a:effectLst>
              </a:rPr>
              <a:t/>
            </a:r>
            <a:br>
              <a:rPr lang="ru-RU" sz="4100" cap="none" dirty="0" smtClean="0">
                <a:solidFill>
                  <a:schemeClr val="tx2"/>
                </a:solidFill>
                <a:effectLst>
                  <a:outerShdw blurRad="31750" dist="25400" dir="5400000" algn="tl" rotWithShape="0">
                    <a:srgbClr val="000000">
                      <a:alpha val="25000"/>
                    </a:srgbClr>
                  </a:outerShdw>
                </a:effectLst>
              </a:rPr>
            </a:br>
            <a:endParaRPr lang="ru-RU" sz="4100" cap="none" dirty="0">
              <a:solidFill>
                <a:schemeClr val="tx2"/>
              </a:solidFill>
              <a:effectLst>
                <a:outerShdw blurRad="31750" dist="25400" dir="5400000" algn="tl" rotWithShape="0">
                  <a:srgbClr val="000000">
                    <a:alpha val="25000"/>
                  </a:srgbClr>
                </a:outerShdw>
              </a:effectLst>
            </a:endParaRPr>
          </a:p>
        </p:txBody>
      </p:sp>
    </p:spTree>
  </p:cSld>
  <p:clrMapOvr>
    <a:masterClrMapping/>
  </p:clrMapOvr>
</p:sld>
</file>

<file path=ppt/slides/slide1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4258" name="Заголовок 1"/>
          <p:cNvSpPr>
            <a:spLocks noGrp="1"/>
          </p:cNvSpPr>
          <p:nvPr>
            <p:ph type="title" idx="4294967295"/>
          </p:nvPr>
        </p:nvSpPr>
        <p:spPr bwMode="auto">
          <a:xfrm>
            <a:off x="914400" y="609600"/>
            <a:ext cx="10355263" cy="1325563"/>
          </a:xfrm>
          <a:noFill/>
        </p:spPr>
        <p:txBody>
          <a:bodyPr wrap="square" numCol="1" anchorCtr="0" compatLnSpc="1">
            <a:prstTxWarp prst="textNoShape">
              <a:avLst/>
            </a:prstTxWarp>
          </a:bodyPr>
          <a:lstStyle/>
          <a:p>
            <a:r>
              <a:rPr lang="ru-RU" sz="2100" b="0" cap="none" smtClean="0">
                <a:effectLst/>
              </a:rPr>
              <a:t>Эндоскопическое исследование мочевого пузыря</a:t>
            </a:r>
            <a:r>
              <a:rPr lang="ru-RU" sz="2100" cap="none" smtClean="0">
                <a:effectLst/>
              </a:rPr>
              <a:t/>
            </a:r>
            <a:br>
              <a:rPr lang="ru-RU" sz="2100" cap="none" smtClean="0">
                <a:effectLst/>
              </a:rPr>
            </a:br>
            <a:endParaRPr lang="ru-RU" sz="2100" cap="none" smtClean="0">
              <a:effectLst/>
            </a:endParaRPr>
          </a:p>
        </p:txBody>
      </p:sp>
      <p:sp>
        <p:nvSpPr>
          <p:cNvPr id="224259" name="Объект 3"/>
          <p:cNvSpPr>
            <a:spLocks noGrp="1"/>
          </p:cNvSpPr>
          <p:nvPr>
            <p:ph sz="half" idx="4294967295"/>
          </p:nvPr>
        </p:nvSpPr>
        <p:spPr bwMode="auto">
          <a:xfrm>
            <a:off x="914400" y="2095500"/>
            <a:ext cx="5081588" cy="3695700"/>
          </a:xfrm>
          <a:noFill/>
        </p:spPr>
        <p:txBody>
          <a:bodyPr wrap="square" numCol="1" anchor="t" anchorCtr="0" compatLnSpc="1">
            <a:prstTxWarp prst="textNoShape">
              <a:avLst/>
            </a:prstTxWarp>
          </a:bodyPr>
          <a:lstStyle/>
          <a:p>
            <a:r>
              <a:rPr lang="ru-RU" sz="1800" smtClean="0">
                <a:effectLst/>
              </a:rPr>
              <a:t>Визуальный осмотр слизистой оболочки мочевого пузы­ря — </a:t>
            </a:r>
            <a:r>
              <a:rPr lang="ru-RU" sz="1800" i="1" smtClean="0">
                <a:effectLst/>
              </a:rPr>
              <a:t>цистоскопию — </a:t>
            </a:r>
            <a:r>
              <a:rPr lang="ru-RU" sz="1800" smtClean="0">
                <a:effectLst/>
              </a:rPr>
              <a:t>проводят без предварительной подго­товки пациента.</a:t>
            </a:r>
          </a:p>
          <a:p>
            <a:endParaRPr lang="ru-RU" sz="1800" smtClean="0">
              <a:effectLst/>
            </a:endParaRPr>
          </a:p>
          <a:p>
            <a:endParaRPr lang="ru-RU" sz="1800" smtClean="0">
              <a:effectLst/>
            </a:endParaRPr>
          </a:p>
        </p:txBody>
      </p:sp>
      <p:pic>
        <p:nvPicPr>
          <p:cNvPr id="224260" name="Picture 2" descr="https://propochki.info/wp-content/uploads/2018/03/cystoskopiya.jpg"/>
          <p:cNvPicPr>
            <a:picLocks noGrp="1" noChangeAspect="1" noChangeArrowheads="1"/>
          </p:cNvPicPr>
          <p:nvPr>
            <p:ph sz="half" idx="4294967295"/>
          </p:nvPr>
        </p:nvPicPr>
        <p:blipFill>
          <a:blip r:embed="rId2"/>
          <a:srcRect/>
          <a:stretch>
            <a:fillRect/>
          </a:stretch>
        </p:blipFill>
        <p:spPr bwMode="auto">
          <a:xfrm>
            <a:off x="6096000" y="1557338"/>
            <a:ext cx="5384800" cy="4535487"/>
          </a:xfrm>
        </p:spPr>
      </p:pic>
    </p:spTree>
  </p:cSld>
  <p:clrMapOvr>
    <a:masterClrMapping/>
  </p:clrMapOvr>
</p:sld>
</file>

<file path=ppt/slides/slide1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4498" name="Содержимое 1"/>
          <p:cNvSpPr>
            <a:spLocks noGrp="1"/>
          </p:cNvSpPr>
          <p:nvPr>
            <p:ph idx="4294967295"/>
          </p:nvPr>
        </p:nvSpPr>
        <p:spPr bwMode="auto">
          <a:xfrm>
            <a:off x="0" y="0"/>
            <a:ext cx="6286500" cy="6858000"/>
          </a:xfrm>
          <a:noFill/>
        </p:spPr>
        <p:txBody>
          <a:bodyPr wrap="square" numCol="1" anchor="t" anchorCtr="0" compatLnSpc="1">
            <a:prstTxWarp prst="textNoShape">
              <a:avLst/>
            </a:prstTxWarp>
          </a:bodyPr>
          <a:lstStyle/>
          <a:p>
            <a:pPr marL="365125" indent="-255588" eaLnBrk="1" hangingPunct="1">
              <a:lnSpc>
                <a:spcPct val="90000"/>
              </a:lnSpc>
              <a:buFont typeface="Arial" charset="0"/>
              <a:buNone/>
            </a:pPr>
            <a:r>
              <a:rPr lang="ru-RU" sz="1800" smtClean="0">
                <a:effectLst/>
                <a:latin typeface="Times New Roman" pitchFamily="18" charset="0"/>
                <a:cs typeface="Times New Roman" pitchFamily="18" charset="0"/>
              </a:rPr>
              <a:t>Последовательность действий:</a:t>
            </a:r>
          </a:p>
          <a:p>
            <a:pPr marL="365125" indent="-255588" eaLnBrk="1" hangingPunct="1">
              <a:lnSpc>
                <a:spcPct val="90000"/>
              </a:lnSpc>
            </a:pPr>
            <a:r>
              <a:rPr lang="ru-RU" sz="1800" smtClean="0">
                <a:effectLst/>
                <a:latin typeface="Times New Roman" pitchFamily="18" charset="0"/>
                <a:cs typeface="Times New Roman" pitchFamily="18" charset="0"/>
              </a:rPr>
              <a:t>1. Предупредить пациента, что исследование проводится натощак.</a:t>
            </a:r>
          </a:p>
          <a:p>
            <a:pPr marL="365125" indent="-255588" eaLnBrk="1" hangingPunct="1">
              <a:lnSpc>
                <a:spcPct val="90000"/>
              </a:lnSpc>
            </a:pPr>
            <a:r>
              <a:rPr lang="ru-RU" sz="1800" smtClean="0">
                <a:effectLst/>
                <a:latin typeface="Times New Roman" pitchFamily="18" charset="0"/>
                <a:cs typeface="Times New Roman" pitchFamily="18" charset="0"/>
              </a:rPr>
              <a:t>2. Утром накануне исследования, поставить очистительные клизмы.</a:t>
            </a:r>
          </a:p>
          <a:p>
            <a:pPr marL="365125" indent="-255588" eaLnBrk="1" hangingPunct="1">
              <a:lnSpc>
                <a:spcPct val="90000"/>
              </a:lnSpc>
            </a:pPr>
            <a:r>
              <a:rPr lang="ru-RU" sz="1800" smtClean="0">
                <a:effectLst/>
                <a:latin typeface="Times New Roman" pitchFamily="18" charset="0"/>
                <a:cs typeface="Times New Roman" pitchFamily="18" charset="0"/>
              </a:rPr>
              <a:t>3. Опорожнить мочевой пузырь непосредственно перед исследованием.</a:t>
            </a:r>
          </a:p>
          <a:p>
            <a:pPr marL="365125" indent="-255588" eaLnBrk="1" hangingPunct="1">
              <a:lnSpc>
                <a:spcPct val="90000"/>
              </a:lnSpc>
            </a:pPr>
            <a:r>
              <a:rPr lang="ru-RU" sz="1800" smtClean="0">
                <a:effectLst/>
                <a:latin typeface="Times New Roman" pitchFamily="18" charset="0"/>
                <a:cs typeface="Times New Roman" pitchFamily="18" charset="0"/>
              </a:rPr>
              <a:t>4. Обработать наружное отверстие уретры антисептиком. </a:t>
            </a:r>
          </a:p>
          <a:p>
            <a:pPr marL="365125" indent="-255588" eaLnBrk="1" hangingPunct="1">
              <a:lnSpc>
                <a:spcPct val="90000"/>
              </a:lnSpc>
            </a:pPr>
            <a:r>
              <a:rPr lang="ru-RU" sz="1800" smtClean="0">
                <a:effectLst/>
                <a:latin typeface="Times New Roman" pitchFamily="18" charset="0"/>
                <a:cs typeface="Times New Roman" pitchFamily="18" charset="0"/>
              </a:rPr>
              <a:t>5. Перед введением цистоскопа мужчинам анестезируют мочеиспускательный канал. Цистоскоп обрабатывают стерильным глицерином.</a:t>
            </a:r>
          </a:p>
          <a:p>
            <a:pPr marL="365125" indent="-255588" eaLnBrk="1" hangingPunct="1">
              <a:lnSpc>
                <a:spcPct val="90000"/>
              </a:lnSpc>
            </a:pPr>
            <a:r>
              <a:rPr lang="ru-RU" sz="1800" smtClean="0">
                <a:effectLst/>
                <a:latin typeface="Times New Roman" pitchFamily="18" charset="0"/>
                <a:cs typeface="Times New Roman" pitchFamily="18" charset="0"/>
              </a:rPr>
              <a:t>6. После исследования пациент должен соблюдать постельный режим несколько часов.</a:t>
            </a:r>
          </a:p>
          <a:p>
            <a:pPr marL="365125" indent="-255588" eaLnBrk="1" hangingPunct="1">
              <a:lnSpc>
                <a:spcPct val="90000"/>
              </a:lnSpc>
            </a:pPr>
            <a:endParaRPr lang="ru-RU" sz="1800" smtClean="0">
              <a:effectLst/>
            </a:endParaRPr>
          </a:p>
        </p:txBody>
      </p:sp>
      <p:pic>
        <p:nvPicPr>
          <p:cNvPr id="234499" name="Picture 3"/>
          <p:cNvPicPr>
            <a:picLocks noChangeAspect="1" noChangeArrowheads="1"/>
          </p:cNvPicPr>
          <p:nvPr/>
        </p:nvPicPr>
        <p:blipFill>
          <a:blip r:embed="rId2"/>
          <a:srcRect/>
          <a:stretch>
            <a:fillRect/>
          </a:stretch>
        </p:blipFill>
        <p:spPr bwMode="auto">
          <a:xfrm>
            <a:off x="6000750" y="0"/>
            <a:ext cx="6191250" cy="6858000"/>
          </a:xfrm>
          <a:prstGeom prst="rect">
            <a:avLst/>
          </a:prstGeom>
          <a:noFill/>
          <a:ln w="9525">
            <a:noFill/>
            <a:miter lim="800000"/>
            <a:headEnd/>
            <a:tailEnd/>
          </a:ln>
        </p:spPr>
      </p:pic>
    </p:spTree>
  </p:cSld>
  <p:clrMapOvr>
    <a:masterClrMapping/>
  </p:clrMapOvr>
</p:sld>
</file>

<file path=ppt/slides/slide1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82" name="Заголовок 1"/>
          <p:cNvSpPr>
            <a:spLocks noGrp="1"/>
          </p:cNvSpPr>
          <p:nvPr>
            <p:ph type="title" idx="4294967295"/>
          </p:nvPr>
        </p:nvSpPr>
        <p:spPr bwMode="auto">
          <a:xfrm>
            <a:off x="914400" y="609600"/>
            <a:ext cx="10355263" cy="1325563"/>
          </a:xfrm>
          <a:noFill/>
        </p:spPr>
        <p:txBody>
          <a:bodyPr wrap="square" numCol="1" anchorCtr="0" compatLnSpc="1">
            <a:prstTxWarp prst="textNoShape">
              <a:avLst/>
            </a:prstTxWarp>
          </a:bodyPr>
          <a:lstStyle/>
          <a:p>
            <a:r>
              <a:rPr lang="ru-RU" cap="none" smtClean="0">
                <a:effectLst/>
              </a:rPr>
              <a:t>Цистоскопия </a:t>
            </a:r>
          </a:p>
        </p:txBody>
      </p:sp>
      <p:sp>
        <p:nvSpPr>
          <p:cNvPr id="3" name="Объект 2"/>
          <p:cNvSpPr>
            <a:spLocks noGrp="1"/>
          </p:cNvSpPr>
          <p:nvPr>
            <p:ph sz="half" idx="4294967295"/>
          </p:nvPr>
        </p:nvSpPr>
        <p:spPr>
          <a:xfrm>
            <a:off x="914400" y="2095500"/>
            <a:ext cx="5081588" cy="3695700"/>
          </a:xfrm>
        </p:spPr>
        <p:txBody>
          <a:bodyPr wrap="square" numCol="1" anchor="t" anchorCtr="0" compatLnSpc="1">
            <a:prstTxWarp prst="textNoShape">
              <a:avLst/>
            </a:prstTxWarp>
          </a:bodyPr>
          <a:lstStyle/>
          <a:p>
            <a:pPr>
              <a:lnSpc>
                <a:spcPct val="80000"/>
              </a:lnSpc>
            </a:pPr>
            <a:r>
              <a:rPr lang="ru-RU" sz="1700" smtClean="0">
                <a:effectLst/>
              </a:rPr>
              <a:t>Показания для диагностической процедуры: подозрение на мочекаменную болезнь, опухоль мочевого пузыря;</a:t>
            </a:r>
          </a:p>
          <a:p>
            <a:pPr>
              <a:lnSpc>
                <a:spcPct val="80000"/>
              </a:lnSpc>
            </a:pPr>
            <a:r>
              <a:rPr lang="ru-RU" sz="1700" smtClean="0">
                <a:effectLst/>
              </a:rPr>
              <a:t> в лечебных целях: удаление доброкачественных опухолей, полипов моче­вого пузыря, литотрипсия (дробление камней).</a:t>
            </a:r>
          </a:p>
          <a:p>
            <a:pPr>
              <a:lnSpc>
                <a:spcPct val="80000"/>
              </a:lnSpc>
            </a:pPr>
            <a:endParaRPr lang="ru-RU" sz="1700" smtClean="0">
              <a:effectLst/>
            </a:endParaRPr>
          </a:p>
        </p:txBody>
      </p:sp>
      <p:pic>
        <p:nvPicPr>
          <p:cNvPr id="225284" name="Picture 2" descr="https://medknsltant.com/wp-content/uploads/2019/05/post_5c0665890fa9d.jpg"/>
          <p:cNvPicPr>
            <a:picLocks noGrp="1" noChangeAspect="1" noChangeArrowheads="1"/>
          </p:cNvPicPr>
          <p:nvPr>
            <p:ph sz="half" idx="4294967295"/>
          </p:nvPr>
        </p:nvPicPr>
        <p:blipFill>
          <a:blip r:embed="rId2"/>
          <a:srcRect/>
          <a:stretch>
            <a:fillRect/>
          </a:stretch>
        </p:blipFill>
        <p:spPr bwMode="auto">
          <a:xfrm>
            <a:off x="6186488" y="2295525"/>
            <a:ext cx="5083175" cy="3409950"/>
          </a:xfrm>
        </p:spPr>
      </p:pic>
    </p:spTree>
  </p:cSld>
  <p:clrMapOvr>
    <a:masterClrMapping/>
  </p:clrMapOvr>
</p:sld>
</file>

<file path=ppt/slides/slide1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idx="4294967295"/>
          </p:nvPr>
        </p:nvSpPr>
        <p:spPr/>
        <p:txBody>
          <a:bodyPr wrap="square" numCol="1" anchorCtr="0" compatLnSpc="1">
            <a:prstTxWarp prst="textNoShape">
              <a:avLst/>
            </a:prstTxWarp>
          </a:bodyPr>
          <a:lstStyle/>
          <a:p>
            <a:r>
              <a:rPr lang="ru-RU" sz="3000" b="0" cap="none" smtClean="0">
                <a:effectLst/>
              </a:rPr>
              <a:t>Ультразвуковое исследование</a:t>
            </a:r>
            <a:r>
              <a:rPr lang="ru-RU" sz="3000" cap="none" smtClean="0">
                <a:effectLst/>
              </a:rPr>
              <a:t/>
            </a:r>
            <a:br>
              <a:rPr lang="ru-RU" sz="3000" cap="none" smtClean="0">
                <a:effectLst/>
              </a:rPr>
            </a:br>
            <a:endParaRPr lang="ru-RU" sz="3000" cap="none" smtClean="0">
              <a:effectLst/>
            </a:endParaRPr>
          </a:p>
        </p:txBody>
      </p:sp>
      <p:sp>
        <p:nvSpPr>
          <p:cNvPr id="3" name="Объект 2"/>
          <p:cNvSpPr>
            <a:spLocks noGrp="1"/>
          </p:cNvSpPr>
          <p:nvPr>
            <p:ph sz="half" idx="4294967295"/>
          </p:nvPr>
        </p:nvSpPr>
        <p:spPr>
          <a:xfrm>
            <a:off x="914400" y="2095500"/>
            <a:ext cx="5081588" cy="3695700"/>
          </a:xfrm>
        </p:spPr>
        <p:txBody>
          <a:bodyPr wrap="square" numCol="1" anchor="t" anchorCtr="0" compatLnSpc="1">
            <a:prstTxWarp prst="textNoShape">
              <a:avLst/>
            </a:prstTxWarp>
          </a:bodyPr>
          <a:lstStyle/>
          <a:p>
            <a:pPr>
              <a:lnSpc>
                <a:spcPct val="90000"/>
              </a:lnSpc>
            </a:pPr>
            <a:r>
              <a:rPr lang="ru-RU" sz="1700" smtClean="0">
                <a:effectLst/>
              </a:rPr>
              <a:t>Ультразвуковое исследование (УЗИ) — метод изучения со­стояния органов и тканей с помощью ультразвуковых волн.</a:t>
            </a:r>
          </a:p>
          <a:p>
            <a:pPr>
              <a:lnSpc>
                <a:spcPct val="90000"/>
              </a:lnSpc>
            </a:pPr>
            <a:r>
              <a:rPr lang="ru-RU" sz="1700" smtClean="0">
                <a:effectLst/>
              </a:rPr>
              <a:t> В основе метода использовано свойство ультразвука по-раз­ному отражаться от границ между различными тканями.</a:t>
            </a:r>
          </a:p>
          <a:p>
            <a:pPr>
              <a:lnSpc>
                <a:spcPct val="90000"/>
              </a:lnSpc>
            </a:pPr>
            <a:endParaRPr lang="ru-RU" sz="1700" smtClean="0">
              <a:effectLst/>
            </a:endParaRPr>
          </a:p>
        </p:txBody>
      </p:sp>
      <p:pic>
        <p:nvPicPr>
          <p:cNvPr id="226308" name="Picture 2" descr="https://klinika-aspirin.ru/media/210/21062.jpg"/>
          <p:cNvPicPr>
            <a:picLocks noGrp="1" noChangeAspect="1" noChangeArrowheads="1"/>
          </p:cNvPicPr>
          <p:nvPr>
            <p:ph sz="half" idx="4294967295"/>
          </p:nvPr>
        </p:nvPicPr>
        <p:blipFill>
          <a:blip r:embed="rId2"/>
          <a:srcRect/>
          <a:stretch>
            <a:fillRect/>
          </a:stretch>
        </p:blipFill>
        <p:spPr bwMode="auto">
          <a:xfrm>
            <a:off x="6096000" y="1628775"/>
            <a:ext cx="6096000" cy="4608513"/>
          </a:xfrm>
        </p:spPr>
      </p:pic>
    </p:spTree>
  </p:cSld>
  <p:clrMapOvr>
    <a:masterClrMapping/>
  </p:clrMapOvr>
</p:sld>
</file>

<file path=ppt/slides/slide1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4"/>
          <p:cNvSpPr>
            <a:spLocks noGrp="1"/>
          </p:cNvSpPr>
          <p:nvPr>
            <p:ph type="title" idx="4294967295"/>
          </p:nvPr>
        </p:nvSpPr>
        <p:spPr/>
        <p:txBody>
          <a:bodyPr wrap="square" numCol="1" anchorCtr="0" compatLnSpc="1">
            <a:prstTxWarp prst="textNoShape">
              <a:avLst/>
            </a:prstTxWarp>
          </a:bodyPr>
          <a:lstStyle/>
          <a:p>
            <a:r>
              <a:rPr lang="ru-RU" sz="3000" b="0" cap="none" smtClean="0">
                <a:effectLst/>
              </a:rPr>
              <a:t>Преимущества метода:</a:t>
            </a:r>
            <a:r>
              <a:rPr lang="ru-RU" sz="3000" cap="none" smtClean="0">
                <a:effectLst/>
              </a:rPr>
              <a:t/>
            </a:r>
            <a:br>
              <a:rPr lang="ru-RU" sz="3000" cap="none" smtClean="0">
                <a:effectLst/>
              </a:rPr>
            </a:br>
            <a:endParaRPr lang="ru-RU" sz="3000" cap="none" smtClean="0">
              <a:effectLst/>
            </a:endParaRPr>
          </a:p>
        </p:txBody>
      </p:sp>
      <p:sp>
        <p:nvSpPr>
          <p:cNvPr id="227331" name="Объект 5"/>
          <p:cNvSpPr>
            <a:spLocks noGrp="1"/>
          </p:cNvSpPr>
          <p:nvPr>
            <p:ph idx="4294967295"/>
          </p:nvPr>
        </p:nvSpPr>
        <p:spPr bwMode="auto">
          <a:xfrm>
            <a:off x="914400" y="2095500"/>
            <a:ext cx="10355263" cy="3695700"/>
          </a:xfrm>
          <a:noFill/>
        </p:spPr>
        <p:txBody>
          <a:bodyPr wrap="square" numCol="1" anchor="t" anchorCtr="0" compatLnSpc="1">
            <a:prstTxWarp prst="textNoShape">
              <a:avLst/>
            </a:prstTxWarp>
          </a:bodyPr>
          <a:lstStyle/>
          <a:p>
            <a:r>
              <a:rPr lang="ru-RU" smtClean="0">
                <a:effectLst/>
              </a:rPr>
              <a:t>простота, доступность и безопасность для пациента</a:t>
            </a:r>
          </a:p>
          <a:p>
            <a:endParaRPr lang="ru-RU" smtClean="0">
              <a:effectLst/>
            </a:endParaRPr>
          </a:p>
          <a:p>
            <a:r>
              <a:rPr lang="ru-RU" smtClean="0">
                <a:effectLst/>
              </a:rPr>
              <a:t>не требует сложной подготовки пациента</a:t>
            </a:r>
          </a:p>
          <a:p>
            <a:endParaRPr lang="ru-RU" smtClean="0">
              <a:effectLst/>
            </a:endParaRPr>
          </a:p>
          <a:p>
            <a:r>
              <a:rPr lang="ru-RU" smtClean="0">
                <a:effectLst/>
              </a:rPr>
              <a:t>информативность и возможность под контролем УЗИ проводить лечебно-диагностические процедуры</a:t>
            </a:r>
          </a:p>
        </p:txBody>
      </p:sp>
    </p:spTree>
  </p:cSld>
  <p:clrMapOvr>
    <a:masterClrMapping/>
  </p:clrMapOvr>
</p:sld>
</file>

<file path=ppt/slides/slide1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8354" name="Заголовок 1"/>
          <p:cNvSpPr>
            <a:spLocks noGrp="1"/>
          </p:cNvSpPr>
          <p:nvPr>
            <p:ph type="title" idx="4294967295"/>
          </p:nvPr>
        </p:nvSpPr>
        <p:spPr bwMode="auto">
          <a:xfrm>
            <a:off x="914400" y="609600"/>
            <a:ext cx="10355263" cy="1325563"/>
          </a:xfrm>
          <a:noFill/>
        </p:spPr>
        <p:txBody>
          <a:bodyPr wrap="square" numCol="1" anchorCtr="0" compatLnSpc="1">
            <a:prstTxWarp prst="textNoShape">
              <a:avLst/>
            </a:prstTxWarp>
          </a:bodyPr>
          <a:lstStyle/>
          <a:p>
            <a:r>
              <a:rPr lang="ru-RU" cap="none" smtClean="0">
                <a:effectLst/>
              </a:rPr>
              <a:t>УЗИ сердца </a:t>
            </a:r>
          </a:p>
        </p:txBody>
      </p:sp>
      <p:sp>
        <p:nvSpPr>
          <p:cNvPr id="3" name="Объект 2"/>
          <p:cNvSpPr>
            <a:spLocks noGrp="1"/>
          </p:cNvSpPr>
          <p:nvPr>
            <p:ph sz="half" idx="4294967295"/>
          </p:nvPr>
        </p:nvSpPr>
        <p:spPr>
          <a:xfrm>
            <a:off x="914400" y="2095500"/>
            <a:ext cx="5081588" cy="3695700"/>
          </a:xfrm>
        </p:spPr>
        <p:txBody>
          <a:bodyPr wrap="square" numCol="1" anchor="t" anchorCtr="0" compatLnSpc="1">
            <a:prstTxWarp prst="textNoShape">
              <a:avLst/>
            </a:prstTxWarp>
          </a:bodyPr>
          <a:lstStyle/>
          <a:p>
            <a:pPr>
              <a:lnSpc>
                <a:spcPct val="90000"/>
              </a:lnSpc>
            </a:pPr>
            <a:r>
              <a:rPr lang="ru-RU" sz="1700" smtClean="0">
                <a:effectLst/>
              </a:rPr>
              <a:t>Эхокардиография оценивает само построение сердечного органа, объемы его частей, толщину стенок, клапанов перегородок. Методика способна выявить различные объемные образования (опухоли, абсцессы, наросты), оценить ток крови по сердцу.</a:t>
            </a:r>
            <a:endParaRPr lang="ru-RU" sz="1700" i="1" smtClean="0">
              <a:effectLst/>
            </a:endParaRPr>
          </a:p>
          <a:p>
            <a:pPr>
              <a:lnSpc>
                <a:spcPct val="90000"/>
              </a:lnSpc>
            </a:pPr>
            <a:endParaRPr lang="ru-RU" sz="1700" smtClean="0">
              <a:effectLst/>
            </a:endParaRPr>
          </a:p>
        </p:txBody>
      </p:sp>
      <p:pic>
        <p:nvPicPr>
          <p:cNvPr id="228356" name="Picture 2" descr="https://www.geraci.ru/wp-content/uploads/2019/01/uzi00001-min.jpg"/>
          <p:cNvPicPr>
            <a:picLocks noGrp="1" noChangeAspect="1" noChangeArrowheads="1"/>
          </p:cNvPicPr>
          <p:nvPr>
            <p:ph sz="half" idx="4294967295"/>
          </p:nvPr>
        </p:nvPicPr>
        <p:blipFill>
          <a:blip r:embed="rId2"/>
          <a:srcRect/>
          <a:stretch>
            <a:fillRect/>
          </a:stretch>
        </p:blipFill>
        <p:spPr bwMode="auto">
          <a:xfrm>
            <a:off x="6186488" y="2293938"/>
            <a:ext cx="5083175" cy="3297237"/>
          </a:xfrm>
        </p:spPr>
      </p:pic>
    </p:spTree>
  </p:cSld>
  <p:clrMapOvr>
    <a:masterClrMapping/>
  </p:clrMapOvr>
</p:sld>
</file>

<file path=ppt/slides/slide1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9378" name="Заголовок 1"/>
          <p:cNvSpPr>
            <a:spLocks noGrp="1"/>
          </p:cNvSpPr>
          <p:nvPr>
            <p:ph type="title" idx="4294967295"/>
          </p:nvPr>
        </p:nvSpPr>
        <p:spPr bwMode="auto">
          <a:xfrm>
            <a:off x="914400" y="609600"/>
            <a:ext cx="10355263" cy="1325563"/>
          </a:xfrm>
          <a:noFill/>
        </p:spPr>
        <p:txBody>
          <a:bodyPr wrap="square" numCol="1" anchorCtr="0" compatLnSpc="1">
            <a:prstTxWarp prst="textNoShape">
              <a:avLst/>
            </a:prstTxWarp>
          </a:bodyPr>
          <a:lstStyle/>
          <a:p>
            <a:r>
              <a:rPr lang="ru-RU" cap="none" smtClean="0">
                <a:effectLst/>
              </a:rPr>
              <a:t>УЗИ мочевого пузыря</a:t>
            </a:r>
          </a:p>
        </p:txBody>
      </p:sp>
      <p:sp>
        <p:nvSpPr>
          <p:cNvPr id="229379" name="Объект 2"/>
          <p:cNvSpPr>
            <a:spLocks noGrp="1"/>
          </p:cNvSpPr>
          <p:nvPr>
            <p:ph sz="half" idx="4294967295"/>
          </p:nvPr>
        </p:nvSpPr>
        <p:spPr bwMode="auto">
          <a:xfrm>
            <a:off x="914400" y="2095500"/>
            <a:ext cx="5081588" cy="3695700"/>
          </a:xfrm>
          <a:noFill/>
        </p:spPr>
        <p:txBody>
          <a:bodyPr wrap="square" numCol="1" anchor="t" anchorCtr="0" compatLnSpc="1">
            <a:prstTxWarp prst="textNoShape">
              <a:avLst/>
            </a:prstTxWarp>
          </a:bodyPr>
          <a:lstStyle/>
          <a:p>
            <a:r>
              <a:rPr lang="ru-RU" sz="1800" i="1" smtClean="0">
                <a:effectLst/>
              </a:rPr>
              <a:t>мочевого пузыря, половых органов— </a:t>
            </a:r>
            <a:r>
              <a:rPr lang="ru-RU" sz="1800" smtClean="0">
                <a:effectLst/>
              </a:rPr>
              <a:t>проводят при наполнен­ном мочевом пузыре, для этого пациент выпивает 400—500 мл воды или чая за 1—2 часа до исследования</a:t>
            </a:r>
          </a:p>
          <a:p>
            <a:endParaRPr lang="ru-RU" sz="1800" smtClean="0">
              <a:effectLst/>
            </a:endParaRPr>
          </a:p>
        </p:txBody>
      </p:sp>
      <p:pic>
        <p:nvPicPr>
          <p:cNvPr id="229380" name="Picture 2" descr="https://medilifespb.ru/images/services/08_uzi/uzi-mochevogo-puzirya2.jpg"/>
          <p:cNvPicPr>
            <a:picLocks noGrp="1" noChangeAspect="1" noChangeArrowheads="1"/>
          </p:cNvPicPr>
          <p:nvPr>
            <p:ph sz="half" idx="4294967295"/>
          </p:nvPr>
        </p:nvPicPr>
        <p:blipFill>
          <a:blip r:embed="rId2"/>
          <a:srcRect/>
          <a:stretch>
            <a:fillRect/>
          </a:stretch>
        </p:blipFill>
        <p:spPr bwMode="auto">
          <a:xfrm>
            <a:off x="6864350" y="1557338"/>
            <a:ext cx="4895850" cy="3816350"/>
          </a:xfrm>
        </p:spPr>
      </p:pic>
    </p:spTree>
  </p:cSld>
  <p:clrMapOvr>
    <a:masterClrMapping/>
  </p:clrMapOvr>
</p:sld>
</file>

<file path=ppt/slides/slide1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0402" name="Заголовок 1"/>
          <p:cNvSpPr>
            <a:spLocks noGrp="1"/>
          </p:cNvSpPr>
          <p:nvPr>
            <p:ph type="title" idx="4294967295"/>
          </p:nvPr>
        </p:nvSpPr>
        <p:spPr bwMode="auto">
          <a:xfrm>
            <a:off x="914400" y="609600"/>
            <a:ext cx="10355263" cy="1325563"/>
          </a:xfrm>
          <a:noFill/>
        </p:spPr>
        <p:txBody>
          <a:bodyPr wrap="square" numCol="1" anchorCtr="0" compatLnSpc="1">
            <a:prstTxWarp prst="textNoShape">
              <a:avLst/>
            </a:prstTxWarp>
          </a:bodyPr>
          <a:lstStyle/>
          <a:p>
            <a:r>
              <a:rPr lang="ru-RU" cap="none" smtClean="0">
                <a:effectLst/>
              </a:rPr>
              <a:t>УЗИ органов брюшной полости</a:t>
            </a:r>
          </a:p>
        </p:txBody>
      </p:sp>
      <p:sp>
        <p:nvSpPr>
          <p:cNvPr id="230403" name="Объект 2"/>
          <p:cNvSpPr>
            <a:spLocks noGrp="1"/>
          </p:cNvSpPr>
          <p:nvPr>
            <p:ph idx="4294967295"/>
          </p:nvPr>
        </p:nvSpPr>
        <p:spPr bwMode="auto">
          <a:xfrm>
            <a:off x="914400" y="2095500"/>
            <a:ext cx="10355263" cy="3695700"/>
          </a:xfrm>
          <a:noFill/>
        </p:spPr>
        <p:txBody>
          <a:bodyPr wrap="square" numCol="1" anchor="t" anchorCtr="0" compatLnSpc="1">
            <a:prstTxWarp prst="textNoShape">
              <a:avLst/>
            </a:prstTxWarp>
          </a:bodyPr>
          <a:lstStyle/>
          <a:p>
            <a:r>
              <a:rPr lang="ru-RU" smtClean="0">
                <a:effectLst/>
              </a:rPr>
              <a:t>Соблюдение диеты в течение 2-3 дней до исследования с исключением продуктов, вызывающих метеоризм (по пока­заниям).</a:t>
            </a:r>
          </a:p>
          <a:p>
            <a:r>
              <a:rPr lang="ru-RU" smtClean="0">
                <a:effectLst/>
              </a:rPr>
              <a:t>По назначению врача прием ферментов и активирован­ного угля в течение 3 дней до исследования.</a:t>
            </a:r>
          </a:p>
          <a:p>
            <a:r>
              <a:rPr lang="ru-RU" smtClean="0">
                <a:effectLst/>
              </a:rPr>
              <a:t>Прийти утром в состоянии натощак с простыней и по­лотенцем.</a:t>
            </a:r>
          </a:p>
          <a:p>
            <a:endParaRPr lang="ru-RU" smtClean="0">
              <a:effectLst/>
            </a:endParaRPr>
          </a:p>
        </p:txBody>
      </p:sp>
    </p:spTree>
  </p:cSld>
  <p:clrMapOvr>
    <a:masterClrMapping/>
  </p:clrMapOvr>
</p:sld>
</file>

<file path=ppt/slides/slide1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idx="4294967295"/>
          </p:nvPr>
        </p:nvSpPr>
        <p:spPr/>
        <p:txBody>
          <a:bodyPr wrap="square" numCol="1" anchorCtr="0" compatLnSpc="1">
            <a:prstTxWarp prst="textNoShape">
              <a:avLst/>
            </a:prstTxWarp>
          </a:bodyPr>
          <a:lstStyle/>
          <a:p>
            <a:r>
              <a:rPr lang="ru-RU" sz="2600" cap="none" smtClean="0">
                <a:effectLst/>
              </a:rPr>
              <a:t>Комплекс независимых сестринских вмешательств вклю­чает:</a:t>
            </a:r>
            <a:r>
              <a:rPr lang="ru-RU" sz="3000" cap="none" smtClean="0">
                <a:effectLst/>
              </a:rPr>
              <a:t/>
            </a:r>
            <a:br>
              <a:rPr lang="ru-RU" sz="3000" cap="none" smtClean="0">
                <a:effectLst/>
              </a:rPr>
            </a:br>
            <a:endParaRPr lang="ru-RU" sz="3000" cap="none" smtClean="0">
              <a:effectLst/>
            </a:endParaRPr>
          </a:p>
        </p:txBody>
      </p:sp>
      <p:sp>
        <p:nvSpPr>
          <p:cNvPr id="3" name="Объект 2"/>
          <p:cNvSpPr>
            <a:spLocks noGrp="1"/>
          </p:cNvSpPr>
          <p:nvPr>
            <p:ph idx="4294967295"/>
          </p:nvPr>
        </p:nvSpPr>
        <p:spPr/>
        <p:txBody>
          <a:bodyPr wrap="square" numCol="1" anchor="t" anchorCtr="0" compatLnSpc="1">
            <a:prstTxWarp prst="textNoShape">
              <a:avLst/>
            </a:prstTxWarp>
          </a:bodyPr>
          <a:lstStyle/>
          <a:p>
            <a:pPr>
              <a:lnSpc>
                <a:spcPct val="90000"/>
              </a:lnSpc>
            </a:pPr>
            <a:r>
              <a:rPr lang="ru-RU" sz="1800" smtClean="0">
                <a:effectLst/>
              </a:rPr>
              <a:t>информирование пациента, получение его согласия, понимание пациентом важности и необходимости на­значенного врачом исследования, порядок выполнения исследования</a:t>
            </a:r>
          </a:p>
          <a:p>
            <a:pPr>
              <a:lnSpc>
                <a:spcPct val="90000"/>
              </a:lnSpc>
            </a:pPr>
            <a:r>
              <a:rPr lang="ru-RU" sz="1800" smtClean="0">
                <a:effectLst/>
              </a:rPr>
              <a:t>особенности водно-пищевого режима обследуемого</a:t>
            </a:r>
          </a:p>
          <a:p>
            <a:pPr>
              <a:lnSpc>
                <a:spcPct val="90000"/>
              </a:lnSpc>
            </a:pPr>
            <a:r>
              <a:rPr lang="ru-RU" sz="1800" smtClean="0">
                <a:effectLst/>
              </a:rPr>
              <a:t>средства защиты пациента и медперсонала: инфекцион­ная безопасность, безболезненность/премедикация, ал­лергические пробы на йодсодержащие препараты при рентгенологических исследованиях</a:t>
            </a:r>
          </a:p>
        </p:txBody>
      </p:sp>
    </p:spTree>
  </p:cSld>
  <p:clrMapOvr>
    <a:masterClrMapping/>
  </p:clrMapOvr>
</p:sld>
</file>

<file path=ppt/slides/slide1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idx="4294967295"/>
          </p:nvPr>
        </p:nvSpPr>
        <p:spPr/>
        <p:txBody>
          <a:bodyPr wrap="square" numCol="1" anchorCtr="0" compatLnSpc="1">
            <a:prstTxWarp prst="textNoShape">
              <a:avLst/>
            </a:prstTxWarp>
          </a:bodyPr>
          <a:lstStyle/>
          <a:p>
            <a:r>
              <a:rPr lang="ru-RU" sz="2600" cap="none" smtClean="0">
                <a:effectLst/>
              </a:rPr>
              <a:t>Комплекс независимых сестринских вмешательств вклю­чает:</a:t>
            </a:r>
            <a:r>
              <a:rPr lang="ru-RU" sz="3000" cap="none" smtClean="0">
                <a:effectLst/>
              </a:rPr>
              <a:t/>
            </a:r>
            <a:br>
              <a:rPr lang="ru-RU" sz="3000" cap="none" smtClean="0">
                <a:effectLst/>
              </a:rPr>
            </a:br>
            <a:endParaRPr lang="ru-RU" sz="3000" cap="none" smtClean="0">
              <a:effectLst/>
            </a:endParaRPr>
          </a:p>
        </p:txBody>
      </p:sp>
      <p:sp>
        <p:nvSpPr>
          <p:cNvPr id="232451" name="Объект 2"/>
          <p:cNvSpPr>
            <a:spLocks noGrp="1"/>
          </p:cNvSpPr>
          <p:nvPr>
            <p:ph idx="4294967295"/>
          </p:nvPr>
        </p:nvSpPr>
        <p:spPr bwMode="auto">
          <a:xfrm>
            <a:off x="914400" y="2095500"/>
            <a:ext cx="10355263" cy="3695700"/>
          </a:xfrm>
          <a:noFill/>
        </p:spPr>
        <p:txBody>
          <a:bodyPr wrap="square" numCol="1" anchor="t" anchorCtr="0" compatLnSpc="1">
            <a:prstTxWarp prst="textNoShape">
              <a:avLst/>
            </a:prstTxWarp>
          </a:bodyPr>
          <a:lstStyle/>
          <a:p>
            <a:r>
              <a:rPr lang="ru-RU" smtClean="0">
                <a:effectLst/>
              </a:rPr>
              <a:t>опорожнение внутренних органов (кишечника, мочевого пузыря) для доступности и достоверности исследования (</a:t>
            </a:r>
            <a:r>
              <a:rPr lang="en-US" smtClean="0">
                <a:effectLst/>
              </a:rPr>
              <a:t>R</a:t>
            </a:r>
            <a:r>
              <a:rPr lang="ru-RU" smtClean="0">
                <a:effectLst/>
              </a:rPr>
              <a:t>-исследования, эндоскопия);</a:t>
            </a:r>
          </a:p>
          <a:p>
            <a:r>
              <a:rPr lang="ru-RU" smtClean="0">
                <a:effectLst/>
              </a:rPr>
              <a:t>переполнение внутренних органов жидкостью (УЗИ предстательной железы).</a:t>
            </a:r>
          </a:p>
          <a:p>
            <a:endParaRPr lang="ru-RU" smtClean="0">
              <a:effectLst/>
            </a:endParaRPr>
          </a:p>
        </p:txBody>
      </p:sp>
    </p:spTree>
  </p:cSld>
  <p:clrMapOvr>
    <a:masterClrMapping/>
  </p:clrMapOvr>
</p:sld>
</file>

<file path=ppt/slides/slide1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8481" name="Picture 2" descr="D:\Документы\Презентации\Малышева А.Ф\рисунки\узи.jpg"/>
          <p:cNvPicPr>
            <a:picLocks noChangeAspect="1" noChangeArrowheads="1"/>
          </p:cNvPicPr>
          <p:nvPr/>
        </p:nvPicPr>
        <p:blipFill>
          <a:blip r:embed="rId2"/>
          <a:srcRect/>
          <a:stretch>
            <a:fillRect/>
          </a:stretch>
        </p:blipFill>
        <p:spPr bwMode="auto">
          <a:xfrm>
            <a:off x="0" y="0"/>
            <a:ext cx="12192000" cy="6858000"/>
          </a:xfrm>
          <a:prstGeom prst="rect">
            <a:avLst/>
          </a:prstGeom>
          <a:noFill/>
          <a:ln w="9525">
            <a:noFill/>
            <a:miter lim="800000"/>
            <a:headEnd/>
            <a:tailEnd/>
          </a:ln>
        </p:spPr>
      </p:pic>
      <p:sp>
        <p:nvSpPr>
          <p:cNvPr id="148482" name="Заголовок 1"/>
          <p:cNvSpPr>
            <a:spLocks noGrp="1"/>
          </p:cNvSpPr>
          <p:nvPr>
            <p:ph type="title" idx="4294967295"/>
          </p:nvPr>
        </p:nvSpPr>
        <p:spPr bwMode="auto">
          <a:xfrm>
            <a:off x="3429000" y="0"/>
            <a:ext cx="8343900" cy="2214563"/>
          </a:xfrm>
          <a:noFill/>
        </p:spPr>
        <p:txBody>
          <a:bodyPr wrap="square" numCol="1" anchorCtr="0" compatLnSpc="1">
            <a:prstTxWarp prst="textNoShape">
              <a:avLst/>
            </a:prstTxWarp>
          </a:bodyPr>
          <a:lstStyle/>
          <a:p>
            <a:pPr eaLnBrk="1" hangingPunct="1"/>
            <a:r>
              <a:rPr lang="ru-RU" sz="1300" b="0" i="1" cap="none" smtClean="0">
                <a:effectLst/>
              </a:rPr>
              <a:t>УЗИ </a:t>
            </a:r>
            <a:r>
              <a:rPr lang="ru-RU" sz="1300" cap="none" smtClean="0">
                <a:effectLst/>
              </a:rPr>
              <a:t>– практически безвредно для человека.</a:t>
            </a:r>
            <a:br>
              <a:rPr lang="ru-RU" sz="1300" cap="none" smtClean="0">
                <a:effectLst/>
              </a:rPr>
            </a:br>
            <a:endParaRPr lang="ru-RU" sz="1300" cap="none" smtClean="0">
              <a:effectLst/>
            </a:endParaRPr>
          </a:p>
        </p:txBody>
      </p:sp>
      <p:pic>
        <p:nvPicPr>
          <p:cNvPr id="148483" name="Picture 3" descr="D:\Документы\Презентации\Малышева А.Ф\рисунки\узи безвредно.jpg"/>
          <p:cNvPicPr>
            <a:picLocks noChangeAspect="1" noChangeArrowheads="1"/>
          </p:cNvPicPr>
          <p:nvPr/>
        </p:nvPicPr>
        <p:blipFill>
          <a:blip r:embed="rId3"/>
          <a:srcRect/>
          <a:stretch>
            <a:fillRect/>
          </a:stretch>
        </p:blipFill>
        <p:spPr bwMode="auto">
          <a:xfrm>
            <a:off x="8572500" y="1143000"/>
            <a:ext cx="3619500" cy="2867025"/>
          </a:xfrm>
          <a:prstGeom prst="rect">
            <a:avLst/>
          </a:prstGeom>
          <a:noFill/>
          <a:ln w="9525">
            <a:noFill/>
            <a:miter lim="800000"/>
            <a:headEnd/>
            <a:tailEnd/>
          </a:ln>
        </p:spPr>
      </p:pic>
      <p:pic>
        <p:nvPicPr>
          <p:cNvPr id="148484" name="Picture 6" descr="D:\проверь\б.jpeg"/>
          <p:cNvPicPr>
            <a:picLocks noChangeAspect="1" noChangeArrowheads="1"/>
          </p:cNvPicPr>
          <p:nvPr/>
        </p:nvPicPr>
        <p:blipFill>
          <a:blip r:embed="rId4"/>
          <a:srcRect/>
          <a:stretch>
            <a:fillRect/>
          </a:stretch>
        </p:blipFill>
        <p:spPr bwMode="auto">
          <a:xfrm>
            <a:off x="0" y="4786313"/>
            <a:ext cx="4095750" cy="2071687"/>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eaLnBrk="1" fontAlgn="auto" hangingPunct="1">
              <a:spcAft>
                <a:spcPts val="0"/>
              </a:spcAft>
              <a:defRPr/>
            </a:pPr>
            <a:r>
              <a:rPr lang="ru-RU" dirty="0" smtClean="0"/>
              <a:t>МРТ</a:t>
            </a:r>
            <a:endParaRPr lang="ru-RU" dirty="0"/>
          </a:p>
        </p:txBody>
      </p:sp>
      <p:sp>
        <p:nvSpPr>
          <p:cNvPr id="3" name="Объект 2"/>
          <p:cNvSpPr>
            <a:spLocks noGrp="1"/>
          </p:cNvSpPr>
          <p:nvPr>
            <p:ph idx="1"/>
          </p:nvPr>
        </p:nvSpPr>
        <p:spPr/>
        <p:txBody>
          <a:bodyPr/>
          <a:lstStyle/>
          <a:p>
            <a:pPr eaLnBrk="1" fontAlgn="auto" hangingPunct="1">
              <a:spcAft>
                <a:spcPts val="0"/>
              </a:spcAft>
              <a:buFont typeface="Arial" panose="020B0604020202020204" pitchFamily="34" charset="0"/>
              <a:buChar char="•"/>
              <a:defRPr/>
            </a:pPr>
            <a:r>
              <a:rPr lang="ru-RU" dirty="0" smtClean="0"/>
              <a:t>Магнитно-резонансная томография-</a:t>
            </a:r>
            <a:r>
              <a:rPr lang="ru-RU" dirty="0">
                <a:effectLst/>
              </a:rPr>
              <a:t>способ получения томографических медицинских изображений для исследования внутренних органов и тканей с использованием явления </a:t>
            </a:r>
            <a:r>
              <a:rPr lang="ru-RU" dirty="0">
                <a:solidFill>
                  <a:srgbClr val="FFFF00"/>
                </a:solidFill>
                <a:effectLst/>
              </a:rPr>
              <a:t>ядерного магнитного резонанса</a:t>
            </a:r>
            <a:r>
              <a:rPr lang="ru-RU" dirty="0">
                <a:effectLst/>
              </a:rPr>
              <a:t>. Способ основан </a:t>
            </a:r>
            <a:r>
              <a:rPr lang="ru-RU" dirty="0">
                <a:solidFill>
                  <a:srgbClr val="FFFF00"/>
                </a:solidFill>
                <a:effectLst/>
              </a:rPr>
              <a:t>на измерении электромагнитного отклика атомных ядер</a:t>
            </a:r>
            <a:r>
              <a:rPr lang="ru-RU" dirty="0">
                <a:effectLst/>
              </a:rPr>
              <a:t>, чаще всего ядер атомов </a:t>
            </a:r>
            <a:r>
              <a:rPr lang="ru-RU" dirty="0" smtClean="0">
                <a:effectLst/>
              </a:rPr>
              <a:t>водорода, </a:t>
            </a:r>
            <a:r>
              <a:rPr lang="ru-RU" dirty="0">
                <a:effectLst/>
              </a:rPr>
              <a:t>а именно на возбуждении их определённым сочетанием электромагнитных волн в постоянном магнитном поле высокой напряжённости.</a:t>
            </a:r>
            <a:endParaRPr lang="ru-RU" dirty="0"/>
          </a:p>
        </p:txBody>
      </p:sp>
    </p:spTree>
  </p:cSld>
  <p:clrMapOvr>
    <a:masterClrMapping/>
  </p:clrMapOvr>
  <p:timing>
    <p:tnLst>
      <p:par>
        <p:cTn id="1" dur="indefinite" restart="never" nodeType="tmRoot"/>
      </p:par>
    </p:tnLst>
  </p:timing>
</p:sld>
</file>

<file path=ppt/slides/slide1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eaLnBrk="1" fontAlgn="auto" hangingPunct="1">
              <a:spcAft>
                <a:spcPts val="0"/>
              </a:spcAft>
              <a:defRPr/>
            </a:pPr>
            <a:r>
              <a:rPr lang="ru-RU" dirty="0" smtClean="0"/>
              <a:t>ЯМР</a:t>
            </a:r>
            <a:endParaRPr lang="ru-RU" dirty="0"/>
          </a:p>
        </p:txBody>
      </p:sp>
      <p:sp>
        <p:nvSpPr>
          <p:cNvPr id="3" name="Объект 2"/>
          <p:cNvSpPr>
            <a:spLocks noGrp="1"/>
          </p:cNvSpPr>
          <p:nvPr>
            <p:ph idx="1"/>
          </p:nvPr>
        </p:nvSpPr>
        <p:spPr/>
        <p:txBody>
          <a:bodyPr/>
          <a:lstStyle/>
          <a:p>
            <a:pPr eaLnBrk="1" fontAlgn="auto" hangingPunct="1">
              <a:spcAft>
                <a:spcPts val="0"/>
              </a:spcAft>
              <a:buFont typeface="Arial" panose="020B0604020202020204" pitchFamily="34" charset="0"/>
              <a:buChar char="•"/>
              <a:defRPr/>
            </a:pPr>
            <a:r>
              <a:rPr lang="ru-RU" dirty="0" smtClean="0"/>
              <a:t>Ядерный магнитный резонанс-</a:t>
            </a:r>
            <a:r>
              <a:rPr lang="ru-RU" dirty="0">
                <a:effectLst/>
              </a:rPr>
              <a:t>резонансное поглощение или излучение электромагнитной энергии веществом, содержащим ядра с ненулевым спином во внешнем магнитном поле, на частоте ν (называемой частотой ЯМР), обусловленное переориентацией магнитных моментов ядер</a:t>
            </a:r>
            <a:r>
              <a:rPr lang="ru-RU" dirty="0" smtClean="0">
                <a:effectLst/>
              </a:rPr>
              <a:t>.</a:t>
            </a:r>
          </a:p>
          <a:p>
            <a:pPr eaLnBrk="1" fontAlgn="auto" hangingPunct="1">
              <a:spcAft>
                <a:spcPts val="0"/>
              </a:spcAft>
              <a:buFont typeface="Arial" panose="020B0604020202020204" pitchFamily="34" charset="0"/>
              <a:buChar char="•"/>
              <a:defRPr/>
            </a:pPr>
            <a:r>
              <a:rPr lang="ru-RU" dirty="0" smtClean="0">
                <a:effectLst/>
              </a:rPr>
              <a:t>Ненулевой спин-</a:t>
            </a:r>
            <a:r>
              <a:rPr lang="ru-RU" dirty="0">
                <a:effectLst/>
              </a:rPr>
              <a:t>собственный момент импульса элементарных частиц, имеющий квантовую природу и не связанный с перемещением частицы как целого.</a:t>
            </a:r>
            <a:endParaRPr lang="ru-RU" dirty="0"/>
          </a:p>
        </p:txBody>
      </p:sp>
    </p:spTree>
  </p:cSld>
  <p:clrMapOvr>
    <a:masterClrMapping/>
  </p:clrMapOvr>
  <p:timing>
    <p:tnLst>
      <p:par>
        <p:cTn id="1" dur="indefinite" restart="never" nodeType="tmRoot"/>
      </p:par>
    </p:tnLst>
  </p:timing>
</p:sld>
</file>

<file path=ppt/slides/slide1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1793" name="Picture 2" descr="ÐÐ°ÑÑÐ¸Ð½ÐºÐ¸ Ð¿Ð¾ Ð·Ð°Ð¿ÑÐ¾ÑÑ ÐÐ Ð¢"/>
          <p:cNvPicPr>
            <a:picLocks noChangeAspect="1" noChangeArrowheads="1"/>
          </p:cNvPicPr>
          <p:nvPr/>
        </p:nvPicPr>
        <p:blipFill>
          <a:blip r:embed="rId3"/>
          <a:srcRect/>
          <a:stretch>
            <a:fillRect/>
          </a:stretch>
        </p:blipFill>
        <p:spPr bwMode="auto">
          <a:xfrm>
            <a:off x="877888" y="0"/>
            <a:ext cx="10287000" cy="6858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eaLnBrk="1" fontAlgn="auto" hangingPunct="1">
              <a:spcAft>
                <a:spcPts val="0"/>
              </a:spcAft>
              <a:defRPr/>
            </a:pPr>
            <a:r>
              <a:rPr lang="ru-RU" dirty="0" smtClean="0"/>
              <a:t>Особенности мрт</a:t>
            </a:r>
            <a:endParaRPr lang="ru-RU" dirty="0"/>
          </a:p>
        </p:txBody>
      </p:sp>
      <p:sp>
        <p:nvSpPr>
          <p:cNvPr id="3" name="Объект 2"/>
          <p:cNvSpPr>
            <a:spLocks noGrp="1"/>
          </p:cNvSpPr>
          <p:nvPr>
            <p:ph idx="1"/>
          </p:nvPr>
        </p:nvSpPr>
        <p:spPr/>
        <p:txBody>
          <a:bodyPr/>
          <a:lstStyle/>
          <a:p>
            <a:pPr eaLnBrk="1" fontAlgn="auto" hangingPunct="1">
              <a:spcAft>
                <a:spcPts val="0"/>
              </a:spcAft>
              <a:buFont typeface="Arial" panose="020B0604020202020204" pitchFamily="34" charset="0"/>
              <a:buChar char="•"/>
              <a:defRPr/>
            </a:pPr>
            <a:r>
              <a:rPr lang="ru-RU" dirty="0" smtClean="0">
                <a:solidFill>
                  <a:srgbClr val="FFFF00"/>
                </a:solidFill>
              </a:rPr>
              <a:t>Визуализация мягких тканей</a:t>
            </a:r>
          </a:p>
          <a:p>
            <a:pPr eaLnBrk="1" fontAlgn="auto" hangingPunct="1">
              <a:spcAft>
                <a:spcPts val="0"/>
              </a:spcAft>
              <a:buFont typeface="Arial" panose="020B0604020202020204" pitchFamily="34" charset="0"/>
              <a:buChar char="•"/>
              <a:defRPr/>
            </a:pPr>
            <a:r>
              <a:rPr lang="ru-RU" dirty="0">
                <a:effectLst/>
              </a:rPr>
              <a:t>МР-диффузия — метод, позволяющий определять движение внутриклеточных молекул воды в тканях</a:t>
            </a:r>
            <a:r>
              <a:rPr lang="ru-RU" dirty="0" smtClean="0">
                <a:effectLst/>
              </a:rPr>
              <a:t>.</a:t>
            </a:r>
          </a:p>
          <a:p>
            <a:pPr eaLnBrk="1" fontAlgn="auto" hangingPunct="1">
              <a:spcAft>
                <a:spcPts val="0"/>
              </a:spcAft>
              <a:buFont typeface="Arial" panose="020B0604020202020204" pitchFamily="34" charset="0"/>
              <a:buChar char="•"/>
              <a:defRPr/>
            </a:pPr>
            <a:r>
              <a:rPr lang="ru-RU" dirty="0" smtClean="0">
                <a:effectLst/>
              </a:rPr>
              <a:t>МР-перфузия-</a:t>
            </a:r>
            <a:r>
              <a:rPr lang="ru-RU" dirty="0">
                <a:effectLst/>
              </a:rPr>
              <a:t>м</a:t>
            </a:r>
            <a:r>
              <a:rPr lang="ru-RU" dirty="0" smtClean="0">
                <a:effectLst/>
              </a:rPr>
              <a:t>етод </a:t>
            </a:r>
            <a:r>
              <a:rPr lang="ru-RU" dirty="0">
                <a:effectLst/>
              </a:rPr>
              <a:t>позволяющий оценить прохождение крови через ткани организма.</a:t>
            </a:r>
          </a:p>
          <a:p>
            <a:pPr eaLnBrk="1" fontAlgn="auto" hangingPunct="1">
              <a:spcAft>
                <a:spcPts val="0"/>
              </a:spcAft>
              <a:buFont typeface="Arial" panose="020B0604020202020204" pitchFamily="34" charset="0"/>
              <a:buChar char="•"/>
              <a:defRPr/>
            </a:pPr>
            <a:r>
              <a:rPr lang="ru-RU" dirty="0" smtClean="0">
                <a:effectLst/>
              </a:rPr>
              <a:t>МР-ангиография-</a:t>
            </a:r>
            <a:r>
              <a:rPr lang="ru-RU" dirty="0">
                <a:effectLst/>
              </a:rPr>
              <a:t>метод получения изображения просвета сосудов при помощи магнитно-резонансного томографа.</a:t>
            </a:r>
          </a:p>
          <a:p>
            <a:pPr eaLnBrk="1" fontAlgn="auto" hangingPunct="1">
              <a:spcAft>
                <a:spcPts val="0"/>
              </a:spcAft>
              <a:buFont typeface="Arial" panose="020B0604020202020204" pitchFamily="34" charset="0"/>
              <a:buChar char="•"/>
              <a:defRPr/>
            </a:pPr>
            <a:endParaRPr lang="ru-RU" dirty="0"/>
          </a:p>
        </p:txBody>
      </p:sp>
    </p:spTree>
  </p:cSld>
  <p:clrMapOvr>
    <a:masterClrMapping/>
  </p:clrMapOvr>
  <p:timing>
    <p:tnLst>
      <p:par>
        <p:cTn id="1" dur="indefinite" restart="never" nodeType="tmRoot"/>
      </p:par>
    </p:tnLst>
  </p:timing>
</p:sld>
</file>

<file path=ppt/slides/slide1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4865" name="Picture 2" descr="ÐÐ°ÑÑÐ¸Ð½ÐºÐ¸ Ð¿Ð¾ Ð·Ð°Ð¿ÑÐ¾ÑÑ ÐÐ -Ð´Ð¸ÑÑÑÐ·Ð¸Ñ"/>
          <p:cNvPicPr>
            <a:picLocks noChangeAspect="1" noChangeArrowheads="1"/>
          </p:cNvPicPr>
          <p:nvPr/>
        </p:nvPicPr>
        <p:blipFill>
          <a:blip r:embed="rId3"/>
          <a:srcRect/>
          <a:stretch>
            <a:fillRect/>
          </a:stretch>
        </p:blipFill>
        <p:spPr bwMode="auto">
          <a:xfrm>
            <a:off x="0" y="841375"/>
            <a:ext cx="12142788" cy="51752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6913" name="Picture 2" descr="ÐÐ°ÑÑÐ¸Ð½ÐºÐ¸ Ð¿Ð¾ Ð·Ð°Ð¿ÑÐ¾ÑÑ Ð¼Ñ Ð¿ÐµÑÑÑÐ·Ð¸Ñ"/>
          <p:cNvPicPr>
            <a:picLocks noChangeAspect="1" noChangeArrowheads="1"/>
          </p:cNvPicPr>
          <p:nvPr/>
        </p:nvPicPr>
        <p:blipFill>
          <a:blip r:embed="rId2"/>
          <a:srcRect/>
          <a:stretch>
            <a:fillRect/>
          </a:stretch>
        </p:blipFill>
        <p:spPr bwMode="auto">
          <a:xfrm>
            <a:off x="0" y="331788"/>
            <a:ext cx="12160250" cy="62515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7937" name="Picture 2" descr="ÐÐ°ÑÑÐ¸Ð½ÐºÐ¸ Ð¿Ð¾ Ð·Ð°Ð¿ÑÐ¾ÑÑ ÐÐ -Ð°Ð½Ð³Ð¸Ð¾Ð³ÑÐ°ÑÐ¸Ñ"/>
          <p:cNvPicPr>
            <a:picLocks noChangeAspect="1" noChangeArrowheads="1"/>
          </p:cNvPicPr>
          <p:nvPr/>
        </p:nvPicPr>
        <p:blipFill>
          <a:blip r:embed="rId2"/>
          <a:srcRect/>
          <a:stretch>
            <a:fillRect/>
          </a:stretch>
        </p:blipFill>
        <p:spPr bwMode="auto">
          <a:xfrm>
            <a:off x="2660650" y="225425"/>
            <a:ext cx="6310313" cy="617378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8961" name="Picture 2" descr="ÐÐ°ÑÑÐ¸Ð½ÐºÐ¸ Ð¿Ð¾ Ð·Ð°Ð¿ÑÐ¾ÑÑ Ð¼ÑÑ Ð³Ð¾Ð»Ð¾Ð²Ð½Ð¾Ð³Ð¾ Ð¼Ð¾Ð·Ð³Ð° ÑÑÐµÐ·Ñ gif"/>
          <p:cNvPicPr>
            <a:picLocks noChangeAspect="1" noChangeArrowheads="1" noCrop="1"/>
          </p:cNvPicPr>
          <p:nvPr/>
        </p:nvPicPr>
        <p:blipFill>
          <a:blip r:embed="rId2"/>
          <a:srcRect/>
          <a:stretch>
            <a:fillRect/>
          </a:stretch>
        </p:blipFill>
        <p:spPr bwMode="auto">
          <a:xfrm>
            <a:off x="0" y="476250"/>
            <a:ext cx="5851525" cy="5851525"/>
          </a:xfrm>
          <a:prstGeom prst="rect">
            <a:avLst/>
          </a:prstGeom>
          <a:noFill/>
          <a:ln w="9525">
            <a:noFill/>
            <a:miter lim="800000"/>
            <a:headEnd/>
            <a:tailEnd/>
          </a:ln>
        </p:spPr>
      </p:pic>
      <p:pic>
        <p:nvPicPr>
          <p:cNvPr id="168962" name="Picture 4" descr="ÐÐ°ÑÑÐ¸Ð½ÐºÐ¸ Ð¿Ð¾ Ð·Ð°Ð¿ÑÐ¾ÑÑ Ð¼ÑÑ Ð³Ð¾Ð»Ð¾Ð²Ð½Ð¾Ð³Ð¾ Ð¼Ð¾Ð·Ð³Ð° ÑÑÐµÐ·Ñ gif"/>
          <p:cNvPicPr>
            <a:picLocks noChangeAspect="1" noChangeArrowheads="1" noCrop="1"/>
          </p:cNvPicPr>
          <p:nvPr/>
        </p:nvPicPr>
        <p:blipFill>
          <a:blip r:embed="rId3"/>
          <a:srcRect/>
          <a:stretch>
            <a:fillRect/>
          </a:stretch>
        </p:blipFill>
        <p:spPr bwMode="auto">
          <a:xfrm>
            <a:off x="5851525" y="476250"/>
            <a:ext cx="6343650" cy="58515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9985" name="Picture 2" descr="ÐÐ°ÑÑÐ¸Ð½ÐºÐ¸ Ð¿Ð¾ Ð·Ð°Ð¿ÑÐ¾ÑÑ Ð¼ÑÑ Ð±ÑÑÑÐ½Ð¾Ð¹ Ð¿Ð¾Ð»Ð¾ÑÑÐ¸ ÑÑÐ¾ Ð²Ð¸Ð´Ð½Ð¾"/>
          <p:cNvPicPr>
            <a:picLocks noChangeAspect="1" noChangeArrowheads="1"/>
          </p:cNvPicPr>
          <p:nvPr/>
        </p:nvPicPr>
        <p:blipFill>
          <a:blip r:embed="rId2"/>
          <a:srcRect/>
          <a:stretch>
            <a:fillRect/>
          </a:stretch>
        </p:blipFill>
        <p:spPr bwMode="auto">
          <a:xfrm>
            <a:off x="1500188" y="155575"/>
            <a:ext cx="7834312" cy="634523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eaLnBrk="1" fontAlgn="auto" hangingPunct="1">
              <a:spcAft>
                <a:spcPts val="0"/>
              </a:spcAft>
              <a:defRPr/>
            </a:pPr>
            <a:r>
              <a:rPr lang="ru-RU" dirty="0" smtClean="0"/>
              <a:t>КТ</a:t>
            </a:r>
            <a:endParaRPr lang="ru-RU" dirty="0"/>
          </a:p>
        </p:txBody>
      </p:sp>
      <p:sp>
        <p:nvSpPr>
          <p:cNvPr id="3" name="Объект 2"/>
          <p:cNvSpPr>
            <a:spLocks noGrp="1"/>
          </p:cNvSpPr>
          <p:nvPr>
            <p:ph idx="1"/>
          </p:nvPr>
        </p:nvSpPr>
        <p:spPr/>
        <p:txBody>
          <a:bodyPr/>
          <a:lstStyle/>
          <a:p>
            <a:pPr eaLnBrk="1" fontAlgn="auto" hangingPunct="1">
              <a:spcAft>
                <a:spcPts val="0"/>
              </a:spcAft>
              <a:buFont typeface="Arial" panose="020B0604020202020204" pitchFamily="34" charset="0"/>
              <a:buChar char="•"/>
              <a:defRPr/>
            </a:pPr>
            <a:r>
              <a:rPr lang="ru-RU" dirty="0" smtClean="0">
                <a:solidFill>
                  <a:srgbClr val="FFFF00"/>
                </a:solidFill>
              </a:rPr>
              <a:t>Визуализация костных (более плотных ) структур.</a:t>
            </a:r>
          </a:p>
          <a:p>
            <a:pPr eaLnBrk="1" fontAlgn="auto" hangingPunct="1">
              <a:spcAft>
                <a:spcPts val="0"/>
              </a:spcAft>
              <a:buFont typeface="Arial" panose="020B0604020202020204" pitchFamily="34" charset="0"/>
              <a:buChar char="•"/>
              <a:defRPr/>
            </a:pPr>
            <a:r>
              <a:rPr lang="ru-RU" dirty="0" smtClean="0"/>
              <a:t>Компьютерная томография-</a:t>
            </a:r>
            <a:r>
              <a:rPr lang="ru-RU" dirty="0">
                <a:effectLst/>
              </a:rPr>
              <a:t>метод неразрушающего послойного исследования внутреннего </a:t>
            </a:r>
            <a:r>
              <a:rPr lang="ru-RU" dirty="0" smtClean="0">
                <a:effectLst/>
              </a:rPr>
              <a:t>строения. </a:t>
            </a:r>
            <a:r>
              <a:rPr lang="ru-RU" dirty="0">
                <a:effectLst/>
              </a:rPr>
              <a:t>Метод основан на измерении и сложной компьютерной обработке </a:t>
            </a:r>
            <a:r>
              <a:rPr lang="ru-RU" dirty="0">
                <a:solidFill>
                  <a:srgbClr val="FFFF00"/>
                </a:solidFill>
                <a:effectLst/>
              </a:rPr>
              <a:t>разности ослабления рентгеновского излучения различными по плотности тканями</a:t>
            </a:r>
            <a:r>
              <a:rPr lang="ru-RU" dirty="0">
                <a:effectLst/>
              </a:rPr>
              <a:t>. В настоящее время рентгеновская компьютерная томография является основным томографическим методом исследования внутренних органов человека с использованием рентгеновского излучения.</a:t>
            </a:r>
            <a:endParaRPr lang="ru-RU" dirty="0"/>
          </a:p>
        </p:txBody>
      </p:sp>
    </p:spTree>
  </p:cSld>
  <p:clrMapOvr>
    <a:masterClrMapping/>
  </p:clrMapOvr>
  <p:timing>
    <p:tnLst>
      <p:par>
        <p:cTn id="1" dur="indefinite" restart="never" nodeType="tmRoot"/>
      </p:par>
    </p:tnLst>
  </p:timing>
</p:sld>
</file>

<file path=ppt/slides/slide1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2033" name="Picture 2" descr="https://upload.wikimedia.org/wikipedia/commons/2/23/64_slice_scanner.JPG"/>
          <p:cNvPicPr>
            <a:picLocks noChangeAspect="1" noChangeArrowheads="1"/>
          </p:cNvPicPr>
          <p:nvPr/>
        </p:nvPicPr>
        <p:blipFill>
          <a:blip r:embed="rId2"/>
          <a:srcRect/>
          <a:stretch>
            <a:fillRect/>
          </a:stretch>
        </p:blipFill>
        <p:spPr bwMode="auto">
          <a:xfrm>
            <a:off x="1454150" y="0"/>
            <a:ext cx="9140825" cy="6858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eaLnBrk="1" fontAlgn="auto" hangingPunct="1">
              <a:spcAft>
                <a:spcPts val="0"/>
              </a:spcAft>
              <a:defRPr/>
            </a:pPr>
            <a:r>
              <a:rPr lang="ru-RU" dirty="0" smtClean="0"/>
              <a:t>Режимы кт</a:t>
            </a:r>
            <a:endParaRPr lang="ru-RU" dirty="0"/>
          </a:p>
        </p:txBody>
      </p:sp>
      <p:sp>
        <p:nvSpPr>
          <p:cNvPr id="3" name="Объект 2"/>
          <p:cNvSpPr>
            <a:spLocks noGrp="1"/>
          </p:cNvSpPr>
          <p:nvPr>
            <p:ph idx="1"/>
          </p:nvPr>
        </p:nvSpPr>
        <p:spPr/>
        <p:txBody>
          <a:bodyPr/>
          <a:lstStyle/>
          <a:p>
            <a:pPr eaLnBrk="1" fontAlgn="auto" hangingPunct="1">
              <a:spcAft>
                <a:spcPts val="0"/>
              </a:spcAft>
              <a:buFont typeface="Arial" panose="020B0604020202020204" pitchFamily="34" charset="0"/>
              <a:buChar char="•"/>
              <a:defRPr/>
            </a:pPr>
            <a:r>
              <a:rPr lang="ru-RU" dirty="0" smtClean="0">
                <a:effectLst/>
              </a:rPr>
              <a:t>КТ-ангиография-метод, позволяющий </a:t>
            </a:r>
            <a:r>
              <a:rPr lang="ru-RU" dirty="0">
                <a:effectLst/>
              </a:rPr>
              <a:t>получить послойную серию изображений кровеносных </a:t>
            </a:r>
            <a:r>
              <a:rPr lang="ru-RU" dirty="0" smtClean="0">
                <a:effectLst/>
              </a:rPr>
              <a:t>сосудов. </a:t>
            </a:r>
            <a:r>
              <a:rPr lang="ru-RU" dirty="0">
                <a:effectLst/>
              </a:rPr>
              <a:t>Н</a:t>
            </a:r>
            <a:r>
              <a:rPr lang="ru-RU" dirty="0" smtClean="0">
                <a:effectLst/>
              </a:rPr>
              <a:t>а </a:t>
            </a:r>
            <a:r>
              <a:rPr lang="ru-RU" dirty="0">
                <a:effectLst/>
              </a:rPr>
              <a:t>основе полученных данных посредством компьютерной постобработки с 3D-реконструкцией строится трёхмерная модель кровеносной системы</a:t>
            </a:r>
            <a:r>
              <a:rPr lang="ru-RU" dirty="0" smtClean="0">
                <a:effectLst/>
              </a:rPr>
              <a:t>.</a:t>
            </a:r>
          </a:p>
          <a:p>
            <a:pPr eaLnBrk="1" fontAlgn="auto" hangingPunct="1">
              <a:spcAft>
                <a:spcPts val="0"/>
              </a:spcAft>
              <a:buFont typeface="Arial" panose="020B0604020202020204" pitchFamily="34" charset="0"/>
              <a:buChar char="•"/>
              <a:defRPr/>
            </a:pPr>
            <a:r>
              <a:rPr lang="ru-RU" dirty="0" smtClean="0">
                <a:effectLst/>
              </a:rPr>
              <a:t>КТ-перфузия-</a:t>
            </a:r>
            <a:r>
              <a:rPr lang="ru-RU" dirty="0">
                <a:effectLst/>
              </a:rPr>
              <a:t>м</a:t>
            </a:r>
            <a:r>
              <a:rPr lang="ru-RU" dirty="0" smtClean="0">
                <a:effectLst/>
              </a:rPr>
              <a:t>етод</a:t>
            </a:r>
            <a:r>
              <a:rPr lang="ru-RU" dirty="0">
                <a:effectLst/>
              </a:rPr>
              <a:t>, позволяющий оценить прохождение крови через ткани </a:t>
            </a:r>
            <a:r>
              <a:rPr lang="ru-RU" dirty="0" smtClean="0">
                <a:effectLst/>
              </a:rPr>
              <a:t>организма.</a:t>
            </a:r>
            <a:endParaRPr lang="ru-RU" dirty="0">
              <a:effectLst/>
            </a:endParaRPr>
          </a:p>
          <a:p>
            <a:pPr eaLnBrk="1" fontAlgn="auto" hangingPunct="1">
              <a:spcAft>
                <a:spcPts val="0"/>
              </a:spcAft>
              <a:buFont typeface="Arial" panose="020B0604020202020204" pitchFamily="34" charset="0"/>
              <a:buChar char="•"/>
              <a:defRPr/>
            </a:pPr>
            <a:endParaRPr lang="ru-RU" dirty="0"/>
          </a:p>
        </p:txBody>
      </p:sp>
    </p:spTree>
  </p:cSld>
  <p:clrMapOvr>
    <a:masterClrMapping/>
  </p:clrMapOvr>
  <p:timing>
    <p:tnLst>
      <p:par>
        <p:cTn id="1" dur="indefinite" restart="never" nodeType="tmRoot"/>
      </p:par>
    </p:tnLst>
  </p:timing>
</p:sld>
</file>

<file path=ppt/slides/slide1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081" name="Picture 2" descr="ÐÐ°ÑÑÐ¸Ð½ÐºÐ¸ Ð¿Ð¾ Ð·Ð°Ð¿ÑÐ¾ÑÑ ÐºÑ Ð°Ð½Ð³Ð¸Ð¾Ð³ÑÐ°ÑÐ¸Ñ ÑÐ¾ÑÑÐ´Ð¾Ð² Ð³Ð¾Ð»Ð¾Ð²Ð½Ð¾Ð³Ð¾ Ð¼Ð¾Ð·Ð³Ð°"/>
          <p:cNvPicPr>
            <a:picLocks noChangeAspect="1" noChangeArrowheads="1"/>
          </p:cNvPicPr>
          <p:nvPr/>
        </p:nvPicPr>
        <p:blipFill>
          <a:blip r:embed="rId2"/>
          <a:srcRect/>
          <a:stretch>
            <a:fillRect/>
          </a:stretch>
        </p:blipFill>
        <p:spPr bwMode="auto">
          <a:xfrm>
            <a:off x="0" y="0"/>
            <a:ext cx="5711825" cy="6858000"/>
          </a:xfrm>
          <a:prstGeom prst="rect">
            <a:avLst/>
          </a:prstGeom>
          <a:noFill/>
          <a:ln w="9525">
            <a:noFill/>
            <a:miter lim="800000"/>
            <a:headEnd/>
            <a:tailEnd/>
          </a:ln>
        </p:spPr>
      </p:pic>
      <p:pic>
        <p:nvPicPr>
          <p:cNvPr id="174082" name="Picture 4" descr="ÐÐ°ÑÑÐ¸Ð½ÐºÐ¸ Ð¿Ð¾ Ð·Ð°Ð¿ÑÐ¾ÑÑ ÐºÑ Ð¿ÐµÑÑÑÐ·Ð¸Ñ Ð³Ð¾Ð»Ð¾Ð²Ð½Ð¾Ð³Ð¾ Ð¼Ð¾Ð·Ð³Ð°"/>
          <p:cNvPicPr>
            <a:picLocks noChangeAspect="1" noChangeArrowheads="1"/>
          </p:cNvPicPr>
          <p:nvPr/>
        </p:nvPicPr>
        <p:blipFill>
          <a:blip r:embed="rId3"/>
          <a:srcRect/>
          <a:stretch>
            <a:fillRect/>
          </a:stretch>
        </p:blipFill>
        <p:spPr bwMode="auto">
          <a:xfrm>
            <a:off x="5711825" y="566738"/>
            <a:ext cx="6467475" cy="54959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5105" name="Рисунок 4"/>
          <p:cNvPicPr>
            <a:picLocks noChangeAspect="1" noChangeArrowheads="1"/>
          </p:cNvPicPr>
          <p:nvPr/>
        </p:nvPicPr>
        <p:blipFill>
          <a:blip r:embed="rId2"/>
          <a:srcRect/>
          <a:stretch>
            <a:fillRect/>
          </a:stretch>
        </p:blipFill>
        <p:spPr bwMode="auto">
          <a:xfrm>
            <a:off x="1963738" y="192088"/>
            <a:ext cx="7464425" cy="645636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6129" name="Объект 3"/>
          <p:cNvPicPr>
            <a:picLocks noGrp="1" noChangeAspect="1"/>
          </p:cNvPicPr>
          <p:nvPr>
            <p:ph idx="1"/>
          </p:nvPr>
        </p:nvPicPr>
        <p:blipFill>
          <a:blip r:embed="rId2"/>
          <a:srcRect/>
          <a:stretch>
            <a:fillRect/>
          </a:stretch>
        </p:blipFill>
        <p:spPr bwMode="auto">
          <a:xfrm>
            <a:off x="2693988" y="0"/>
            <a:ext cx="6102350" cy="6858000"/>
          </a:xfrm>
        </p:spPr>
      </p:pic>
    </p:spTree>
  </p:cSld>
  <p:clrMapOvr>
    <a:masterClrMapping/>
  </p:clrMapOvr>
  <p:timing>
    <p:tnLst>
      <p:par>
        <p:cTn id="1" dur="indefinite" restart="never" nodeType="tmRoot"/>
      </p:par>
    </p:tnLst>
  </p:timing>
</p:sld>
</file>

<file path=ppt/slides/slide1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7153" name="Picture 2" descr="ÐÐ°ÑÑÐ¸Ð½ÐºÐ¸ Ð¿Ð¾ Ð·Ð°Ð¿ÑÐ¾ÑÑ ÐºÑ Ð¸ Ð¼ÑÑ Ð³Ð¾Ð»Ð¾Ð²Ð½Ð¾Ð³Ð¾ Ð¼Ð¾Ð·Ð³Ð°"/>
          <p:cNvPicPr>
            <a:picLocks noChangeAspect="1" noChangeArrowheads="1"/>
          </p:cNvPicPr>
          <p:nvPr/>
        </p:nvPicPr>
        <p:blipFill>
          <a:blip r:embed="rId2"/>
          <a:srcRect/>
          <a:stretch>
            <a:fillRect/>
          </a:stretch>
        </p:blipFill>
        <p:spPr bwMode="auto">
          <a:xfrm>
            <a:off x="411163" y="0"/>
            <a:ext cx="11341100" cy="67659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8177" name="Picture 2" descr="ÐÐ°ÑÑÐ¸Ð½ÐºÐ¸ Ð¿Ð¾ Ð·Ð°Ð¿ÑÐ¾ÑÑ ÐºÑ  Ð±ÑÑÑÐ½Ð¾Ð¹ Ð¿Ð¾Ð»Ð¾ÑÑÐ¸"/>
          <p:cNvPicPr>
            <a:picLocks noChangeAspect="1" noChangeArrowheads="1"/>
          </p:cNvPicPr>
          <p:nvPr/>
        </p:nvPicPr>
        <p:blipFill>
          <a:blip r:embed="rId2"/>
          <a:srcRect/>
          <a:stretch>
            <a:fillRect/>
          </a:stretch>
        </p:blipFill>
        <p:spPr bwMode="auto">
          <a:xfrm>
            <a:off x="0" y="0"/>
            <a:ext cx="6816725" cy="4737100"/>
          </a:xfrm>
          <a:prstGeom prst="rect">
            <a:avLst/>
          </a:prstGeom>
          <a:noFill/>
          <a:ln w="9525">
            <a:noFill/>
            <a:miter lim="800000"/>
            <a:headEnd/>
            <a:tailEnd/>
          </a:ln>
        </p:spPr>
      </p:pic>
      <p:pic>
        <p:nvPicPr>
          <p:cNvPr id="178178" name="Picture 4" descr="ÐÐ°ÑÑÐ¸Ð½ÐºÐ¸ Ð¿Ð¾ Ð·Ð°Ð¿ÑÐ¾ÑÑ Ð¼ÑÑ  Ð±ÑÑÑÐ½Ð¾Ð¹ Ð¿Ð¾Ð»Ð¾ÑÑÐ¸"/>
          <p:cNvPicPr>
            <a:picLocks noChangeAspect="1" noChangeArrowheads="1"/>
          </p:cNvPicPr>
          <p:nvPr/>
        </p:nvPicPr>
        <p:blipFill>
          <a:blip r:embed="rId3"/>
          <a:srcRect/>
          <a:stretch>
            <a:fillRect/>
          </a:stretch>
        </p:blipFill>
        <p:spPr bwMode="auto">
          <a:xfrm>
            <a:off x="6337300" y="2874963"/>
            <a:ext cx="5854700" cy="3983037"/>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eaLnBrk="1" fontAlgn="auto" hangingPunct="1">
              <a:spcAft>
                <a:spcPts val="0"/>
              </a:spcAft>
              <a:defRPr/>
            </a:pPr>
            <a:r>
              <a:rPr lang="ru-RU" dirty="0" smtClean="0"/>
              <a:t>УЗИ</a:t>
            </a:r>
            <a:endParaRPr lang="ru-RU" dirty="0"/>
          </a:p>
        </p:txBody>
      </p:sp>
      <p:sp>
        <p:nvSpPr>
          <p:cNvPr id="3" name="Объект 2"/>
          <p:cNvSpPr>
            <a:spLocks noGrp="1"/>
          </p:cNvSpPr>
          <p:nvPr>
            <p:ph idx="1"/>
          </p:nvPr>
        </p:nvSpPr>
        <p:spPr/>
        <p:txBody>
          <a:bodyPr/>
          <a:lstStyle/>
          <a:p>
            <a:pPr eaLnBrk="1" fontAlgn="auto" hangingPunct="1">
              <a:spcAft>
                <a:spcPts val="0"/>
              </a:spcAft>
              <a:buFont typeface="Arial" panose="020B0604020202020204" pitchFamily="34" charset="0"/>
              <a:buChar char="•"/>
              <a:defRPr/>
            </a:pPr>
            <a:r>
              <a:rPr lang="ru-RU" dirty="0">
                <a:effectLst/>
              </a:rPr>
              <a:t>Н</a:t>
            </a:r>
            <a:r>
              <a:rPr lang="ru-RU" dirty="0" smtClean="0">
                <a:effectLst/>
              </a:rPr>
              <a:t>еинвазивное </a:t>
            </a:r>
            <a:r>
              <a:rPr lang="ru-RU" dirty="0">
                <a:effectLst/>
              </a:rPr>
              <a:t>исследование организма человека или животного с помощью ультразвуковых волн</a:t>
            </a:r>
            <a:r>
              <a:rPr lang="ru-RU" dirty="0" smtClean="0">
                <a:effectLst/>
              </a:rPr>
              <a:t>.</a:t>
            </a:r>
          </a:p>
          <a:p>
            <a:pPr eaLnBrk="1" fontAlgn="auto" hangingPunct="1">
              <a:spcAft>
                <a:spcPts val="0"/>
              </a:spcAft>
              <a:buFont typeface="Arial" panose="020B0604020202020204" pitchFamily="34" charset="0"/>
              <a:buChar char="•"/>
              <a:defRPr/>
            </a:pPr>
            <a:r>
              <a:rPr lang="ru-RU" dirty="0">
                <a:effectLst/>
              </a:rPr>
              <a:t>Физическая основа УЗИ — пьезоэлектрический </a:t>
            </a:r>
            <a:r>
              <a:rPr lang="ru-RU" dirty="0" smtClean="0">
                <a:effectLst/>
              </a:rPr>
              <a:t>эффект. </a:t>
            </a:r>
            <a:r>
              <a:rPr lang="ru-RU" dirty="0">
                <a:effectLst/>
              </a:rPr>
              <a:t>При деформации монокристаллов некоторых химических соединений (кварц, титанат бария) под воздействием ультразвуковых волн, на поверхности этих кристаллов возникают противоположные по знаку электрические заряды — прямой пьезоэлектрический эффект. </a:t>
            </a:r>
            <a:endParaRPr lang="ru-RU" dirty="0"/>
          </a:p>
        </p:txBody>
      </p:sp>
    </p:spTree>
  </p:cSld>
  <p:clrMapOvr>
    <a:masterClrMapping/>
  </p:clrMapOvr>
  <p:timing>
    <p:tnLst>
      <p:par>
        <p:cTn id="1" dur="indefinite" restart="never" nodeType="tmRoot"/>
      </p:par>
    </p:tnLst>
  </p:timing>
</p:sld>
</file>

<file path=ppt/slides/slide1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0225" name="Picture 2" descr="ÐÐ°ÑÑÐ¸Ð½ÐºÐ¸ Ð¿Ð¾ Ð·Ð°Ð¿ÑÐ¾ÑÑ ÑÐ·Ð¸ ÑÐµÑÐ´ÑÐ° gif"/>
          <p:cNvPicPr>
            <a:picLocks noChangeAspect="1" noChangeArrowheads="1" noCrop="1"/>
          </p:cNvPicPr>
          <p:nvPr/>
        </p:nvPicPr>
        <p:blipFill>
          <a:blip r:embed="rId2"/>
          <a:srcRect/>
          <a:stretch>
            <a:fillRect/>
          </a:stretch>
        </p:blipFill>
        <p:spPr bwMode="auto">
          <a:xfrm>
            <a:off x="0" y="0"/>
            <a:ext cx="6096000" cy="4572000"/>
          </a:xfrm>
          <a:prstGeom prst="rect">
            <a:avLst/>
          </a:prstGeom>
          <a:noFill/>
          <a:ln w="9525">
            <a:noFill/>
            <a:miter lim="800000"/>
            <a:headEnd/>
            <a:tailEnd/>
          </a:ln>
        </p:spPr>
      </p:pic>
      <p:pic>
        <p:nvPicPr>
          <p:cNvPr id="180226" name="Picture 4" descr="ÐÐ°ÑÑÐ¸Ð½ÐºÐ¸ Ð¿Ð¾ Ð·Ð°Ð¿ÑÐ¾ÑÑ ÑÐ·Ð¸ ÑÐµÑÐ´ÑÐ° gif"/>
          <p:cNvPicPr>
            <a:picLocks noChangeAspect="1" noChangeArrowheads="1" noCrop="1"/>
          </p:cNvPicPr>
          <p:nvPr/>
        </p:nvPicPr>
        <p:blipFill>
          <a:blip r:embed="rId3"/>
          <a:srcRect/>
          <a:stretch>
            <a:fillRect/>
          </a:stretch>
        </p:blipFill>
        <p:spPr bwMode="auto">
          <a:xfrm>
            <a:off x="6096000" y="0"/>
            <a:ext cx="6096000" cy="4572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1249" name="Picture 2" descr="ÐÐ°ÑÑÐ¸Ð½ÐºÐ¸ Ð¿Ð¾ Ð·Ð°Ð¿ÑÐ¾ÑÑ ÑÐ·Ð¸ Ð¿ÐµÑÐµÐ½Ð¸ ÑÐ¾ÑÐ¾"/>
          <p:cNvPicPr>
            <a:picLocks noChangeAspect="1" noChangeArrowheads="1"/>
          </p:cNvPicPr>
          <p:nvPr/>
        </p:nvPicPr>
        <p:blipFill>
          <a:blip r:embed="rId2"/>
          <a:srcRect/>
          <a:stretch>
            <a:fillRect/>
          </a:stretch>
        </p:blipFill>
        <p:spPr bwMode="auto">
          <a:xfrm>
            <a:off x="73025" y="1852613"/>
            <a:ext cx="4956175" cy="5005387"/>
          </a:xfrm>
          <a:prstGeom prst="rect">
            <a:avLst/>
          </a:prstGeom>
          <a:noFill/>
          <a:ln w="9525">
            <a:noFill/>
            <a:miter lim="800000"/>
            <a:headEnd/>
            <a:tailEnd/>
          </a:ln>
        </p:spPr>
      </p:pic>
      <p:pic>
        <p:nvPicPr>
          <p:cNvPr id="181250" name="Picture 4" descr="ÐÐ°ÑÑÐ¸Ð½ÐºÐ¸ Ð¿Ð¾ Ð·Ð°Ð¿ÑÐ¾ÑÑ ÑÐ·Ð¸ Ð¿Ð¾Ð´Ð¶ÐµÐ»ÑÐ´Ð¾ÑÐ½Ð¾Ð¹ Ð¶ÐµÐ»ÐµÐ·Ñ ÑÐ¾ÑÐ¾"/>
          <p:cNvPicPr>
            <a:picLocks noChangeAspect="1" noChangeArrowheads="1"/>
          </p:cNvPicPr>
          <p:nvPr/>
        </p:nvPicPr>
        <p:blipFill>
          <a:blip r:embed="rId3"/>
          <a:srcRect/>
          <a:stretch>
            <a:fillRect/>
          </a:stretch>
        </p:blipFill>
        <p:spPr bwMode="auto">
          <a:xfrm>
            <a:off x="5027613" y="0"/>
            <a:ext cx="7164387" cy="405923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2273" name="Picture 2" descr="ÐÐ¾ÑÐ¾Ð¶ÐµÐµ Ð¸Ð·Ð¾Ð±ÑÐ°Ð¶ÐµÐ½Ð¸Ðµ"/>
          <p:cNvPicPr>
            <a:picLocks noChangeAspect="1" noChangeArrowheads="1"/>
          </p:cNvPicPr>
          <p:nvPr/>
        </p:nvPicPr>
        <p:blipFill>
          <a:blip r:embed="rId2"/>
          <a:srcRect/>
          <a:stretch>
            <a:fillRect/>
          </a:stretch>
        </p:blipFill>
        <p:spPr bwMode="auto">
          <a:xfrm>
            <a:off x="1947863" y="0"/>
            <a:ext cx="7908925" cy="686593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3297" name="Picture 2" descr="ÐÐ°ÑÑÐ¸Ð½ÐºÐ¸ Ð¿Ð¾ Ð·Ð°Ð¿ÑÐ¾ÑÑ ÑÐ·Ð¸ Ð¶ÐµÐ»ÑÐ½Ð¾Ð³Ð¾ Ð¿ÑÐ·ÑÑÑ"/>
          <p:cNvPicPr>
            <a:picLocks noGrp="1" noChangeAspect="1" noChangeArrowheads="1"/>
          </p:cNvPicPr>
          <p:nvPr>
            <p:ph idx="1"/>
          </p:nvPr>
        </p:nvPicPr>
        <p:blipFill>
          <a:blip r:embed="rId2"/>
          <a:srcRect/>
          <a:stretch>
            <a:fillRect/>
          </a:stretch>
        </p:blipFill>
        <p:spPr bwMode="auto">
          <a:xfrm>
            <a:off x="155575" y="0"/>
            <a:ext cx="11820525" cy="6858000"/>
          </a:xfrm>
        </p:spPr>
      </p:pic>
    </p:spTree>
  </p:cSld>
  <p:clrMapOvr>
    <a:masterClrMapping/>
  </p:clrMapOvr>
  <p:timing>
    <p:tnLst>
      <p:par>
        <p:cTn id="1" dur="indefinite" restart="never" nodeType="tmRoot"/>
      </p:par>
    </p:tnLst>
  </p:timing>
</p:sld>
</file>

<file path=ppt/slides/slide1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21" name="Picture 2" descr="ÐÐ°ÑÑÐ¸Ð½ÐºÐ¸ Ð¿Ð¾ Ð·Ð°Ð¿ÑÐ¾ÑÑ ÑÐ·Ð¸ Ð¿Ð¾ÑÐºÐ¸ ÑÐ¾ÑÐ¾"/>
          <p:cNvPicPr>
            <a:picLocks noChangeAspect="1" noChangeArrowheads="1"/>
          </p:cNvPicPr>
          <p:nvPr/>
        </p:nvPicPr>
        <p:blipFill>
          <a:blip r:embed="rId2"/>
          <a:srcRect/>
          <a:stretch>
            <a:fillRect/>
          </a:stretch>
        </p:blipFill>
        <p:spPr bwMode="auto">
          <a:xfrm>
            <a:off x="0" y="0"/>
            <a:ext cx="5962650" cy="4471988"/>
          </a:xfrm>
          <a:prstGeom prst="rect">
            <a:avLst/>
          </a:prstGeom>
          <a:noFill/>
          <a:ln w="9525">
            <a:noFill/>
            <a:miter lim="800000"/>
            <a:headEnd/>
            <a:tailEnd/>
          </a:ln>
        </p:spPr>
      </p:pic>
      <p:pic>
        <p:nvPicPr>
          <p:cNvPr id="184322" name="Picture 4" descr="ÐÐ°ÑÑÐ¸Ð½ÐºÐ¸ Ð¿Ð¾ Ð·Ð°Ð¿ÑÐ¾ÑÑ ÑÐ·Ð¸ Ð¼Ð¾ÑÐµÐ²Ð¾Ð³Ð¾ Ð¿ÑÐ·ÑÑÑ"/>
          <p:cNvPicPr>
            <a:picLocks noChangeAspect="1" noChangeArrowheads="1"/>
          </p:cNvPicPr>
          <p:nvPr/>
        </p:nvPicPr>
        <p:blipFill>
          <a:blip r:embed="rId3"/>
          <a:srcRect/>
          <a:stretch>
            <a:fillRect/>
          </a:stretch>
        </p:blipFill>
        <p:spPr bwMode="auto">
          <a:xfrm>
            <a:off x="6072188" y="0"/>
            <a:ext cx="6119812" cy="45910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5345" name="Picture 2" descr="ÐÐ°ÑÑÐ¸Ð½ÐºÐ¸ Ð¿Ð¾ Ð·Ð°Ð¿ÑÐ¾ÑÑ ÑÐ·Ð¸ ÑÐµÐ»ÐµÐ·ÐµÐ½ÐºÐ¸"/>
          <p:cNvPicPr>
            <a:picLocks noChangeAspect="1" noChangeArrowheads="1"/>
          </p:cNvPicPr>
          <p:nvPr/>
        </p:nvPicPr>
        <p:blipFill>
          <a:blip r:embed="rId2"/>
          <a:srcRect/>
          <a:stretch>
            <a:fillRect/>
          </a:stretch>
        </p:blipFill>
        <p:spPr bwMode="auto">
          <a:xfrm>
            <a:off x="5969000" y="2525713"/>
            <a:ext cx="6211888" cy="4332287"/>
          </a:xfrm>
          <a:prstGeom prst="rect">
            <a:avLst/>
          </a:prstGeom>
          <a:noFill/>
          <a:ln w="9525">
            <a:noFill/>
            <a:miter lim="800000"/>
            <a:headEnd/>
            <a:tailEnd/>
          </a:ln>
        </p:spPr>
      </p:pic>
      <p:pic>
        <p:nvPicPr>
          <p:cNvPr id="185346" name="Picture 4" descr="ÐÐ°ÑÑÐ¸Ð½ÐºÐ¸ Ð¿Ð¾ Ð·Ð°Ð¿ÑÐ¾ÑÑ ÑÐ·Ð¸ ÑÐµÐ»ÐµÐ·ÐµÐ½ÐºÐ¸"/>
          <p:cNvPicPr>
            <a:picLocks noChangeAspect="1" noChangeArrowheads="1"/>
          </p:cNvPicPr>
          <p:nvPr/>
        </p:nvPicPr>
        <p:blipFill>
          <a:blip r:embed="rId3"/>
          <a:srcRect/>
          <a:stretch>
            <a:fillRect/>
          </a:stretch>
        </p:blipFill>
        <p:spPr bwMode="auto">
          <a:xfrm>
            <a:off x="0" y="0"/>
            <a:ext cx="5969000" cy="38989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6369" name="Picture 2" descr="ÐÐ°ÑÑÐ¸Ð½ÐºÐ¸ Ð¿Ð¾ Ð·Ð°Ð¿ÑÐ¾ÑÑ ÑÐ·Ð¸ ÑÐ¸ÑÐ¾Ð²Ð¸Ð´Ð½Ð¾Ð¹ Ð¶ÐµÐ»ÐµÐ·Ñ"/>
          <p:cNvPicPr>
            <a:picLocks noChangeAspect="1" noChangeArrowheads="1"/>
          </p:cNvPicPr>
          <p:nvPr/>
        </p:nvPicPr>
        <p:blipFill>
          <a:blip r:embed="rId2"/>
          <a:srcRect/>
          <a:stretch>
            <a:fillRect/>
          </a:stretch>
        </p:blipFill>
        <p:spPr bwMode="auto">
          <a:xfrm>
            <a:off x="552450" y="0"/>
            <a:ext cx="11163300" cy="6858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7393" name="Picture 2" descr="ÐÐ°ÑÑÐ¸Ð½ÐºÐ¸ Ð¿Ð¾ Ð·Ð°Ð¿ÑÐ¾ÑÑ ÑÐ·Ð¸ ÑÐ¸ÑÐ¾Ð²Ð¸Ð´Ð½Ð¾Ð¹ Ð¶ÐµÐ»ÐµÐ·Ñ"/>
          <p:cNvPicPr>
            <a:picLocks noChangeAspect="1" noChangeArrowheads="1"/>
          </p:cNvPicPr>
          <p:nvPr/>
        </p:nvPicPr>
        <p:blipFill>
          <a:blip r:embed="rId2"/>
          <a:srcRect/>
          <a:stretch>
            <a:fillRect/>
          </a:stretch>
        </p:blipFill>
        <p:spPr bwMode="auto">
          <a:xfrm>
            <a:off x="0" y="-107950"/>
            <a:ext cx="12184063" cy="685641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85813" y="1487488"/>
            <a:ext cx="10507662" cy="3979862"/>
          </a:xfrm>
        </p:spPr>
        <p:txBody>
          <a:bodyPr/>
          <a:lstStyle/>
          <a:p>
            <a:pPr eaLnBrk="1" fontAlgn="auto" hangingPunct="1">
              <a:spcAft>
                <a:spcPts val="0"/>
              </a:spcAft>
              <a:defRPr/>
            </a:pPr>
            <a:r>
              <a:rPr lang="ru-RU" sz="8800" dirty="0" smtClean="0">
                <a:solidFill>
                  <a:srgbClr val="FF0000"/>
                </a:solidFill>
              </a:rPr>
              <a:t>Спасибо за внимание!!!</a:t>
            </a:r>
            <a:endParaRPr lang="ru-RU" sz="8800" dirty="0">
              <a:solidFill>
                <a:srgbClr val="FF0000"/>
              </a:solidFill>
            </a:endParaRPr>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Damask">
  <a:themeElements>
    <a:clrScheme name="Damask">
      <a:dk1>
        <a:sysClr val="windowText" lastClr="000000"/>
      </a:dk1>
      <a:lt1>
        <a:sysClr val="window" lastClr="FFFFFF"/>
      </a:lt1>
      <a:dk2>
        <a:srgbClr val="2A5B7F"/>
      </a:dk2>
      <a:lt2>
        <a:srgbClr val="ABDAFC"/>
      </a:lt2>
      <a:accent1>
        <a:srgbClr val="9EC544"/>
      </a:accent1>
      <a:accent2>
        <a:srgbClr val="50BEA3"/>
      </a:accent2>
      <a:accent3>
        <a:srgbClr val="4A9CCC"/>
      </a:accent3>
      <a:accent4>
        <a:srgbClr val="9A66CA"/>
      </a:accent4>
      <a:accent5>
        <a:srgbClr val="C54F71"/>
      </a:accent5>
      <a:accent6>
        <a:srgbClr val="DE9C3C"/>
      </a:accent6>
      <a:hlink>
        <a:srgbClr val="6BA9DA"/>
      </a:hlink>
      <a:folHlink>
        <a:srgbClr val="A0BCD3"/>
      </a:folHlink>
    </a:clrScheme>
    <a:fontScheme name="Damask">
      <a:majorFont>
        <a:latin typeface="Bookman Old Style"/>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Rockwel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amask">
      <a:fillStyleLst>
        <a:solidFill>
          <a:schemeClr val="phClr"/>
        </a:solidFill>
        <a:gradFill rotWithShape="1">
          <a:gsLst>
            <a:gs pos="0">
              <a:schemeClr val="phClr">
                <a:tint val="48000"/>
                <a:satMod val="105000"/>
                <a:lumMod val="110000"/>
              </a:schemeClr>
            </a:gs>
            <a:gs pos="100000">
              <a:schemeClr val="phClr">
                <a:tint val="78000"/>
                <a:satMod val="109000"/>
                <a:lumMod val="100000"/>
              </a:schemeClr>
            </a:gs>
          </a:gsLst>
          <a:lin ang="5400000" scaled="0"/>
        </a:gradFill>
        <a:gradFill rotWithShape="1">
          <a:gsLst>
            <a:gs pos="0">
              <a:schemeClr val="phClr">
                <a:tint val="94000"/>
                <a:satMod val="100000"/>
                <a:lumMod val="104000"/>
              </a:schemeClr>
            </a:gs>
            <a:gs pos="69000">
              <a:schemeClr val="phClr">
                <a:shade val="86000"/>
                <a:satMod val="130000"/>
                <a:lumMod val="102000"/>
              </a:schemeClr>
            </a:gs>
            <a:gs pos="100000">
              <a:schemeClr val="phClr">
                <a:shade val="72000"/>
                <a:satMod val="130000"/>
                <a:lumMod val="100000"/>
              </a:schemeClr>
            </a:gs>
          </a:gsLst>
          <a:lin ang="5400000" scaled="0"/>
        </a:gradFill>
      </a:fillStyleLst>
      <a:lnStyleLst>
        <a:ln w="12700" cap="flat" cmpd="sng" algn="ctr">
          <a:solidFill>
            <a:schemeClr val="ph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50800" dist="38100" dir="5400000" sy="96000" rotWithShape="0">
              <a:srgbClr val="000000">
                <a:alpha val="54000"/>
              </a:srgbClr>
            </a:outerShdw>
          </a:effectLst>
        </a:effectStyle>
        <a:effectStyle>
          <a:effectLst>
            <a:outerShdw blurRad="76200" dist="38100" dir="5400000" algn="ctr" rotWithShape="0">
              <a:srgbClr val="000000">
                <a:alpha val="76000"/>
              </a:srgbClr>
            </a:outerShdw>
          </a:effectLst>
          <a:scene3d>
            <a:camera prst="orthographicFront">
              <a:rot lat="0" lon="0" rev="0"/>
            </a:camera>
            <a:lightRig rig="balanced" dir="t"/>
          </a:scene3d>
          <a:sp3d prstMaterial="matte">
            <a:bevelT w="25400" h="25400" prst="relaxedInset"/>
          </a:sp3d>
        </a:effectStyle>
      </a:effectStyleLst>
      <a:bgFillStyleLst>
        <a:solidFill>
          <a:schemeClr val="phClr"/>
        </a:solidFill>
        <a:solidFill>
          <a:schemeClr val="phClr">
            <a:tint val="95000"/>
            <a:satMod val="170000"/>
          </a:schemeClr>
        </a:solidFill>
        <a:blipFill rotWithShape="1">
          <a:blip xmlns:r="http://schemas.openxmlformats.org/officeDocument/2006/relationships" r:embed="rId1">
            <a:duotone>
              <a:schemeClr val="phClr">
                <a:shade val="18000"/>
                <a:satMod val="160000"/>
                <a:lumMod val="28000"/>
              </a:schemeClr>
              <a:schemeClr val="phClr">
                <a:tint val="95000"/>
                <a:satMod val="160000"/>
                <a:lumMod val="116000"/>
              </a:schemeClr>
            </a:duotone>
          </a:blip>
          <a:stretch/>
        </a:blipFill>
      </a:bgFillStyleLst>
    </a:fmtScheme>
  </a:themeElements>
  <a:objectDefaults/>
  <a:extraClrSchemeLst/>
  <a:extLst>
    <a:ext uri="{05A4C25C-085E-4340-85A3-A5531E510DB2}">
      <thm15:themeFamily xmlns:thm15="http://schemas.microsoft.com/office/thememl/2012/main" name="Damask" id="{F9A299A0-33D0-4E0F-9F3F-7163E3744208}" vid="{746EEEEA-FB6A-406B-B510-531588D54811}"/>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TM04033921[[fn=Дамаск]]</Template>
  <TotalTime>323</TotalTime>
  <Words>6801</Words>
  <Application>Microsoft Office PowerPoint</Application>
  <PresentationFormat>Широкоэкранный</PresentationFormat>
  <Paragraphs>798</Paragraphs>
  <Slides>194</Slides>
  <Notes>3</Notes>
  <HiddenSlides>0</HiddenSlides>
  <MMClips>0</MMClips>
  <ScaleCrop>false</ScaleCrop>
  <HeadingPairs>
    <vt:vector size="6" baseType="variant">
      <vt:variant>
        <vt:lpstr>Использованные шрифты</vt:lpstr>
      </vt:variant>
      <vt:variant>
        <vt:i4>12</vt:i4>
      </vt:variant>
      <vt:variant>
        <vt:lpstr>Тема</vt:lpstr>
      </vt:variant>
      <vt:variant>
        <vt:i4>1</vt:i4>
      </vt:variant>
      <vt:variant>
        <vt:lpstr>Заголовки слайдов</vt:lpstr>
      </vt:variant>
      <vt:variant>
        <vt:i4>194</vt:i4>
      </vt:variant>
    </vt:vector>
  </HeadingPairs>
  <TitlesOfParts>
    <vt:vector size="207" baseType="lpstr">
      <vt:lpstr>Arial</vt:lpstr>
      <vt:lpstr>Book Antiqua</vt:lpstr>
      <vt:lpstr>Bookman Old Style</vt:lpstr>
      <vt:lpstr>Calibri</vt:lpstr>
      <vt:lpstr>Cambria</vt:lpstr>
      <vt:lpstr>Garamond</vt:lpstr>
      <vt:lpstr>inherit</vt:lpstr>
      <vt:lpstr>Lucida Sans Unicode</vt:lpstr>
      <vt:lpstr>Rockwell</vt:lpstr>
      <vt:lpstr>Tahoma</vt:lpstr>
      <vt:lpstr>Times New Roman</vt:lpstr>
      <vt:lpstr>Wingdings</vt:lpstr>
      <vt:lpstr>Damask</vt:lpstr>
      <vt:lpstr>Лекция №3  Дополнительные методы обследования </vt:lpstr>
      <vt:lpstr>Дополнительные методы обследования:</vt:lpstr>
      <vt:lpstr>Лабораторные методы исследования</vt:lpstr>
      <vt:lpstr>Лабораторные исследования:</vt:lpstr>
      <vt:lpstr>Исследование крови</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Лейкоцитарная формула (норма)</vt:lpstr>
      <vt:lpstr>Презентация PowerPoint</vt:lpstr>
      <vt:lpstr>Тромбоциты</vt:lpstr>
      <vt:lpstr>Биохимическое исследование крови</vt:lpstr>
      <vt:lpstr>Биохимический анализ крови </vt:lpstr>
      <vt:lpstr>Глюкоза (в крови) </vt:lpstr>
      <vt:lpstr>Электролиты</vt:lpstr>
      <vt:lpstr> Калий</vt:lpstr>
      <vt:lpstr> Натрий</vt:lpstr>
      <vt:lpstr> Кальций</vt:lpstr>
      <vt:lpstr> Фосфор</vt:lpstr>
      <vt:lpstr>Магний</vt:lpstr>
      <vt:lpstr>Железо</vt:lpstr>
      <vt:lpstr> Хлор</vt:lpstr>
      <vt:lpstr>Билирубин</vt:lpstr>
      <vt:lpstr> Трансаминазы  основные ферменты, синтезирующиеся в печени</vt:lpstr>
      <vt:lpstr>Ферменты другие</vt:lpstr>
      <vt:lpstr>Липидный обмен</vt:lpstr>
      <vt:lpstr>Белковый обмен</vt:lpstr>
      <vt:lpstr>Продукты метаболизма белков</vt:lpstr>
      <vt:lpstr>С-реактивный белок (СРБ) </vt:lpstr>
      <vt:lpstr>ИССЛЕДОВАНИЕ МОКРОТЫ</vt:lpstr>
      <vt:lpstr>                   Макроскопическое изучение. Характер. </vt:lpstr>
      <vt:lpstr>   МАКРОСКОПИЧЕСКОЕ ИЗУЧЕНИЕ </vt:lpstr>
      <vt:lpstr>Презентация PowerPoint</vt:lpstr>
      <vt:lpstr>  МИКРОСКОПИЧЕСКОЕ ИССЛЕДОВАНИЕ</vt:lpstr>
      <vt:lpstr>Презентация PowerPoint</vt:lpstr>
      <vt:lpstr>Презентация PowerPoint</vt:lpstr>
      <vt:lpstr>Презентация PowerPoint</vt:lpstr>
      <vt:lpstr>ОКРАШЕННЫЕ ПРЕПАРАТЫ МОКРОТЫ</vt:lpstr>
      <vt:lpstr>Общий анализ мочи</vt:lpstr>
      <vt:lpstr> Расшифровка общего анализа мочи (показатели нормы) </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Количественные методы исследования мочи </vt:lpstr>
      <vt:lpstr>Презентация PowerPoint</vt:lpstr>
      <vt:lpstr>Презентация PowerPoint</vt:lpstr>
      <vt:lpstr>Презентация PowerPoint</vt:lpstr>
      <vt:lpstr>Презентация PowerPoint</vt:lpstr>
      <vt:lpstr>Исследование кала</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ИНСТРУМЕНТАЛЬНЫЕ МЕТОДЫ ИССЛЕДОВАНИЯ</vt:lpstr>
      <vt:lpstr>ИНСТРУМЕНТАЛЬНЫЕ МЕТОДЫ ДИАГНОСТИКИ</vt:lpstr>
      <vt:lpstr>Презентация PowerPoint</vt:lpstr>
      <vt:lpstr>Презентация PowerPoint</vt:lpstr>
      <vt:lpstr>Презентация PowerPoint</vt:lpstr>
      <vt:lpstr>Функциональные методы:</vt:lpstr>
      <vt:lpstr>Презентация PowerPoint</vt:lpstr>
      <vt:lpstr>Презентация PowerPoint</vt:lpstr>
      <vt:lpstr> Электрокардиограф </vt:lpstr>
      <vt:lpstr>Презентация PowerPoint</vt:lpstr>
      <vt:lpstr>спирометрия</vt:lpstr>
      <vt:lpstr>СПИРОГРАФИЯ</vt:lpstr>
      <vt:lpstr>спирограф</vt:lpstr>
      <vt:lpstr>ПОДГОТОВКА ПАЦИЕНТА К СПИРОГРАФИЧЕСКОМУ ИССЛЕДОВАНИЮ</vt:lpstr>
      <vt:lpstr>Презентация PowerPoint</vt:lpstr>
      <vt:lpstr>Презентация PowerPoint</vt:lpstr>
      <vt:lpstr>Презентация PowerPoint</vt:lpstr>
      <vt:lpstr>ДЛЯ ОЦЕНКИ ВЕНТИЛЯЦИОННОЙ ФУНКЦИИ ЛЕГКИХ, ТИПА И ВЫРАЖЕННОСТИ ЕЕ НАРУШЕНИЯ ИСПОЛЬЗУЮТ: </vt:lpstr>
      <vt:lpstr>ПИКФЛОУМЕТРИЯ</vt:lpstr>
      <vt:lpstr>СПОСОБ ПРОВЕДЕНИЯ</vt:lpstr>
      <vt:lpstr>ЧАСТОТА ПРОВЕДЕНИЯ</vt:lpstr>
      <vt:lpstr>ОЦЕНКА РЕЗУЛЬТАТОВ</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Методы лучевой диагностики</vt:lpstr>
      <vt:lpstr>Рентген</vt:lpstr>
      <vt:lpstr>Презентация PowerPoint</vt:lpstr>
      <vt:lpstr>Рентгенодиагностика - это исследование органа с помощью рентгеновских лучей. Метод основан на различной проницаемости для этих лучей тканей различной плотности. Если спроектировать их после прохождения через органы человека на экране или фотобумаге можно получить изображение этого органа. Основными методами рентгенодиагностики являются рентгеноскопия, рентгенография и флюорография. </vt:lpstr>
      <vt:lpstr>Презентация PowerPoint</vt:lpstr>
      <vt:lpstr>Презентация PowerPoint</vt:lpstr>
      <vt:lpstr>Презентация PowerPoint</vt:lpstr>
      <vt:lpstr>Внутривенная пиелография и уретроцистография</vt:lpstr>
      <vt:lpstr>Показания для проведения внутривенной и экскреторной урографии </vt:lpstr>
      <vt:lpstr>Как выполняется внутривенная и экскреторная урография и что можно диагностировать с их помощью </vt:lpstr>
      <vt:lpstr>Презентация PowerPoint</vt:lpstr>
      <vt:lpstr>Пероральная холецистография </vt:lpstr>
      <vt:lpstr>Презентация PowerPoint</vt:lpstr>
      <vt:lpstr>Презентация PowerPoint</vt:lpstr>
      <vt:lpstr>Внутривенная холеграфия </vt:lpstr>
      <vt:lpstr>Презентация PowerPoint</vt:lpstr>
      <vt:lpstr>Рентгеноскопия - это осмотр органа за экраном, позволяющий изучить функциональное состояние и оценить анатомо-морфологические особенности исследуемого органа.   Рентгенография - даёт возможность получить рентгеновские снимки органа в различных проекциях.   Флюорография  - это метод получения снимков органов грудной клетки, данный метод предназначен для массовых профилактических и обычных диагностических исследований. </vt:lpstr>
      <vt:lpstr>рентгенография</vt:lpstr>
      <vt:lpstr>Виды рентгенографии</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Экскреторная урография</vt:lpstr>
      <vt:lpstr>Презентация PowerPoint</vt:lpstr>
      <vt:lpstr>эрхпг</vt:lpstr>
      <vt:lpstr>Презентация PowerPoint</vt:lpstr>
      <vt:lpstr>показания</vt:lpstr>
      <vt:lpstr>Презентация PowerPoint</vt:lpstr>
      <vt:lpstr>Презентация PowerPoint</vt:lpstr>
      <vt:lpstr>Презентация PowerPoint</vt:lpstr>
      <vt:lpstr>К новейшим методам лучевой диагностики относится радиоизотопный  Радиоизотопный метод позволяет изучить функцию органа. Для этого используется специальный препарат, содержащий радиоактивные нуклеиды, благодаря чему представляется возможность следить за их поведением в организме. В качестве радиоактивной метки применяются нуклеиды, являющиеся источниками проникающего гамма-излучения. Сканирование - это способ получения изображения внутренних органов, основанный на регистрации гамма-излучения с помощью сканера или  гамма-топографа.  </vt:lpstr>
      <vt:lpstr>Методы эндоскопической диагностики Основаны на визуальном осмотре полых органов при помощи специальных   приборов. В процессе этого исследования можно взять биопсию - кусочек ткани исследуемого органа.                                                               Эзофагодуоденоскопия (ФГДС)- пищевод, желудок,12- перстная кишка - фиброскоп                                Колоноскопия - толстый кишечник - колоноскоп                         Ректороманоскопия - прямая, сигмовидная кишки – ректоскоп.                                 Цистоскопия - мочевой пузырь – цистоскоп.    Бронхоскопия - бронхиальное дерево – бронхоскоп.    При проведении эндоскопических методов исследования существует риск заражения вирусным гепатитом и ВИЧ-инфекцией. Это связано с тем, что по ходу исследования возможно появление микротравм слизистой органа. Однако соблюдение общих мер предосторожности предотвратит возможность передачи инфекции: работа в перчатках, проведение тщательной дезинфекции и стерилизации. </vt:lpstr>
      <vt:lpstr>Ультразвуковые исследования</vt:lpstr>
      <vt:lpstr>Где применяется</vt:lpstr>
      <vt:lpstr>Бронхоскопия </vt:lpstr>
      <vt:lpstr>Подготовка пациента к бронхоскопии: </vt:lpstr>
      <vt:lpstr>Презентация PowerPoint</vt:lpstr>
      <vt:lpstr>Презентация PowerPoint</vt:lpstr>
      <vt:lpstr>Эндоскопическое исследование желудка и двенадцатиперстной кишки </vt:lpstr>
      <vt:lpstr>Подготовка пациента к ФГДС: </vt:lpstr>
      <vt:lpstr>Презентация PowerPoint</vt:lpstr>
      <vt:lpstr>Ректороманоскопия </vt:lpstr>
      <vt:lpstr>Ректороманоскопия </vt:lpstr>
      <vt:lpstr>Подготовка пациента к ректороманоскопии: </vt:lpstr>
      <vt:lpstr>колоноскопия</vt:lpstr>
      <vt:lpstr>Презентация PowerPoint</vt:lpstr>
      <vt:lpstr>Подготовка пациента к колоноскопии: </vt:lpstr>
      <vt:lpstr>Цистоскопия и хромоцистоскопия </vt:lpstr>
      <vt:lpstr>Эндоскопическое исследование мочевого пузыря </vt:lpstr>
      <vt:lpstr>Презентация PowerPoint</vt:lpstr>
      <vt:lpstr>Цистоскопия </vt:lpstr>
      <vt:lpstr>Ультразвуковое исследование </vt:lpstr>
      <vt:lpstr>Преимущества метода: </vt:lpstr>
      <vt:lpstr>УЗИ сердца </vt:lpstr>
      <vt:lpstr>УЗИ мочевого пузыря</vt:lpstr>
      <vt:lpstr>УЗИ органов брюшной полости</vt:lpstr>
      <vt:lpstr>Комплекс независимых сестринских вмешательств вклю­чает: </vt:lpstr>
      <vt:lpstr>Комплекс независимых сестринских вмешательств вклю­чает: </vt:lpstr>
      <vt:lpstr>УЗИ – практически безвредно для человека. </vt:lpstr>
      <vt:lpstr>МРТ</vt:lpstr>
      <vt:lpstr>ЯМР</vt:lpstr>
      <vt:lpstr>Презентация PowerPoint</vt:lpstr>
      <vt:lpstr>Особенности мрт</vt:lpstr>
      <vt:lpstr>Презентация PowerPoint</vt:lpstr>
      <vt:lpstr>Презентация PowerPoint</vt:lpstr>
      <vt:lpstr>Презентация PowerPoint</vt:lpstr>
      <vt:lpstr>Презентация PowerPoint</vt:lpstr>
      <vt:lpstr>Презентация PowerPoint</vt:lpstr>
      <vt:lpstr>КТ</vt:lpstr>
      <vt:lpstr>Презентация PowerPoint</vt:lpstr>
      <vt:lpstr>Режимы кт</vt:lpstr>
      <vt:lpstr>Презентация PowerPoint</vt:lpstr>
      <vt:lpstr>Презентация PowerPoint</vt:lpstr>
      <vt:lpstr>Презентация PowerPoint</vt:lpstr>
      <vt:lpstr>Презентация PowerPoint</vt:lpstr>
      <vt:lpstr>Презентация PowerPoint</vt:lpstr>
      <vt:lpstr>УЗИ</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Спасибо за внимание!!!</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Инструментальные методы исследования</dc:title>
  <dc:creator>Дмитрий</dc:creator>
  <cp:lastModifiedBy>HP</cp:lastModifiedBy>
  <cp:revision>22</cp:revision>
  <dcterms:created xsi:type="dcterms:W3CDTF">2018-11-16T19:32:45Z</dcterms:created>
  <dcterms:modified xsi:type="dcterms:W3CDTF">2023-09-05T15:10:29Z</dcterms:modified>
</cp:coreProperties>
</file>