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74" r:id="rId4"/>
    <p:sldId id="273" r:id="rId5"/>
    <p:sldId id="268" r:id="rId6"/>
    <p:sldId id="271" r:id="rId7"/>
    <p:sldId id="261" r:id="rId8"/>
    <p:sldId id="275" r:id="rId9"/>
    <p:sldId id="269" r:id="rId10"/>
    <p:sldId id="272" r:id="rId11"/>
    <p:sldId id="276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  <a:srgbClr val="3D12F2"/>
    <a:srgbClr val="385D8A"/>
    <a:srgbClr val="4F81BD"/>
    <a:srgbClr val="22518A"/>
    <a:srgbClr val="7D60F6"/>
    <a:srgbClr val="4016F2"/>
    <a:srgbClr val="AA98C2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9" autoAdjust="0"/>
    <p:restoredTop sz="86380" autoAdjust="0"/>
  </p:normalViewPr>
  <p:slideViewPr>
    <p:cSldViewPr>
      <p:cViewPr>
        <p:scale>
          <a:sx n="50" d="100"/>
          <a:sy n="50" d="100"/>
        </p:scale>
        <p:origin x="-1710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2" y="202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0" descr="рп.png"/>
          <p:cNvPicPr>
            <a:picLocks noChangeAspect="1"/>
          </p:cNvPicPr>
          <p:nvPr userDrawn="1"/>
        </p:nvPicPr>
        <p:blipFill>
          <a:blip r:embed="rId2" cstate="email">
            <a:lum bright="4000" contrast="22000"/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331640" y="764704"/>
            <a:ext cx="6802574" cy="5077549"/>
          </a:xfrm>
          <a:prstGeom prst="rect">
            <a:avLst/>
          </a:prstGeom>
          <a:solidFill>
            <a:srgbClr val="FFFFFF">
              <a:shade val="85000"/>
              <a:alpha val="54000"/>
            </a:srgbClr>
          </a:solidFill>
          <a:ln w="38100" cap="sq">
            <a:solidFill>
              <a:srgbClr val="CC99FF">
                <a:alpha val="78000"/>
              </a:srgbClr>
            </a:solidFill>
            <a:miter lim="800000"/>
          </a:ln>
          <a:effectLst>
            <a:outerShdw blurRad="650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7" descr="10399243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524750" y="5516563"/>
            <a:ext cx="13589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227593">
            <a:off x="1179553" y="789201"/>
            <a:ext cx="6728423" cy="1470025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21238296">
            <a:off x="1417780" y="2369812"/>
            <a:ext cx="6740488" cy="33666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66C9C6-49FC-40A8-8D36-FE5B29672142}" type="datetimeFigureOut">
              <a:rPr lang="ru-RU"/>
              <a:pPr>
                <a:defRPr/>
              </a:pPr>
              <a:t>02.10.2023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0E997-EA11-470E-B197-5242A86B06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 userDrawn="1"/>
        </p:nvSpPr>
        <p:spPr>
          <a:xfrm>
            <a:off x="1042988" y="1628775"/>
            <a:ext cx="7777162" cy="467995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rgbClr val="CC99FF"/>
                </a:solidFill>
              </a:ln>
            </a:endParaRPr>
          </a:p>
        </p:txBody>
      </p:sp>
      <p:sp>
        <p:nvSpPr>
          <p:cNvPr id="5" name="Прямоугольник 7"/>
          <p:cNvSpPr/>
          <p:nvPr userDrawn="1"/>
        </p:nvSpPr>
        <p:spPr>
          <a:xfrm>
            <a:off x="1052513" y="412750"/>
            <a:ext cx="7775575" cy="115252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rgbClr val="CC99FF"/>
                </a:solidFill>
              </a:ln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776864" cy="108012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700808"/>
            <a:ext cx="7776864" cy="4536504"/>
          </a:xfrm>
          <a:noFill/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353CC-9064-40B2-B5C1-B2B8CFDC1392}" type="datetimeFigureOut">
              <a:rPr lang="ru-RU"/>
              <a:pPr>
                <a:defRPr/>
              </a:pPr>
              <a:t>02.10.2023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99278-D3AD-41D0-9ABF-A272EED97FB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742B4-FD10-4AC2-AF7A-99D080DB0365}" type="datetimeFigureOut">
              <a:rPr lang="ru-RU"/>
              <a:pPr>
                <a:defRPr/>
              </a:pPr>
              <a:t>02.10.2023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F3CD5-9300-4052-99BE-9C136A17BF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3CDD9-39C1-4045-A5DF-1A2402D5C221}" type="datetimeFigureOut">
              <a:rPr lang="ru-RU"/>
              <a:pPr>
                <a:defRPr/>
              </a:pPr>
              <a:t>02.10.2023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4EF64-DFD4-4976-A513-C2459F415E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59514-D359-432D-8009-6A15D241B82C}" type="datetimeFigureOut">
              <a:rPr lang="ru-RU"/>
              <a:pPr>
                <a:defRPr/>
              </a:pPr>
              <a:t>02.10.2023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19094-BD3A-48AA-916C-88DF5EE489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9E84E-3CEF-41BB-AA64-AD8276CB128A}" type="datetimeFigureOut">
              <a:rPr lang="ru-RU"/>
              <a:pPr>
                <a:defRPr/>
              </a:pPr>
              <a:t>02.10.2023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55800-69CB-43E4-912C-2A89EF7509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B415D-1E2E-461E-BECE-C5C3AA755047}" type="datetimeFigureOut">
              <a:rPr lang="ru-RU"/>
              <a:pPr>
                <a:defRPr/>
              </a:pPr>
              <a:t>02.10.2023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8905E-E9E1-49B9-A1A6-1EC51C7135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B72AA-FAE3-45BA-9E9A-EAACF5B4292D}" type="datetimeFigureOut">
              <a:rPr lang="ru-RU"/>
              <a:pPr>
                <a:defRPr/>
              </a:pPr>
              <a:t>02.10.2023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689D5-276C-440E-A286-86E7B81F83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43373-3F1A-46EA-8B1A-739B29A77D52}" type="datetimeFigureOut">
              <a:rPr lang="ru-RU"/>
              <a:pPr>
                <a:defRPr/>
              </a:pPr>
              <a:t>02.10.2023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060BA-5544-47B8-8736-3E76822053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3C3C6-07CF-4293-8850-146900F8C8B1}" type="datetimeFigureOut">
              <a:rPr lang="ru-RU"/>
              <a:pPr>
                <a:defRPr/>
              </a:pPr>
              <a:t>02.10.2023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44932-DD5E-4303-94AD-FF6F83BC8C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DB80F-134B-4831-97DE-746E6454D6DA}" type="datetimeFigureOut">
              <a:rPr lang="ru-RU"/>
              <a:pPr>
                <a:defRPr/>
              </a:pPr>
              <a:t>02.10.2023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7EE2E-3FB2-41CF-8ACE-A761BBDED9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98C2">
            <a:alpha val="8509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9" descr="ornament2010.png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468313" y="2708275"/>
            <a:ext cx="795337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Рисунок 8" descr="ornament2010.png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539750" y="0"/>
            <a:ext cx="795338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5C26CA-ED28-43B5-991E-D30C2B5C1348}" type="datetimeFigureOut">
              <a:rPr lang="ru-RU"/>
              <a:pPr>
                <a:defRPr/>
              </a:pPr>
              <a:t>02.10.2023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8D3976-5BF8-4A8A-9671-27DBE3CE80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33" name="Рисунок 6" descr="22-750x510.png"/>
          <p:cNvPicPr>
            <a:picLocks noChangeAspect="1"/>
          </p:cNvPicPr>
          <p:nvPr userDrawn="1"/>
        </p:nvPicPr>
        <p:blipFill>
          <a:blip r:embed="rId14"/>
          <a:srcRect l="41106" r="41106" b="3633"/>
          <a:stretch>
            <a:fillRect/>
          </a:stretch>
        </p:blipFill>
        <p:spPr bwMode="auto">
          <a:xfrm>
            <a:off x="0" y="-26988"/>
            <a:ext cx="8636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Рисунок 10" descr="ornament2010.png"/>
          <p:cNvPicPr>
            <a:picLocks noChangeAspect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468313" y="5445125"/>
            <a:ext cx="795337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Рисунок 11" descr="ornament2010.png"/>
          <p:cNvPicPr>
            <a:picLocks noChangeAspect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8604250" y="0"/>
            <a:ext cx="53975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Рисунок 12" descr="ornament2010.png"/>
          <p:cNvPicPr>
            <a:picLocks noChangeAspect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8604250" y="2781300"/>
            <a:ext cx="539750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Рисунок 13" descr="ornament2010.png"/>
          <p:cNvPicPr>
            <a:picLocks noChangeAspect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8604250" y="5562600"/>
            <a:ext cx="539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ransition spd="slow" advClick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lzabair.ru/cntnt/lmenu/biblioteka/lyubimye_s1/bajburin_a.html" TargetMode="External"/><Relationship Id="rId2" Type="http://schemas.openxmlformats.org/officeDocument/2006/relationships/hyperlink" Target="http://www.elzabair.ru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ortal-slovo.ru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227593">
            <a:off x="1138852" y="660326"/>
            <a:ext cx="6728423" cy="1470025"/>
          </a:xfr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Истории грамматики</a:t>
            </a:r>
            <a:endParaRPr lang="ru-RU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14" name="Подзаголовок 2"/>
          <p:cNvSpPr>
            <a:spLocks noGrp="1"/>
          </p:cNvSpPr>
          <p:nvPr>
            <p:ph type="subTitle" idx="1"/>
          </p:nvPr>
        </p:nvSpPr>
        <p:spPr>
          <a:xfrm rot="21238296">
            <a:off x="1370013" y="2371725"/>
            <a:ext cx="6740525" cy="2447925"/>
          </a:xfrm>
        </p:spPr>
        <p:txBody>
          <a:bodyPr/>
          <a:lstStyle/>
          <a:p>
            <a:pPr eaLnBrk="1" hangingPunct="1"/>
            <a:r>
              <a:rPr lang="ru-RU" sz="4400" b="1" smtClean="0">
                <a:solidFill>
                  <a:srgbClr val="002060"/>
                </a:solidFill>
                <a:latin typeface="Propisi"/>
              </a:rPr>
              <a:t>Всё не так просто или </a:t>
            </a:r>
          </a:p>
          <a:p>
            <a:pPr eaLnBrk="1" hangingPunct="1"/>
            <a:r>
              <a:rPr lang="ru-RU" sz="4400" b="1" smtClean="0">
                <a:solidFill>
                  <a:srgbClr val="002060"/>
                </a:solidFill>
                <a:latin typeface="Propisi"/>
              </a:rPr>
              <a:t>загадки русского языка</a:t>
            </a:r>
            <a:endParaRPr lang="ru-RU" sz="4400" smtClean="0">
              <a:solidFill>
                <a:srgbClr val="002060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962150" y="4868863"/>
            <a:ext cx="5364163" cy="122396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>
                <a:solidFill>
                  <a:srgbClr val="10253F"/>
                </a:solidFill>
                <a:cs typeface="Arial" charset="0"/>
              </a:rPr>
              <a:t>Подготовила: </a:t>
            </a:r>
          </a:p>
          <a:p>
            <a:pPr algn="ctr">
              <a:defRPr/>
            </a:pPr>
            <a:r>
              <a:rPr lang="ru-RU" sz="2800" b="1">
                <a:solidFill>
                  <a:srgbClr val="10253F"/>
                </a:solidFill>
                <a:cs typeface="Arial" charset="0"/>
              </a:rPr>
              <a:t>Кочнева Ольга Витальевна начальных классов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1042988" y="476250"/>
            <a:ext cx="7777162" cy="1081088"/>
          </a:xfrm>
        </p:spPr>
        <p:txBody>
          <a:bodyPr/>
          <a:lstStyle/>
          <a:p>
            <a:pPr eaLnBrk="1" hangingPunct="1"/>
            <a:r>
              <a:rPr lang="ru-RU" smtClean="0"/>
              <a:t>Друзья!</a:t>
            </a:r>
          </a:p>
        </p:txBody>
      </p:sp>
      <p:sp>
        <p:nvSpPr>
          <p:cNvPr id="14338" name="Объект 2"/>
          <p:cNvSpPr>
            <a:spLocks noGrp="1"/>
          </p:cNvSpPr>
          <p:nvPr>
            <p:ph idx="1"/>
          </p:nvPr>
        </p:nvSpPr>
        <p:spPr>
          <a:xfrm>
            <a:off x="1042988" y="1700213"/>
            <a:ext cx="7777162" cy="4537075"/>
          </a:xfrm>
        </p:spPr>
        <p:txBody>
          <a:bodyPr/>
          <a:lstStyle/>
          <a:p>
            <a:pPr eaLnBrk="1" hangingPunct="1"/>
            <a:r>
              <a:rPr lang="ru-RU" sz="2800" smtClean="0"/>
              <a:t>Думаете, что изучение языка – это скучно? А вот и нет! Загадок тут много!</a:t>
            </a:r>
          </a:p>
          <a:p>
            <a:pPr eaLnBrk="1" hangingPunct="1"/>
            <a:r>
              <a:rPr lang="ru-RU" sz="2800" smtClean="0"/>
              <a:t>В нашем языке есть две удивительные буквы. Это мягкий и твердый знаки. Каждый знак выполняет свою работу. А как вы думаете, есть ли возможность исключить из русского алфавита буквы Ъ? </a:t>
            </a:r>
          </a:p>
          <a:p>
            <a:pPr eaLnBrk="1" hangingPunct="1"/>
            <a:r>
              <a:rPr lang="ru-RU" sz="2800" smtClean="0"/>
              <a:t>Проведите исследование по данной теме, подтвердите или  опровергните гипотезу, сделайте выводы.  </a:t>
            </a:r>
          </a:p>
        </p:txBody>
      </p:sp>
      <p:pic>
        <p:nvPicPr>
          <p:cNvPr id="14339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241300"/>
            <a:ext cx="1570038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Рисунок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16875" y="6043613"/>
            <a:ext cx="7921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1115616" y="599864"/>
            <a:ext cx="792000" cy="792000"/>
          </a:xfrm>
          <a:prstGeom prst="ellipse">
            <a:avLst/>
          </a:prstGeom>
          <a:solidFill>
            <a:srgbClr val="22518A">
              <a:alpha val="89804"/>
            </a:srgb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313334" y="498004"/>
            <a:ext cx="36901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I</a:t>
            </a:r>
            <a:endParaRPr lang="ru-RU" sz="5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058863" y="498475"/>
            <a:ext cx="1008062" cy="922338"/>
          </a:xfrm>
          <a:prstGeom prst="ellipse">
            <a:avLst/>
          </a:prstGeom>
          <a:solidFill>
            <a:srgbClr val="4F81BD">
              <a:alpha val="0"/>
            </a:srgbClr>
          </a:solidFill>
          <a:ln>
            <a:solidFill>
              <a:srgbClr val="385D8A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2988" y="908050"/>
            <a:ext cx="7777162" cy="9366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Arial Narrow" pitchFamily="34" charset="0"/>
              </a:rPr>
              <a:t>Тема. «Работа Ъ и Ь знаков в русском языке»</a:t>
            </a:r>
            <a:r>
              <a:rPr lang="ru-RU" b="1" i="1" dirty="0" smtClean="0">
                <a:solidFill>
                  <a:srgbClr val="C00000"/>
                </a:solidFill>
                <a:latin typeface="Arial Narrow" pitchFamily="34" charset="0"/>
              </a:rPr>
              <a:t/>
            </a:r>
            <a:br>
              <a:rPr lang="ru-RU" b="1" i="1" dirty="0" smtClean="0">
                <a:solidFill>
                  <a:srgbClr val="C00000"/>
                </a:solidFill>
                <a:latin typeface="Arial Narrow" pitchFamily="34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2988" y="1700213"/>
            <a:ext cx="7777162" cy="4537075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b="1" i="1" dirty="0" smtClean="0">
                <a:solidFill>
                  <a:srgbClr val="0070C0"/>
                </a:solidFill>
                <a:latin typeface="Arial Narrow" pitchFamily="34" charset="0"/>
              </a:rPr>
              <a:t>Гипотеза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8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Возможность исключения из русского алфавита  буквы Ъ</a:t>
            </a:r>
            <a:endParaRPr lang="ru-RU" sz="280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800" dirty="0" smtClean="0"/>
          </a:p>
        </p:txBody>
      </p:sp>
      <p:pic>
        <p:nvPicPr>
          <p:cNvPr id="15363" name="Рисунок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16875" y="6043613"/>
            <a:ext cx="7921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>
          <a:xfrm>
            <a:off x="1042988" y="476250"/>
            <a:ext cx="7777162" cy="1081088"/>
          </a:xfrm>
        </p:spPr>
        <p:txBody>
          <a:bodyPr/>
          <a:lstStyle/>
          <a:p>
            <a:pPr eaLnBrk="1" hangingPunct="1"/>
            <a:r>
              <a:rPr lang="ru-RU" smtClean="0"/>
              <a:t>Работа в группах</a:t>
            </a:r>
          </a:p>
        </p:txBody>
      </p:sp>
      <p:sp>
        <p:nvSpPr>
          <p:cNvPr id="16386" name="Объект 2"/>
          <p:cNvSpPr>
            <a:spLocks noGrp="1"/>
          </p:cNvSpPr>
          <p:nvPr>
            <p:ph idx="1"/>
          </p:nvPr>
        </p:nvSpPr>
        <p:spPr>
          <a:xfrm>
            <a:off x="1042988" y="1700213"/>
            <a:ext cx="7777162" cy="4537075"/>
          </a:xfrm>
        </p:spPr>
        <p:txBody>
          <a:bodyPr/>
          <a:lstStyle/>
          <a:p>
            <a:pPr eaLnBrk="1" hangingPunct="1"/>
            <a:r>
              <a:rPr lang="ru-RU" sz="2600" smtClean="0"/>
              <a:t>Создайте группу в количестве 5 человек. </a:t>
            </a:r>
          </a:p>
          <a:p>
            <a:pPr eaLnBrk="1" hangingPunct="1"/>
            <a:r>
              <a:rPr lang="ru-RU" sz="2600" smtClean="0"/>
              <a:t>Выберете организатора   и других  членов группы.</a:t>
            </a:r>
          </a:p>
          <a:p>
            <a:pPr eaLnBrk="1" hangingPunct="1"/>
            <a:r>
              <a:rPr lang="ru-RU" sz="2600" smtClean="0"/>
              <a:t>Распределите обязанности между членами группы.  </a:t>
            </a:r>
          </a:p>
          <a:p>
            <a:pPr eaLnBrk="1" hangingPunct="1"/>
            <a:r>
              <a:rPr lang="ru-RU" sz="2600" smtClean="0"/>
              <a:t>Спланируйте работу группы по выполнению задания и плана исследования. </a:t>
            </a:r>
          </a:p>
          <a:p>
            <a:pPr eaLnBrk="1" hangingPunct="1"/>
            <a:r>
              <a:rPr lang="ru-RU" sz="2600" smtClean="0"/>
              <a:t>Приготовьте отчет о полученных результатах исследования. </a:t>
            </a:r>
          </a:p>
          <a:p>
            <a:pPr eaLnBrk="1" hangingPunct="1"/>
            <a:r>
              <a:rPr lang="ru-RU" sz="2600" smtClean="0"/>
              <a:t>Оцените работу группы и проведенного исследования.</a:t>
            </a:r>
          </a:p>
        </p:txBody>
      </p:sp>
      <p:pic>
        <p:nvPicPr>
          <p:cNvPr id="16387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241300"/>
            <a:ext cx="1570038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Рисунок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16875" y="6043613"/>
            <a:ext cx="7921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1115616" y="599864"/>
            <a:ext cx="792000" cy="792000"/>
          </a:xfrm>
          <a:prstGeom prst="ellipse">
            <a:avLst/>
          </a:prstGeom>
          <a:solidFill>
            <a:srgbClr val="22518A">
              <a:alpha val="89804"/>
            </a:srgb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313334" y="498004"/>
            <a:ext cx="36901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I</a:t>
            </a:r>
            <a:endParaRPr lang="ru-RU" sz="5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058863" y="498475"/>
            <a:ext cx="1008062" cy="922338"/>
          </a:xfrm>
          <a:prstGeom prst="ellipse">
            <a:avLst/>
          </a:prstGeom>
          <a:solidFill>
            <a:srgbClr val="4F81BD">
              <a:alpha val="0"/>
            </a:srgbClr>
          </a:solidFill>
          <a:ln>
            <a:solidFill>
              <a:srgbClr val="385D8A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1042988" y="476250"/>
            <a:ext cx="7777162" cy="1081088"/>
          </a:xfrm>
        </p:spPr>
        <p:txBody>
          <a:bodyPr/>
          <a:lstStyle/>
          <a:p>
            <a:pPr eaLnBrk="1" hangingPunct="1"/>
            <a:r>
              <a:rPr lang="ru-RU" smtClean="0"/>
              <a:t>Задания для групп</a:t>
            </a:r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1042988" y="1700213"/>
            <a:ext cx="7777162" cy="4537075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Изучите и систематизируйте  теоретический материал о работе букв Ь и Ъ в русском языке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ru-RU" sz="28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Проведите диагностику учащихся 1-ых классов на знание правописания букв Ъ и Ь знаков в словах русского языка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ru-RU" sz="28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Докажите, может ли буква Ъ знак быть заменена в написании слов Ь знаком </a:t>
            </a:r>
            <a:endParaRPr lang="ru-RU" sz="2800" smtClean="0">
              <a:solidFill>
                <a:srgbClr val="002060"/>
              </a:solidFill>
            </a:endParaRPr>
          </a:p>
        </p:txBody>
      </p:sp>
      <p:pic>
        <p:nvPicPr>
          <p:cNvPr id="17411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241300"/>
            <a:ext cx="1570038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Рисунок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16875" y="6043613"/>
            <a:ext cx="7921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1115616" y="599864"/>
            <a:ext cx="792000" cy="792000"/>
          </a:xfrm>
          <a:prstGeom prst="ellipse">
            <a:avLst/>
          </a:prstGeom>
          <a:solidFill>
            <a:srgbClr val="22518A">
              <a:alpha val="89804"/>
            </a:srgb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313334" y="498004"/>
            <a:ext cx="36901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I</a:t>
            </a:r>
            <a:endParaRPr lang="ru-RU" sz="5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058863" y="498475"/>
            <a:ext cx="1008062" cy="922338"/>
          </a:xfrm>
          <a:prstGeom prst="ellipse">
            <a:avLst/>
          </a:prstGeom>
          <a:solidFill>
            <a:srgbClr val="4F81BD">
              <a:alpha val="0"/>
            </a:srgbClr>
          </a:solidFill>
          <a:ln>
            <a:solidFill>
              <a:srgbClr val="385D8A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1042988" y="476250"/>
            <a:ext cx="7777162" cy="1081088"/>
          </a:xfrm>
        </p:spPr>
        <p:txBody>
          <a:bodyPr/>
          <a:lstStyle/>
          <a:p>
            <a:pPr eaLnBrk="1" hangingPunct="1"/>
            <a:r>
              <a:rPr lang="ru-RU" b="1" i="1" smtClean="0">
                <a:solidFill>
                  <a:srgbClr val="C00000"/>
                </a:solidFill>
                <a:latin typeface="Arial Narrow" pitchFamily="34" charset="0"/>
              </a:rPr>
              <a:t>План исследования </a:t>
            </a:r>
          </a:p>
        </p:txBody>
      </p:sp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1042988" y="1700213"/>
            <a:ext cx="7777162" cy="4537075"/>
          </a:xfrm>
          <a:solidFill>
            <a:schemeClr val="bg2"/>
          </a:solidFill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ru-RU" sz="24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Сформулируйте проблему, обоснуйте  актуальность выбранной темы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ru-RU" sz="24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Укажите  цели и конкретные задачи исследования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ru-RU" sz="24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Определите объект и предмет исследования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ru-RU" sz="24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Выберете методы проведения исследования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ru-RU" sz="24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Опишите процесс исследования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ru-RU" sz="24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Обсудите результаты исследования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ru-RU" sz="24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Сформулируйте выводы и оцените  полученные результаты в соответствии  с данными критериями 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328738" y="190500"/>
            <a:ext cx="7199312" cy="1692275"/>
          </a:xfrm>
        </p:spPr>
        <p:txBody>
          <a:bodyPr/>
          <a:lstStyle/>
          <a:p>
            <a:pPr algn="just" eaLnBrk="1" hangingPunct="1"/>
            <a:r>
              <a:rPr lang="ru-RU" sz="2800" smtClean="0"/>
              <a:t>А помогут вам в этом ваши </a:t>
            </a:r>
            <a:r>
              <a:rPr lang="ru-RU" sz="2800" b="1" smtClean="0"/>
              <a:t>друзья-книги</a:t>
            </a:r>
            <a:r>
              <a:rPr lang="ru-RU" sz="2800" smtClean="0"/>
              <a:t>: справочники, словари и другая научно-популярная и познавательная литература.</a:t>
            </a:r>
          </a:p>
        </p:txBody>
      </p:sp>
      <p:pic>
        <p:nvPicPr>
          <p:cNvPr id="19458" name="Рисунок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16875" y="6043613"/>
            <a:ext cx="7921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55576" y="1916832"/>
            <a:ext cx="2446588" cy="32512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9460" name="Picture 2" descr="Картинки по запросу букварь восторгова картинк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7763" y="1844675"/>
            <a:ext cx="20955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4" descr="Картинки по запросу Энциклопедический словарь юного филолога, сост. М.В. Панов картинка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35375" y="1844675"/>
            <a:ext cx="226695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>
          <a:xfrm>
            <a:off x="1042988" y="476250"/>
            <a:ext cx="7777162" cy="1081088"/>
          </a:xfrm>
        </p:spPr>
        <p:txBody>
          <a:bodyPr/>
          <a:lstStyle/>
          <a:p>
            <a:pPr eaLnBrk="1" hangingPunct="1"/>
            <a:r>
              <a:rPr lang="ru-RU" sz="3600" b="1" i="1" smtClean="0">
                <a:solidFill>
                  <a:srgbClr val="C00000"/>
                </a:solidFill>
                <a:latin typeface="Arial Narrow" pitchFamily="34" charset="0"/>
              </a:rPr>
              <a:t>Обратите внимание </a:t>
            </a:r>
            <a:br>
              <a:rPr lang="ru-RU" sz="3600" b="1" i="1" smtClean="0">
                <a:solidFill>
                  <a:srgbClr val="C00000"/>
                </a:solidFill>
                <a:latin typeface="Arial Narrow" pitchFamily="34" charset="0"/>
              </a:rPr>
            </a:br>
            <a:r>
              <a:rPr lang="ru-RU" sz="3600" b="1" i="1" smtClean="0">
                <a:solidFill>
                  <a:srgbClr val="C00000"/>
                </a:solidFill>
                <a:latin typeface="Arial Narrow" pitchFamily="34" charset="0"/>
              </a:rPr>
              <a:t>Написание слов с Ъ знаком </a:t>
            </a:r>
            <a:r>
              <a:rPr lang="en-US" sz="3600" b="1" i="1" smtClean="0">
                <a:solidFill>
                  <a:srgbClr val="C00000"/>
                </a:solidFill>
                <a:latin typeface="Arial Narrow" pitchFamily="34" charset="0"/>
              </a:rPr>
              <a:t/>
            </a:r>
            <a:br>
              <a:rPr lang="en-US" sz="3600" b="1" i="1" smtClean="0">
                <a:solidFill>
                  <a:srgbClr val="C00000"/>
                </a:solidFill>
                <a:latin typeface="Arial Narrow" pitchFamily="34" charset="0"/>
              </a:rPr>
            </a:br>
            <a:r>
              <a:rPr lang="ru-RU" sz="3600" b="1" i="1" smtClean="0">
                <a:solidFill>
                  <a:srgbClr val="C00000"/>
                </a:solidFill>
                <a:latin typeface="Arial Narrow" pitchFamily="34" charset="0"/>
              </a:rPr>
              <a:t>в 19 </a:t>
            </a:r>
            <a:r>
              <a:rPr lang="en-US" sz="3600" b="1" i="1" smtClean="0">
                <a:solidFill>
                  <a:srgbClr val="C00000"/>
                </a:solidFill>
                <a:latin typeface="Arial Narrow" pitchFamily="34" charset="0"/>
              </a:rPr>
              <a:t>– 20 </a:t>
            </a:r>
            <a:r>
              <a:rPr lang="ru-RU" sz="3600" b="1" i="1" smtClean="0">
                <a:solidFill>
                  <a:srgbClr val="C00000"/>
                </a:solidFill>
                <a:latin typeface="Arial Narrow" pitchFamily="34" charset="0"/>
              </a:rPr>
              <a:t>веках</a:t>
            </a:r>
          </a:p>
        </p:txBody>
      </p:sp>
      <p:pic>
        <p:nvPicPr>
          <p:cNvPr id="20482" name="Рисунок 3" descr="Ъъ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1785938"/>
            <a:ext cx="1833562" cy="274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Рисунок 4" descr="с ъ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75" y="3786188"/>
            <a:ext cx="2071688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2" descr="C:\Documents and Settings\user\Рабочий стол\монастырь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6286500" y="1857375"/>
            <a:ext cx="2286000" cy="1714500"/>
          </a:xfrm>
        </p:spPr>
      </p:pic>
      <p:pic>
        <p:nvPicPr>
          <p:cNvPr id="20485" name="Picture 3" descr="C:\Documents and Settings\user\Рабочий стол\коньяк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50" y="1857375"/>
            <a:ext cx="2316163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4" descr="C:\Documents and Settings\user\Рабочий стол\трактир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29250" y="4214813"/>
            <a:ext cx="2809875" cy="173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14313" y="1041400"/>
            <a:ext cx="8929687" cy="5292725"/>
          </a:xfrm>
          <a:prstGeom prst="rect">
            <a:avLst/>
          </a:prstGeom>
          <a:solidFill>
            <a:schemeClr val="bg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52413" algn="ctr"/>
            <a:r>
              <a:rPr lang="ru-RU" sz="3200" b="1">
                <a:latin typeface="Calibri" pitchFamily="34" charset="0"/>
              </a:rPr>
              <a:t>Источники, которые помогут:   </a:t>
            </a:r>
          </a:p>
          <a:p>
            <a:pPr indent="252413" eaLnBrk="0" hangingPunct="0"/>
            <a:r>
              <a:rPr lang="ru-RU" sz="2400" i="1">
                <a:latin typeface="Arial Narrow" pitchFamily="34" charset="0"/>
                <a:ea typeface="Calibri" pitchFamily="34" charset="0"/>
                <a:cs typeface="Times New Roman" pitchFamily="18" charset="0"/>
              </a:rPr>
              <a:t> 1. Репкин В.В., Восторгова Е.В., Левин В.А., Букварь, учебник для 1 класса (система Д.Б. Эльконина - В.В.Давыдова), М.,ВИТА-ПРЕСС,2010.</a:t>
            </a:r>
            <a:endParaRPr lang="ru-RU" sz="2400" i="1">
              <a:latin typeface="Arial Narrow" pitchFamily="34" charset="0"/>
            </a:endParaRPr>
          </a:p>
          <a:p>
            <a:pPr indent="252413" eaLnBrk="0" hangingPunct="0"/>
            <a:r>
              <a:rPr lang="ru-RU" sz="2400" i="1">
                <a:latin typeface="Arial Narrow" pitchFamily="34" charset="0"/>
                <a:cs typeface="Calibri" pitchFamily="34" charset="0"/>
              </a:rPr>
              <a:t>2. Энциклопедический словарь юного филолога, сост. М.В. Панов,  М. «Педагогика»,1984.</a:t>
            </a:r>
            <a:endParaRPr lang="ru-RU" sz="2400" i="1">
              <a:latin typeface="Arial Narrow" pitchFamily="34" charset="0"/>
            </a:endParaRPr>
          </a:p>
          <a:p>
            <a:pPr indent="252413" eaLnBrk="0" hangingPunct="0"/>
            <a:r>
              <a:rPr lang="ru-RU" sz="2400" i="1">
                <a:latin typeface="Arial Narrow" pitchFamily="34" charset="0"/>
                <a:cs typeface="Calibri" pitchFamily="34" charset="0"/>
              </a:rPr>
              <a:t>3. Волина В.В., Орфография: звонкие и глухие, двойные и непроизносимые согласные, изд-во «Дрофа»,2002.</a:t>
            </a:r>
            <a:endParaRPr lang="ru-RU" sz="2400" i="1">
              <a:latin typeface="Arial Narrow" pitchFamily="34" charset="0"/>
            </a:endParaRPr>
          </a:p>
          <a:p>
            <a:pPr indent="252413" eaLnBrk="0" hangingPunct="0"/>
            <a:r>
              <a:rPr lang="ru-RU" sz="2400" i="1">
                <a:latin typeface="Arial Narrow" pitchFamily="34" charset="0"/>
                <a:cs typeface="Calibri" pitchFamily="34" charset="0"/>
              </a:rPr>
              <a:t>4. Байбурин  А., Ъ. Материалы к культурной истории «твердого знака», сайт </a:t>
            </a:r>
            <a:r>
              <a:rPr lang="en-US" sz="2400" i="1">
                <a:latin typeface="Arial Narrow" pitchFamily="34" charset="0"/>
                <a:cs typeface="Calibri" pitchFamily="34" charset="0"/>
                <a:hlinkClick r:id="rId2"/>
              </a:rPr>
              <a:t>http</a:t>
            </a:r>
            <a:r>
              <a:rPr lang="ru-RU" sz="2400" i="1">
                <a:latin typeface="Arial Narrow" pitchFamily="34" charset="0"/>
                <a:cs typeface="Calibri" pitchFamily="34" charset="0"/>
                <a:hlinkClick r:id="rId2"/>
              </a:rPr>
              <a:t>://</a:t>
            </a:r>
            <a:r>
              <a:rPr lang="en-US" sz="2400" i="1">
                <a:latin typeface="Arial Narrow" pitchFamily="34" charset="0"/>
                <a:cs typeface="Calibri" pitchFamily="34" charset="0"/>
                <a:hlinkClick r:id="rId2"/>
              </a:rPr>
              <a:t>www</a:t>
            </a:r>
            <a:r>
              <a:rPr lang="ru-RU" sz="2400" i="1">
                <a:latin typeface="Arial Narrow" pitchFamily="34" charset="0"/>
                <a:cs typeface="Calibri" pitchFamily="34" charset="0"/>
                <a:hlinkClick r:id="rId2"/>
              </a:rPr>
              <a:t>.</a:t>
            </a:r>
            <a:r>
              <a:rPr lang="en-US" sz="2400" i="1">
                <a:latin typeface="Arial Narrow" pitchFamily="34" charset="0"/>
                <a:cs typeface="Calibri" pitchFamily="34" charset="0"/>
                <a:hlinkClick r:id="rId2"/>
              </a:rPr>
              <a:t>elzabair</a:t>
            </a:r>
            <a:r>
              <a:rPr lang="ru-RU" sz="2400" i="1">
                <a:latin typeface="Arial Narrow" pitchFamily="34" charset="0"/>
                <a:cs typeface="Calibri" pitchFamily="34" charset="0"/>
                <a:hlinkClick r:id="rId2"/>
              </a:rPr>
              <a:t>.</a:t>
            </a:r>
            <a:r>
              <a:rPr lang="en-US" sz="2400" i="1">
                <a:latin typeface="Arial Narrow" pitchFamily="34" charset="0"/>
                <a:cs typeface="Calibri" pitchFamily="34" charset="0"/>
                <a:hlinkClick r:id="rId2"/>
              </a:rPr>
              <a:t>ru</a:t>
            </a:r>
            <a:r>
              <a:rPr lang="ru-RU" sz="2400" i="1">
                <a:latin typeface="Arial Narrow" pitchFamily="34" charset="0"/>
                <a:cs typeface="Calibri" pitchFamily="34" charset="0"/>
                <a:hlinkClick r:id="rId2"/>
              </a:rPr>
              <a:t>/</a:t>
            </a:r>
            <a:r>
              <a:rPr lang="ru-RU" sz="2400" i="1">
                <a:latin typeface="Arial Narrow" pitchFamily="34" charset="0"/>
                <a:cs typeface="Calibri" pitchFamily="34" charset="0"/>
              </a:rPr>
              <a:t> </a:t>
            </a:r>
            <a:r>
              <a:rPr lang="en-US" sz="2400" i="1">
                <a:latin typeface="Arial Narrow" pitchFamily="34" charset="0"/>
                <a:cs typeface="Calibri" pitchFamily="34" charset="0"/>
                <a:hlinkClick r:id="rId3"/>
              </a:rPr>
              <a:t>http://www.elzabair.ru/cntnt/lmenu/biblioteka/lyubimye_s1/bajburin_a.html</a:t>
            </a:r>
            <a:r>
              <a:rPr lang="ru-RU" sz="2400" i="1">
                <a:latin typeface="Arial Narrow" pitchFamily="34" charset="0"/>
                <a:cs typeface="Calibri" pitchFamily="34" charset="0"/>
              </a:rPr>
              <a:t> </a:t>
            </a:r>
            <a:endParaRPr lang="ru-RU" sz="2400" i="1">
              <a:latin typeface="Arial Narrow" pitchFamily="34" charset="0"/>
            </a:endParaRPr>
          </a:p>
          <a:p>
            <a:pPr indent="252413" eaLnBrk="0" hangingPunct="0"/>
            <a:r>
              <a:rPr lang="ru-RU" sz="2400" i="1">
                <a:latin typeface="Arial Narrow" pitchFamily="34" charset="0"/>
                <a:cs typeface="Calibri" pitchFamily="34" charset="0"/>
              </a:rPr>
              <a:t>5. Болычева Е.М., Основы фонетики, сайт </a:t>
            </a:r>
            <a:r>
              <a:rPr lang="ru-RU" sz="2400" i="1">
                <a:solidFill>
                  <a:srgbClr val="C00000"/>
                </a:solidFill>
                <a:latin typeface="Arial Narrow" pitchFamily="34" charset="0"/>
                <a:cs typeface="Calibri" pitchFamily="34" charset="0"/>
                <a:hlinkClick r:id="rId4"/>
              </a:rPr>
              <a:t>http://www.portal-slovo.ru/</a:t>
            </a:r>
            <a:endParaRPr lang="ru-RU" sz="2400" i="1">
              <a:solidFill>
                <a:srgbClr val="C00000"/>
              </a:solidFill>
              <a:latin typeface="Arial Narrow" pitchFamily="34" charset="0"/>
            </a:endParaRPr>
          </a:p>
          <a:p>
            <a:pPr indent="252413" eaLnBrk="0" hangingPunct="0"/>
            <a:r>
              <a:rPr lang="ru-RU" sz="2400" i="1">
                <a:latin typeface="Arial Narrow" pitchFamily="34" charset="0"/>
                <a:cs typeface="Calibri" pitchFamily="34" charset="0"/>
              </a:rPr>
              <a:t>6. Карский Е.Ф., Славянская кирилловская палеография, М., изд-во «Наука»,1979.</a:t>
            </a:r>
            <a:endParaRPr lang="ru-RU" sz="2400" i="1">
              <a:latin typeface="Arial Narrow" pitchFamily="34" charset="0"/>
            </a:endParaRPr>
          </a:p>
          <a:p>
            <a:pPr indent="252413" eaLnBrk="0" hangingPunct="0"/>
            <a:endParaRPr lang="ru-RU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416800" cy="649288"/>
          </a:xfrm>
          <a:solidFill>
            <a:schemeClr val="bg1"/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C00000"/>
                </a:solidFill>
                <a:latin typeface="Arial Narrow" pitchFamily="34" charset="0"/>
              </a:rPr>
              <a:t>Критерии оценивания работы</a:t>
            </a:r>
            <a:endParaRPr lang="ru-RU" b="1" i="1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22530" name="Содержимое 2"/>
          <p:cNvSpPr>
            <a:spLocks noGrp="1"/>
          </p:cNvSpPr>
          <p:nvPr>
            <p:ph idx="1"/>
          </p:nvPr>
        </p:nvSpPr>
        <p:spPr>
          <a:xfrm>
            <a:off x="1042988" y="1700213"/>
            <a:ext cx="7777162" cy="4537075"/>
          </a:xfrm>
          <a:solidFill>
            <a:schemeClr val="bg2"/>
          </a:solidFill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en-US" i="1" smtClean="0">
                <a:latin typeface="Arial Narrow" pitchFamily="34" charset="0"/>
              </a:rPr>
              <a:t>    </a:t>
            </a:r>
            <a:endParaRPr lang="ru-RU" b="1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39750" y="1268413"/>
          <a:ext cx="8316913" cy="55895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0799"/>
                <a:gridCol w="1964726"/>
                <a:gridCol w="1886137"/>
                <a:gridCol w="1374754"/>
              </a:tblGrid>
              <a:tr h="518758"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Показатели</a:t>
                      </a:r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dirty="0" smtClean="0"/>
                        <a:t>Оценка  5 баллов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Замечания</a:t>
                      </a:r>
                      <a:endParaRPr lang="ru-RU" dirty="0"/>
                    </a:p>
                  </a:txBody>
                  <a:tcPr/>
                </a:tc>
              </a:tr>
              <a:tr h="66733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Оценка  членами группы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Оценка </a:t>
                      </a:r>
                    </a:p>
                    <a:p>
                      <a:r>
                        <a:rPr lang="ru-RU" dirty="0" smtClean="0"/>
                        <a:t>учителем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813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Планирование работы: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813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Формулировка проблемы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1162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Обоснование  актуальность выбранной темы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162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Calibri"/>
                          <a:cs typeface="Times New Roman"/>
                        </a:rPr>
                        <a:t>Постановка цели </a:t>
                      </a: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и конкретных задач исследования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008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Определение объекта и предмета исследования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162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Выбор методов проведения исследования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3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Описание процесса исследования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162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Обсуждение с учителем результатов исследования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162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Формулировка  выводов и оценка полученных результатов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3554" name="Текст 3"/>
          <p:cNvSpPr>
            <a:spLocks noGrp="1"/>
          </p:cNvSpPr>
          <p:nvPr>
            <p:ph type="body" sz="half" idx="2"/>
          </p:nvPr>
        </p:nvSpPr>
        <p:spPr>
          <a:xfrm>
            <a:off x="1331913" y="5013325"/>
            <a:ext cx="6480175" cy="1487488"/>
          </a:xfrm>
          <a:solidFill>
            <a:schemeClr val="bg2"/>
          </a:solidFill>
        </p:spPr>
        <p:txBody>
          <a:bodyPr/>
          <a:lstStyle/>
          <a:p>
            <a:pPr algn="ctr" eaLnBrk="1" hangingPunct="1"/>
            <a:r>
              <a:rPr lang="ru-RU" sz="4800" b="1" smtClean="0">
                <a:solidFill>
                  <a:srgbClr val="FF0000"/>
                </a:solidFill>
                <a:latin typeface="Monotype Corsiva" pitchFamily="66" charset="0"/>
              </a:rPr>
              <a:t>Удачи, друзья!</a:t>
            </a:r>
          </a:p>
        </p:txBody>
      </p:sp>
      <p:pic>
        <p:nvPicPr>
          <p:cNvPr id="23555" name="Рисунок 4" descr="школьная страна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2617" b="2617"/>
          <a:stretch>
            <a:fillRect/>
          </a:stretch>
        </p:blipFill>
        <p:spPr>
          <a:xfrm>
            <a:off x="827088" y="333375"/>
            <a:ext cx="7370762" cy="4495800"/>
          </a:xfrm>
        </p:spPr>
      </p:pic>
    </p:spTree>
  </p:cSld>
  <p:clrMapOvr>
    <a:masterClrMapping/>
  </p:clrMapOvr>
  <p:transition spd="slow" advClick="0"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375</Words>
  <Application>Microsoft Office PowerPoint</Application>
  <PresentationFormat>Экран (4:3)</PresentationFormat>
  <Paragraphs>58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11</vt:i4>
      </vt:variant>
    </vt:vector>
  </HeadingPairs>
  <TitlesOfParts>
    <vt:vector size="21" baseType="lpstr">
      <vt:lpstr>Arial</vt:lpstr>
      <vt:lpstr>Calibri</vt:lpstr>
      <vt:lpstr>Propisi</vt:lpstr>
      <vt:lpstr>Arial Narrow</vt:lpstr>
      <vt:lpstr>Times New Roman</vt:lpstr>
      <vt:lpstr>Wingdings</vt:lpstr>
      <vt:lpstr>Monotype Corsiva</vt:lpstr>
      <vt:lpstr>Тема Office</vt:lpstr>
      <vt:lpstr>Тема Office</vt:lpstr>
      <vt:lpstr>Тема Office</vt:lpstr>
      <vt:lpstr>Слайд 1</vt:lpstr>
      <vt:lpstr>Друзья!</vt:lpstr>
      <vt:lpstr>Тема. «Работа Ъ и Ь знаков в русском языке» </vt:lpstr>
      <vt:lpstr>Работа в группах</vt:lpstr>
      <vt:lpstr>Задания для групп</vt:lpstr>
      <vt:lpstr>План исследования </vt:lpstr>
      <vt:lpstr>А помогут вам в этом ваши друзья-книги: справочники, словари и другая научно-популярная и познавательная литература.</vt:lpstr>
      <vt:lpstr>Обратите внимание  Написание слов с Ъ знаком  в 19 – 20 веках</vt:lpstr>
      <vt:lpstr>Слайд 9</vt:lpstr>
      <vt:lpstr>Критерии оценивания работы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Загадки русского языка</dc:title>
  <dc:creator>1</dc:creator>
  <cp:keywords>русский язык</cp:keywords>
  <cp:lastModifiedBy>Ольга</cp:lastModifiedBy>
  <cp:revision>61</cp:revision>
  <dcterms:created xsi:type="dcterms:W3CDTF">2016-10-22T11:22:07Z</dcterms:created>
  <dcterms:modified xsi:type="dcterms:W3CDTF">2023-10-02T10:32:06Z</dcterms:modified>
</cp:coreProperties>
</file>