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Override1.xml" ContentType="application/vnd.openxmlformats-officedocument.themeOverride+xml"/>
  <Override PartName="/ppt/media/image40.jpg" ContentType="image/jpeg"/>
  <Override PartName="/ppt/media/image43.jpg" ContentType="image/jpeg"/>
  <Override PartName="/ppt/media/image45.jpg" ContentType="image/jpeg"/>
  <Override PartName="/ppt/media/image46.jpg" ContentType="image/jpeg"/>
  <Override PartName="/ppt/media/image47.jpg" ContentType="image/jpeg"/>
  <Override PartName="/ppt/theme/themeOverride2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4" r:id="rId3"/>
    <p:sldId id="258" r:id="rId4"/>
    <p:sldId id="266" r:id="rId5"/>
    <p:sldId id="267" r:id="rId6"/>
    <p:sldId id="257" r:id="rId7"/>
    <p:sldId id="260" r:id="rId8"/>
    <p:sldId id="261" r:id="rId9"/>
    <p:sldId id="262" r:id="rId10"/>
    <p:sldId id="263" r:id="rId11"/>
    <p:sldId id="259" r:id="rId12"/>
    <p:sldId id="268" r:id="rId13"/>
    <p:sldId id="270" r:id="rId14"/>
    <p:sldId id="271" r:id="rId15"/>
    <p:sldId id="272" r:id="rId16"/>
    <p:sldId id="273" r:id="rId17"/>
    <p:sldId id="274" r:id="rId18"/>
    <p:sldId id="275" r:id="rId19"/>
    <p:sldId id="276" r:id="rId20"/>
    <p:sldId id="277" r:id="rId21"/>
    <p:sldId id="265" r:id="rId22"/>
    <p:sldId id="269" r:id="rId23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202" autoAdjust="0"/>
    <p:restoredTop sz="94660"/>
  </p:normalViewPr>
  <p:slideViewPr>
    <p:cSldViewPr>
      <p:cViewPr varScale="1">
        <p:scale>
          <a:sx n="70" d="100"/>
          <a:sy n="70" d="100"/>
        </p:scale>
        <p:origin x="1398" y="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29" name="Заголовок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5" name="Дата 15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40CFBE-0CB5-43F6-BADC-B67339D08B00}" type="datetimeFigureOut">
              <a:rPr lang="ru-RU"/>
              <a:pPr>
                <a:defRPr/>
              </a:pPr>
              <a:t>12.03.2017</a:t>
            </a:fld>
            <a:endParaRPr lang="ru-RU"/>
          </a:p>
        </p:txBody>
      </p:sp>
      <p:sp>
        <p:nvSpPr>
          <p:cNvPr id="6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14"/>
          <p:cNvSpPr>
            <a:spLocks noGrp="1"/>
          </p:cNvSpPr>
          <p:nvPr>
            <p:ph type="sldNum" sz="quarter" idx="12"/>
          </p:nvPr>
        </p:nvSpPr>
        <p:spPr>
          <a:xfrm>
            <a:off x="8229600" y="6473825"/>
            <a:ext cx="758825" cy="2476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8B863A0-D172-48AD-B2E7-89751DC1420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27" name="Содержимое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79BDE81-B195-4823-979E-C21340A20114}" type="datetimeFigureOut">
              <a:rPr lang="ru-RU"/>
              <a:pPr>
                <a:defRPr/>
              </a:pPr>
              <a:t>12.03.2017</a:t>
            </a:fld>
            <a:endParaRPr lang="ru-RU"/>
          </a:p>
        </p:txBody>
      </p:sp>
      <p:sp>
        <p:nvSpPr>
          <p:cNvPr id="5" name="Нижний колонтитул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15"/>
          <p:cNvSpPr>
            <a:spLocks noGrp="1"/>
          </p:cNvSpPr>
          <p:nvPr>
            <p:ph type="sldNum" sz="quarter" idx="12"/>
          </p:nvPr>
        </p:nvSpPr>
        <p:spPr>
          <a:xfrm>
            <a:off x="8229600" y="6473825"/>
            <a:ext cx="758825" cy="2476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493C470-F9EC-4235-9F36-012881A8DCA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3C96E1-5F1D-4FF2-8A05-9D7CA82EC854}" type="datetimeFigureOut">
              <a:rPr lang="ru-RU"/>
              <a:pPr>
                <a:defRPr/>
              </a:pPr>
              <a:t>12.03.2017</a:t>
            </a:fld>
            <a:endParaRPr lang="ru-RU"/>
          </a:p>
        </p:txBody>
      </p:sp>
      <p:sp>
        <p:nvSpPr>
          <p:cNvPr id="7" name="Нижний колонтитул 10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0DFCB5-46B4-424B-A297-53703C057B2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10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4FAD53-4C84-4768-A1CE-C48837674E85}" type="datetimeFigureOut">
              <a:rPr lang="ru-RU"/>
              <a:pPr>
                <a:defRPr/>
              </a:pPr>
              <a:t>12.03.2017</a:t>
            </a:fld>
            <a:endParaRPr lang="ru-RU"/>
          </a:p>
        </p:txBody>
      </p:sp>
      <p:sp>
        <p:nvSpPr>
          <p:cNvPr id="6" name="Нижний колонтитул 2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383701-504B-4B39-BD09-672435A2DAC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29" name="Заголовок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28" name="Содержимое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8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C32F9A-3BA8-40A3-A029-8ACD65DB50C9}" type="datetimeFigureOut">
              <a:rPr lang="ru-RU"/>
              <a:pPr>
                <a:defRPr/>
              </a:pPr>
              <a:t>12.03.2017</a:t>
            </a:fld>
            <a:endParaRPr lang="ru-RU"/>
          </a:p>
        </p:txBody>
      </p:sp>
      <p:sp>
        <p:nvSpPr>
          <p:cNvPr id="9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76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48A9DFE-DC09-4284-AD29-7A7D4C822AC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Заголовок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Дата 10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6D32FF-AECD-451B-83BF-FE8F926CA211}" type="datetimeFigureOut">
              <a:rPr lang="ru-RU"/>
              <a:pPr>
                <a:defRPr/>
              </a:pPr>
              <a:t>12.03.2017</a:t>
            </a:fld>
            <a:endParaRPr lang="ru-RU"/>
          </a:p>
        </p:txBody>
      </p:sp>
      <p:sp>
        <p:nvSpPr>
          <p:cNvPr id="4" name="Нижний колонтитул 2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554A9D-AD55-4A2A-8AC3-1F4C1B629F7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9DC0E7-53D5-4227-BB11-52DF50415B0E}" type="datetimeFigureOut">
              <a:rPr lang="ru-RU"/>
              <a:pPr>
                <a:defRPr/>
              </a:pPr>
              <a:t>12.03.2017</a:t>
            </a:fld>
            <a:endParaRPr lang="ru-RU"/>
          </a:p>
        </p:txBody>
      </p:sp>
      <p:sp>
        <p:nvSpPr>
          <p:cNvPr id="3" name="Нижний колонтитул 2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C9793F-C2FA-4422-86D7-5AD00CD93CF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ая соединительная линия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/>
          <a:lstStyle>
            <a:lvl1pPr algn="l">
              <a:buNone/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26" name="Текст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6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389FF3-1C54-4C84-8198-AF937A930DA3}" type="datetimeFigureOut">
              <a:rPr lang="ru-RU"/>
              <a:pPr>
                <a:defRPr/>
              </a:pPr>
              <a:t>12.03.2017</a:t>
            </a:fld>
            <a:endParaRPr lang="ru-RU"/>
          </a:p>
        </p:txBody>
      </p:sp>
      <p:sp>
        <p:nvSpPr>
          <p:cNvPr id="7" name="Нижний колонтитул 2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DA6C56-A08B-4055-8870-CC553BE0376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/>
          <a:lstStyle>
            <a:lvl1pPr algn="l">
              <a:buNone/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26" name="Текст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F512AD-35C9-4ED4-B128-CFB4E0262E78}" type="datetimeFigureOut">
              <a:rPr lang="ru-RU"/>
              <a:pPr>
                <a:defRPr/>
              </a:pPr>
              <a:t>12.03.2017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C32A12-9150-49B1-980B-D380969FCD7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10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38670A-622E-4229-B4FB-9C403F9389E2}" type="datetimeFigureOut">
              <a:rPr lang="ru-RU"/>
              <a:pPr>
                <a:defRPr/>
              </a:pPr>
              <a:t>12.03.2017</a:t>
            </a:fld>
            <a:endParaRPr lang="ru-RU"/>
          </a:p>
        </p:txBody>
      </p:sp>
      <p:sp>
        <p:nvSpPr>
          <p:cNvPr id="5" name="Нижний колонтитул 2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E614B6-DB64-4D6D-991F-0613180A19D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9333CF-35DA-4F38-BDE3-0AEAA80AD81E}" type="datetimeFigureOut">
              <a:rPr lang="ru-RU"/>
              <a:pPr>
                <a:defRPr/>
              </a:pPr>
              <a:t>12.03.2017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6B7BB6-0F20-4A07-9960-7E5B9297DA6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029" name="Текст 7"/>
          <p:cNvSpPr>
            <a:spLocks noGrp="1"/>
          </p:cNvSpPr>
          <p:nvPr>
            <p:ph type="body" idx="1"/>
          </p:nvPr>
        </p:nvSpPr>
        <p:spPr bwMode="auto">
          <a:xfrm>
            <a:off x="304800" y="1554163"/>
            <a:ext cx="8686800" cy="4525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11" name="Дата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 smtClean="0">
                <a:solidFill>
                  <a:schemeClr val="accent1">
                    <a:shade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DE912E9A-E2D5-4B1E-A3C2-B793B58CFF50}" type="datetimeFigureOut">
              <a:rPr lang="ru-RU"/>
              <a:pPr>
                <a:defRPr/>
              </a:pPr>
              <a:t>12.03.2017</a:t>
            </a:fld>
            <a:endParaRPr lang="ru-RU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accent1">
                    <a:shade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 smtClean="0">
                <a:solidFill>
                  <a:schemeClr val="accent1">
                    <a:shade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19A28367-C702-48EA-939E-8719D8C9587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  <p:sldLayoutId id="2147483673" r:id="rId2"/>
    <p:sldLayoutId id="2147483674" r:id="rId3"/>
    <p:sldLayoutId id="2147483671" r:id="rId4"/>
    <p:sldLayoutId id="2147483675" r:id="rId5"/>
    <p:sldLayoutId id="2147483670" r:id="rId6"/>
    <p:sldLayoutId id="2147483676" r:id="rId7"/>
    <p:sldLayoutId id="2147483677" r:id="rId8"/>
    <p:sldLayoutId id="2147483678" r:id="rId9"/>
    <p:sldLayoutId id="2147483669" r:id="rId10"/>
    <p:sldLayoutId id="2147483679" r:id="rId11"/>
  </p:sldLayoutIdLst>
  <p:txStyles>
    <p:titleStyle>
      <a:lvl1pPr algn="l" rtl="0" fontAlgn="base">
        <a:spcBef>
          <a:spcPct val="0"/>
        </a:spcBef>
        <a:spcAft>
          <a:spcPct val="0"/>
        </a:spcAft>
        <a:defRPr sz="3600" kern="1200" cap="all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2pPr>
      <a:lvl3pPr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3pPr>
      <a:lvl4pPr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4pPr>
      <a:lvl5pPr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"/>
        <a:defRPr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"/>
        <a:defRPr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"/>
        <a:defRPr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"/>
        <a:defRPr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60000"/>
        <a:buFont typeface="Wingdings 2" pitchFamily="18" charset="2"/>
        <a:buChar char=""/>
        <a:defRPr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jpeg"/><Relationship Id="rId3" Type="http://schemas.openxmlformats.org/officeDocument/2006/relationships/image" Target="../media/image16.jpeg"/><Relationship Id="rId7" Type="http://schemas.openxmlformats.org/officeDocument/2006/relationships/image" Target="../media/image20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jpeg"/><Relationship Id="rId5" Type="http://schemas.openxmlformats.org/officeDocument/2006/relationships/image" Target="../media/image18.jpeg"/><Relationship Id="rId4" Type="http://schemas.openxmlformats.org/officeDocument/2006/relationships/image" Target="../media/image17.jpeg"/><Relationship Id="rId9" Type="http://schemas.openxmlformats.org/officeDocument/2006/relationships/image" Target="../media/image22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6.jpeg"/><Relationship Id="rId4" Type="http://schemas.openxmlformats.org/officeDocument/2006/relationships/image" Target="../media/image25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1.jpeg"/><Relationship Id="rId5" Type="http://schemas.openxmlformats.org/officeDocument/2006/relationships/image" Target="../media/image30.jpeg"/><Relationship Id="rId4" Type="http://schemas.openxmlformats.org/officeDocument/2006/relationships/image" Target="../media/image29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6.jpeg"/><Relationship Id="rId5" Type="http://schemas.openxmlformats.org/officeDocument/2006/relationships/image" Target="../media/image35.jpeg"/><Relationship Id="rId4" Type="http://schemas.openxmlformats.org/officeDocument/2006/relationships/image" Target="../media/image34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g"/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83568" y="1484784"/>
            <a:ext cx="8460432" cy="1368152"/>
          </a:xfrm>
        </p:spPr>
        <p:txBody>
          <a:bodyPr>
            <a:no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Aft>
                <a:spcPts val="0"/>
              </a:spcAft>
              <a:buFont typeface="Wingdings 2"/>
              <a:buNone/>
              <a:defRPr/>
            </a:pPr>
            <a:r>
              <a:rPr lang="ru-RU" sz="4000" b="1" i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Times New Roman" pitchFamily="18" charset="0"/>
                <a:cs typeface="Times New Roman" pitchFamily="18" charset="0"/>
              </a:rPr>
              <a:t>Нетрадиционные формы работы </a:t>
            </a:r>
          </a:p>
          <a:p>
            <a:pPr algn="ctr" fontAlgn="auto">
              <a:spcAft>
                <a:spcPts val="0"/>
              </a:spcAft>
              <a:buFont typeface="Wingdings 2"/>
              <a:buNone/>
              <a:defRPr/>
            </a:pPr>
            <a:r>
              <a:rPr lang="ru-RU" sz="4000" b="1" i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Times New Roman" pitchFamily="18" charset="0"/>
                <a:cs typeface="Times New Roman" pitchFamily="18" charset="0"/>
              </a:rPr>
              <a:t>с родителями в детском саду в контексте ФГОС ДО</a:t>
            </a:r>
            <a:endParaRPr lang="ru-RU" sz="4000" b="1" i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314" name="Rectangle 2"/>
          <p:cNvSpPr>
            <a:spLocks noChangeArrowheads="1"/>
          </p:cNvSpPr>
          <p:nvPr/>
        </p:nvSpPr>
        <p:spPr bwMode="auto">
          <a:xfrm>
            <a:off x="4211638" y="5887035"/>
            <a:ext cx="4637087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r"/>
            <a:r>
              <a:rPr lang="ru-RU" sz="1600" b="1" dirty="0" smtClean="0"/>
              <a:t>Першай Екатерина Васильевна</a:t>
            </a:r>
            <a:endParaRPr lang="ru-RU" sz="1600" b="1" dirty="0"/>
          </a:p>
        </p:txBody>
      </p:sp>
      <p:pic>
        <p:nvPicPr>
          <p:cNvPr id="13315" name="Picture 2" descr="http://im7-tub-ru.yandex.net/i?id=147473988-15-72&amp;n=2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84213" y="3429000"/>
            <a:ext cx="3263900" cy="2447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043608" y="548680"/>
            <a:ext cx="6912768" cy="3385542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800" b="1" i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Times New Roman" pitchFamily="18" charset="0"/>
                <a:cs typeface="Times New Roman" pitchFamily="18" charset="0"/>
              </a:rPr>
              <a:t>Семья и детский  сад  – два воспитательных феномена, каждый из которых по-своему дает ребенку социальный опыт, но только в сочетании друг с другом они создают оптимальные условия для вхождения маленького человека в большой мир.</a:t>
            </a:r>
            <a:r>
              <a:rPr lang="ru-RU" dirty="0">
                <a:latin typeface="+mn-lt"/>
                <a:cs typeface="+mn-cs"/>
              </a:rPr>
              <a:t/>
            </a:r>
            <a:br>
              <a:rPr lang="ru-RU" dirty="0">
                <a:latin typeface="+mn-lt"/>
                <a:cs typeface="+mn-cs"/>
              </a:rPr>
            </a:br>
            <a:endParaRPr lang="ru-RU" b="1" dirty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4338" name="Picture 4" descr="http://im5-tub-ru.yandex.net/i?id=353284366-68-72&amp;n=2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43213" y="4221163"/>
            <a:ext cx="3222625" cy="2279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50825" y="765175"/>
            <a:ext cx="8686800" cy="4525963"/>
          </a:xfrm>
        </p:spPr>
        <p:txBody>
          <a:bodyPr>
            <a:normAutofit fontScale="85000" lnSpcReduction="20000"/>
          </a:bodyPr>
          <a:lstStyle/>
          <a:p>
            <a:pPr algn="ctr" fontAlgn="auto">
              <a:spcAft>
                <a:spcPts val="0"/>
              </a:spcAft>
              <a:buFont typeface="Wingdings 2"/>
              <a:buNone/>
              <a:defRPr/>
            </a:pPr>
            <a:r>
              <a:rPr lang="ru-RU" sz="31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Сегодня все специалисты признают важность привлечения родителей к участию в работе детского сада, однако в реальных взаимоотношениях воспитателей и родителей существует определенная дисгармония. Препятствовать развитию этих взаимоотношений могут как личные, так и профессиональные факторы: нехватка времени, ощущение несостоятельности, этнические стереотипы, чувство обиды — все это может привести к формированию личных и профессиональных предубеждений, которые мешают семьям стать активными участниками в воспитании своих детей. </a:t>
            </a:r>
          </a:p>
          <a:p>
            <a:pPr fontAlgn="auto">
              <a:spcAft>
                <a:spcPts val="0"/>
              </a:spcAft>
              <a:buFont typeface="Wingdings 2"/>
              <a:buChar char=""/>
              <a:defRPr/>
            </a:pP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15362" name="Picture 2" descr="http://im5-tub-ru.yandex.net/i?id=446838110-23-72&amp;n=2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372225" y="4437063"/>
            <a:ext cx="1866900" cy="2187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3" name="Picture 4" descr="http://im4-tub-ru.yandex.net/i?id=195652989-71-72&amp;n=2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3850" y="4437063"/>
            <a:ext cx="1944688" cy="1881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одержимое 2"/>
          <p:cNvSpPr>
            <a:spLocks noGrp="1"/>
          </p:cNvSpPr>
          <p:nvPr>
            <p:ph idx="1"/>
          </p:nvPr>
        </p:nvSpPr>
        <p:spPr>
          <a:xfrm>
            <a:off x="250825" y="404813"/>
            <a:ext cx="8518525" cy="4824412"/>
          </a:xfrm>
        </p:spPr>
        <p:txBody>
          <a:bodyPr>
            <a:normAutofit/>
          </a:bodyPr>
          <a:lstStyle/>
          <a:p>
            <a:pPr fontAlgn="auto">
              <a:spcAft>
                <a:spcPts val="0"/>
              </a:spcAft>
              <a:buFont typeface="Wingdings 2" pitchFamily="18" charset="2"/>
              <a:buNone/>
              <a:defRPr/>
            </a:pPr>
            <a:r>
              <a:rPr lang="ru-RU" sz="1600" dirty="0" smtClean="0"/>
              <a:t>		</a:t>
            </a:r>
            <a:r>
              <a:rPr lang="ru-RU" sz="18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 Законе РФ "Об образовании" ст. 18 п.1 определяется, что родители являются первыми педагогами. Они обязаны заложить основы физического, нравственного и интеллектуального развития личности ребенка в детском возрасте. Таким образом, признание государством приоритета семейного воспитания, требует иных взаимоотношений и образовательного учреждения, а именно сотрудничества, взаимодействия и доверительности.</a:t>
            </a:r>
          </a:p>
          <a:p>
            <a:pPr fontAlgn="auto">
              <a:spcAft>
                <a:spcPts val="0"/>
              </a:spcAft>
              <a:buFont typeface="Wingdings 2" pitchFamily="18" charset="2"/>
              <a:buNone/>
              <a:defRPr/>
            </a:pPr>
            <a:r>
              <a:rPr lang="ru-RU" sz="18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		Каждое ДОУ не только воспитывает ребенка, но и консультирует родителей по вопросам воспитания детей. Педагог дошкольного учреждения - не только воспитатель детей, но и партнер родителей по их воспитанию.</a:t>
            </a:r>
          </a:p>
          <a:p>
            <a:pPr fontAlgn="auto">
              <a:spcAft>
                <a:spcPts val="0"/>
              </a:spcAft>
              <a:buFont typeface="Wingdings 2" pitchFamily="18" charset="2"/>
              <a:buNone/>
              <a:defRPr/>
            </a:pPr>
            <a:r>
              <a:rPr lang="ru-RU" sz="18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		Изменившаяся современная семья заставляет искать новые формы взаимодействия с ней, уйдя при этом от заорганизованности и скучных шаблонов. Не поощрять принятие родителями позиции потребителя образовательных услуг, а помочь им стать своему ребенку настоящим другом и авторитетным наставником, то есть выполнять свой главный гражданский долг - воспитать достойного гражданина своей страны.</a:t>
            </a:r>
          </a:p>
          <a:p>
            <a:pPr fontAlgn="auto">
              <a:spcAft>
                <a:spcPts val="0"/>
              </a:spcAft>
              <a:buFont typeface="Wingdings 2"/>
              <a:buChar char=""/>
              <a:defRPr/>
            </a:pPr>
            <a:endParaRPr lang="ru-RU" dirty="0"/>
          </a:p>
        </p:txBody>
      </p:sp>
      <p:pic>
        <p:nvPicPr>
          <p:cNvPr id="16386" name="Picture 2" descr="http://im7-tub-ru.yandex.net/i?id=25824005-49-72&amp;n=2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348413" y="4724400"/>
            <a:ext cx="1860550" cy="180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323850" y="750888"/>
            <a:ext cx="8569325" cy="2862262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buFont typeface="Wingdings 2" pitchFamily="18" charset="2"/>
              <a:buNone/>
              <a:defRPr/>
            </a:pPr>
            <a:r>
              <a:rPr lang="ru-RU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Семья и детский сад - два общественных института, которые стоят у истоков нашего будущего, но зачастую не всегда им хватает взаимопонимания, такта, терпения, чтобы услышать и понять друг друга.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Font typeface="Wingdings 2" pitchFamily="18" charset="2"/>
              <a:buNone/>
              <a:defRPr/>
            </a:pPr>
            <a:r>
              <a:rPr lang="ru-RU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		Непонимание между семьей и детским садом всей тяжестью ложится на ребенка. Не  секрет, что многие родители интересуются только питанием ребенка, считают, что детский сад - место, где только присматривают за детьми, пока родители на работе. И мы, педагоги, очень часто испытываем большие трудности в общении с родителями по этой причине.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Font typeface="Wingdings 2" pitchFamily="18" charset="2"/>
              <a:buNone/>
              <a:defRPr/>
            </a:pPr>
            <a:r>
              <a:rPr lang="ru-RU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		 Как изменить такое положение? Как заинтересовать родителей в совместной работе? Как сделать родителей участниками воспитательного процесса?</a:t>
            </a:r>
          </a:p>
        </p:txBody>
      </p:sp>
      <p:pic>
        <p:nvPicPr>
          <p:cNvPr id="17410" name="Picture 2" descr="http://im2-tub-ru.yandex.net/i?id=283034126-36-72&amp;n=2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059113" y="4365625"/>
            <a:ext cx="2665412" cy="1776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Rectangle 1"/>
          <p:cNvSpPr>
            <a:spLocks noChangeArrowheads="1"/>
          </p:cNvSpPr>
          <p:nvPr/>
        </p:nvSpPr>
        <p:spPr bwMode="auto">
          <a:xfrm>
            <a:off x="250825" y="188913"/>
            <a:ext cx="8713788" cy="5292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endParaRPr lang="ru-RU" b="1" dirty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2000" b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Из-за отсутствия духовного взаимодействия  с   родителями  дети становятся менее эмоционально отзывчивы, менее общительны и открыты, менее любознательны. Непонимание эмоциональных потребностей ребенка приводит к постепенному накапливанию у детей неудовлетворенности, пассивности, угасанию познавательной мотивации.</a:t>
            </a:r>
          </a:p>
          <a:p>
            <a:pPr algn="just" eaLnBrk="0" hangingPunct="0"/>
            <a:endParaRPr lang="ru-RU" sz="2000" dirty="0">
              <a:latin typeface="Times New Roman" pitchFamily="18" charset="0"/>
              <a:cs typeface="Times New Roman" pitchFamily="18" charset="0"/>
            </a:endParaRPr>
          </a:p>
          <a:p>
            <a:pPr algn="just" eaLnBrk="0" hangingPunct="0"/>
            <a:endParaRPr lang="ru-RU" sz="2000" dirty="0">
              <a:latin typeface="Times New Roman" pitchFamily="18" charset="0"/>
              <a:cs typeface="Times New Roman" pitchFamily="18" charset="0"/>
            </a:endParaRPr>
          </a:p>
          <a:p>
            <a:pPr algn="just" eaLnBrk="0" hangingPunct="0"/>
            <a:endParaRPr lang="ru-RU" sz="2000" dirty="0">
              <a:latin typeface="Times New Roman" pitchFamily="18" charset="0"/>
              <a:cs typeface="Times New Roman" pitchFamily="18" charset="0"/>
            </a:endParaRPr>
          </a:p>
          <a:p>
            <a:pPr algn="just" eaLnBrk="0" hangingPunct="0"/>
            <a:endParaRPr lang="ru-RU" sz="2000" dirty="0">
              <a:latin typeface="Times New Roman" pitchFamily="18" charset="0"/>
              <a:cs typeface="Times New Roman" pitchFamily="18" charset="0"/>
            </a:endParaRPr>
          </a:p>
          <a:p>
            <a:pPr algn="just" eaLnBrk="0" hangingPunct="0"/>
            <a:endParaRPr lang="ru-RU" sz="2000" dirty="0">
              <a:latin typeface="Times New Roman" pitchFamily="18" charset="0"/>
              <a:cs typeface="Times New Roman" pitchFamily="18" charset="0"/>
            </a:endParaRPr>
          </a:p>
          <a:p>
            <a:pPr algn="just" eaLnBrk="0" hangingPunct="0"/>
            <a:endParaRPr lang="ru-RU" sz="2000" dirty="0">
              <a:latin typeface="Times New Roman" pitchFamily="18" charset="0"/>
              <a:cs typeface="Times New Roman" pitchFamily="18" charset="0"/>
            </a:endParaRPr>
          </a:p>
          <a:p>
            <a:pPr algn="just" eaLnBrk="0" hangingPunct="0"/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Традиционные  формы   работы   с   родителями  ( беседы, собрания, уголки) дают малый результат. Нужны новые  нетрадиционные   формы  для сближения детей,  родителей, педагогов. Сближение, контакт, взаимодействие  родителей  и детей необходимо для формирования морально - нравственных качеств и социализации ребенка. . </a:t>
            </a:r>
          </a:p>
        </p:txBody>
      </p:sp>
      <p:pic>
        <p:nvPicPr>
          <p:cNvPr id="18434" name="Picture 3" descr="http://im2-tub-ru.yandex.net/i?id=70328094-33-72&amp;n=2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732588" y="5157788"/>
            <a:ext cx="1638300" cy="1428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5" name="Picture 2" descr="http://im1-tub-ru.yandex.net/i?id=114578184-12-72&amp;n=2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268538" y="2276475"/>
            <a:ext cx="2657475" cy="1428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79512" y="1196752"/>
            <a:ext cx="8964488" cy="936103"/>
          </a:xfrm>
        </p:spPr>
        <p:txBody>
          <a:bodyPr>
            <a:normAutofit fontScale="77500" lnSpcReduction="20000"/>
          </a:bodyPr>
          <a:lstStyle/>
          <a:p>
            <a:pPr algn="ctr" fontAlgn="auto">
              <a:spcAft>
                <a:spcPts val="0"/>
              </a:spcAft>
              <a:buFont typeface="Wingdings 2"/>
              <a:buChar char=""/>
              <a:defRPr/>
            </a:pPr>
            <a:endParaRPr lang="ru-RU" u="sng" dirty="0" smtClean="0"/>
          </a:p>
          <a:p>
            <a:pPr algn="ctr" fontAlgn="auto">
              <a:spcAft>
                <a:spcPts val="0"/>
              </a:spcAft>
              <a:buFont typeface="Wingdings 2"/>
              <a:buNone/>
              <a:defRPr/>
            </a:pPr>
            <a:r>
              <a:rPr lang="ru-RU" sz="4000" b="1" i="1" u="sng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Times New Roman" pitchFamily="18" charset="0"/>
                <a:cs typeface="Times New Roman" pitchFamily="18" charset="0"/>
              </a:rPr>
              <a:t>Информационно-аналитические </a:t>
            </a:r>
          </a:p>
          <a:p>
            <a:pPr fontAlgn="auto">
              <a:spcAft>
                <a:spcPts val="0"/>
              </a:spcAft>
              <a:buFont typeface="Wingdings 2"/>
              <a:buChar char=""/>
              <a:defRPr/>
            </a:pPr>
            <a:endParaRPr lang="ru-RU" u="sng" dirty="0" smtClean="0"/>
          </a:p>
        </p:txBody>
      </p:sp>
      <p:pic>
        <p:nvPicPr>
          <p:cNvPr id="19458" name="Picture 2" descr="http://im4-tub-ru.yandex.net/i?id=165019329-00-72&amp;n=2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472182">
            <a:off x="7089775" y="5613400"/>
            <a:ext cx="1376363" cy="1114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59" name="Picture 4" descr="http://im4-tub-ru.yandex.net/i?id=485293607-28-72&amp;n=2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411413" y="5229225"/>
            <a:ext cx="1416050" cy="1416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0" name="Picture 6" descr="http://do.gendocs.ru/pars_docs/tw_refs/350/349279/349279_html_6d3dbbcc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456006">
            <a:off x="630238" y="4645025"/>
            <a:ext cx="1066800" cy="1433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Стрелка вниз 7"/>
          <p:cNvSpPr/>
          <p:nvPr/>
        </p:nvSpPr>
        <p:spPr>
          <a:xfrm rot="2819963">
            <a:off x="856245" y="1821489"/>
            <a:ext cx="628488" cy="1139323"/>
          </a:xfrm>
          <a:prstGeom prst="downArrow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27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Цель</a:t>
            </a:r>
            <a:r>
              <a:rPr lang="ru-RU" sz="900" dirty="0">
                <a:solidFill>
                  <a:schemeClr val="tx1"/>
                </a:solidFill>
              </a:rPr>
              <a:t> </a:t>
            </a:r>
          </a:p>
        </p:txBody>
      </p:sp>
      <p:sp>
        <p:nvSpPr>
          <p:cNvPr id="9" name="Стрелка вниз 8"/>
          <p:cNvSpPr/>
          <p:nvPr/>
        </p:nvSpPr>
        <p:spPr>
          <a:xfrm rot="18934668">
            <a:off x="7891463" y="1789113"/>
            <a:ext cx="720725" cy="1139825"/>
          </a:xfrm>
          <a:prstGeom prst="downArrow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Форма проведения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395536" y="0"/>
            <a:ext cx="8568952" cy="1231106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700" b="1" i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Times New Roman" pitchFamily="18" charset="0"/>
                <a:cs typeface="Times New Roman" pitchFamily="18" charset="0"/>
              </a:rPr>
              <a:t>Нетрадиционные   формы  организации общения педагогов и  родителей</a:t>
            </a:r>
          </a:p>
        </p:txBody>
      </p:sp>
      <p:sp>
        <p:nvSpPr>
          <p:cNvPr id="19464" name="Прямоугольник 10"/>
          <p:cNvSpPr>
            <a:spLocks noChangeArrowheads="1"/>
          </p:cNvSpPr>
          <p:nvPr/>
        </p:nvSpPr>
        <p:spPr bwMode="auto">
          <a:xfrm>
            <a:off x="0" y="2781300"/>
            <a:ext cx="2952750" cy="107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Выявление интересов, потребностей, запросов родителей, уровня их педагогической грамотности</a:t>
            </a:r>
          </a:p>
        </p:txBody>
      </p:sp>
      <p:sp>
        <p:nvSpPr>
          <p:cNvPr id="19465" name="Прямоугольник 11"/>
          <p:cNvSpPr>
            <a:spLocks noChangeArrowheads="1"/>
          </p:cNvSpPr>
          <p:nvPr/>
        </p:nvSpPr>
        <p:spPr bwMode="auto">
          <a:xfrm>
            <a:off x="3779838" y="2852738"/>
            <a:ext cx="5040312" cy="2800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Проведение социологических срезов; опросов; «Почтовый ящик»,</a:t>
            </a:r>
            <a:r>
              <a:rPr lang="ru-RU" sz="1600" dirty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 в которую родители могут класть записки со своими идеями и предложениями, обращаться с вопросами к специалистам, заведующей или методисту. Заданные вопросы освещаются на родительских собраниях, становятся темой заседания родительского клуба или даются специалистами письменно. Такая форма работы позволяет родителям делиться своими мыслями с группой воспитателей и эффективна, когда нехватка времени мешает педагогам встретиться с родителями лично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9466" name="Picture 9" descr="http://im2-tub-ru.yandex.net/i?id=324132075-01-72&amp;n=21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716463" y="2276475"/>
            <a:ext cx="1039812" cy="582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Rectangle 1"/>
          <p:cNvSpPr>
            <a:spLocks noChangeArrowheads="1"/>
          </p:cNvSpPr>
          <p:nvPr/>
        </p:nvSpPr>
        <p:spPr bwMode="auto">
          <a:xfrm rot="10800000" flipV="1">
            <a:off x="250825" y="1412875"/>
            <a:ext cx="4392613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Установление эмоционального контакта между педагогами, родителями , детьми </a:t>
            </a:r>
          </a:p>
        </p:txBody>
      </p:sp>
      <p:sp>
        <p:nvSpPr>
          <p:cNvPr id="5" name="Стрелка вниз 4"/>
          <p:cNvSpPr/>
          <p:nvPr/>
        </p:nvSpPr>
        <p:spPr>
          <a:xfrm rot="2819963">
            <a:off x="2008372" y="453337"/>
            <a:ext cx="628488" cy="1139323"/>
          </a:xfrm>
          <a:prstGeom prst="downArrow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27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Цель</a:t>
            </a:r>
            <a:r>
              <a:rPr lang="ru-RU" sz="900" dirty="0">
                <a:solidFill>
                  <a:schemeClr val="tx1"/>
                </a:solidFill>
              </a:rPr>
              <a:t> </a:t>
            </a:r>
          </a:p>
        </p:txBody>
      </p:sp>
      <p:sp>
        <p:nvSpPr>
          <p:cNvPr id="20483" name="Rectangle 2"/>
          <p:cNvSpPr>
            <a:spLocks noChangeArrowheads="1"/>
          </p:cNvSpPr>
          <p:nvPr/>
        </p:nvSpPr>
        <p:spPr bwMode="auto">
          <a:xfrm>
            <a:off x="5472113" y="1628775"/>
            <a:ext cx="3671887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Совместные досуги, праздники участие  родителей  и детей в выставках, играх.. </a:t>
            </a:r>
          </a:p>
        </p:txBody>
      </p:sp>
      <p:sp>
        <p:nvSpPr>
          <p:cNvPr id="7" name="Стрелка вниз 6"/>
          <p:cNvSpPr/>
          <p:nvPr/>
        </p:nvSpPr>
        <p:spPr>
          <a:xfrm rot="18934668">
            <a:off x="6235700" y="638175"/>
            <a:ext cx="720725" cy="1138238"/>
          </a:xfrm>
          <a:prstGeom prst="downArrow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Форма проведения</a:t>
            </a:r>
          </a:p>
        </p:txBody>
      </p:sp>
      <p:pic>
        <p:nvPicPr>
          <p:cNvPr id="20485" name="Picture 4" descr="http://im2-tub-ru.yandex.net/i?id=541834229-59-72&amp;n=2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348038" y="2276475"/>
            <a:ext cx="1712912" cy="1285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6" name="Picture 6" descr="http://im3-tub-ru.yandex.net/i?id=655560931-50-72&amp;n=2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71550" y="5373688"/>
            <a:ext cx="1617663" cy="1212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7" name="Picture 7" descr="G:\Фото\Весна 2009\8марта2009\IMG_1129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79388" y="4221163"/>
            <a:ext cx="1631950" cy="1223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8" name="Picture 9" descr="G:\Фото\Весна 2010\детский сад\IMG_1127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588125" y="2708275"/>
            <a:ext cx="2087563" cy="156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9" name="Picture 10" descr="G:\Фото\Весна 2010\Выпускной\IMG_1463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859338" y="5229225"/>
            <a:ext cx="1825625" cy="1368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90" name="Picture 11" descr="G:\Фото\Весна 2009\детский сад\IMG_0692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7019925" y="4724400"/>
            <a:ext cx="1876425" cy="1408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91" name="Picture 2" descr="G:\Фото\Зима 2009\мама папа я декабрь2008\DSC03061.JPG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395288" y="2781300"/>
            <a:ext cx="1968500" cy="1079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492" name="Rectangle 12"/>
          <p:cNvSpPr>
            <a:spLocks noChangeArrowheads="1"/>
          </p:cNvSpPr>
          <p:nvPr/>
        </p:nvSpPr>
        <p:spPr bwMode="auto">
          <a:xfrm>
            <a:off x="2051050" y="3716338"/>
            <a:ext cx="4537075" cy="1570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lang="ru-RU" sz="1500" dirty="0">
                <a:solidFill>
                  <a:srgbClr val="000000"/>
                </a:solidFill>
                <a:cs typeface="Times New Roman" pitchFamily="18" charset="0"/>
              </a:rPr>
              <a:t>– </a:t>
            </a:r>
            <a:r>
              <a:rPr lang="ru-RU" sz="16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совместные досуги, праздники, выставки призваны устанавливать теплые неформальные, доверительные отношения, эмоциональный контакт между педагогами и родителями, между родителями и детьми. Досуги позволяют создать эмоциональный комфорт в группе.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493" name="Picture 5" descr="http://im4-tub-ru.yandex.net/i?id=336856593-57-72&amp;n=21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7380288" y="44450"/>
            <a:ext cx="1712912" cy="1284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" name="Прямоугольник 19"/>
          <p:cNvSpPr/>
          <p:nvPr/>
        </p:nvSpPr>
        <p:spPr>
          <a:xfrm>
            <a:off x="3635896" y="188640"/>
            <a:ext cx="3312368" cy="523220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800" b="1" i="1" u="sng" dirty="0" err="1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Times New Roman" pitchFamily="18" charset="0"/>
                <a:cs typeface="Times New Roman" pitchFamily="18" charset="0"/>
              </a:rPr>
              <a:t>Досуговые</a:t>
            </a:r>
            <a:endParaRPr lang="ru-RU" sz="2800" dirty="0">
              <a:latin typeface="+mn-lt"/>
              <a:cs typeface="+mn-cs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3131840" y="188640"/>
            <a:ext cx="3168352" cy="523220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800" b="1" i="1" u="sng" dirty="0" err="1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Times New Roman" pitchFamily="18" charset="0"/>
                <a:cs typeface="Times New Roman" pitchFamily="18" charset="0"/>
              </a:rPr>
              <a:t>Познавательные</a:t>
            </a:r>
          </a:p>
        </p:txBody>
      </p:sp>
      <p:sp>
        <p:nvSpPr>
          <p:cNvPr id="5" name="Стрелка вниз 4"/>
          <p:cNvSpPr/>
          <p:nvPr/>
        </p:nvSpPr>
        <p:spPr>
          <a:xfrm rot="2819963">
            <a:off x="2080380" y="381328"/>
            <a:ext cx="628488" cy="1139323"/>
          </a:xfrm>
          <a:prstGeom prst="downArrow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27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Цель</a:t>
            </a:r>
            <a:r>
              <a:rPr lang="ru-RU" sz="900" dirty="0">
                <a:solidFill>
                  <a:schemeClr val="tx1"/>
                </a:solidFill>
              </a:rPr>
              <a:t> </a:t>
            </a:r>
          </a:p>
        </p:txBody>
      </p:sp>
      <p:sp>
        <p:nvSpPr>
          <p:cNvPr id="6" name="Стрелка вниз 5"/>
          <p:cNvSpPr/>
          <p:nvPr/>
        </p:nvSpPr>
        <p:spPr>
          <a:xfrm rot="18934668">
            <a:off x="6667500" y="349250"/>
            <a:ext cx="720725" cy="1139825"/>
          </a:xfrm>
          <a:prstGeom prst="downArrow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Форма проведения</a:t>
            </a:r>
          </a:p>
        </p:txBody>
      </p:sp>
      <p:sp>
        <p:nvSpPr>
          <p:cNvPr id="21508" name="Rectangle 1"/>
          <p:cNvSpPr>
            <a:spLocks noChangeArrowheads="1"/>
          </p:cNvSpPr>
          <p:nvPr/>
        </p:nvSpPr>
        <p:spPr bwMode="auto">
          <a:xfrm rot="10800000" flipV="1">
            <a:off x="0" y="1412875"/>
            <a:ext cx="4284663" cy="132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lang="ru-RU" sz="16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Ознакомление  родителей  с возрастными и психологическими особенностями детей дошкольного возраста. Формирование у  родителей практических навыков воспитания детей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  <p:sp>
        <p:nvSpPr>
          <p:cNvPr id="21509" name="Rectangle 2"/>
          <p:cNvSpPr>
            <a:spLocks noChangeArrowheads="1"/>
          </p:cNvSpPr>
          <p:nvPr/>
        </p:nvSpPr>
        <p:spPr bwMode="auto">
          <a:xfrm>
            <a:off x="4932363" y="1484313"/>
            <a:ext cx="4067175" cy="1816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lang="ru-RU" sz="16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Семинары-практикумы, педагогический брифинг, педагогическая гостиная, проведение собраний, консультаций в нетрадиционной   форме , устные педагогические журналы, игры с педагогическим содержанием, педагогическая библиотека для  родителей 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  <p:pic>
        <p:nvPicPr>
          <p:cNvPr id="21510" name="Picture 3" descr="D:\a\Мои документы\Документы Лена\Лена документы\консультации для родителей,педагогов\Консультации\6-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914866">
            <a:off x="8026400" y="279400"/>
            <a:ext cx="846138" cy="1195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11" name="Picture 6" descr="http://lesok-mdou15.ucoz.ru/kartinki/10n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732588" y="3573463"/>
            <a:ext cx="2259012" cy="1693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12" name="Picture 10" descr="http://im5-tub-ru.yandex.net/i?id=191438623-50-72&amp;n=21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011863" y="5445125"/>
            <a:ext cx="2159000" cy="1212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513" name="Прямоугольник 13"/>
          <p:cNvSpPr>
            <a:spLocks noChangeArrowheads="1"/>
          </p:cNvSpPr>
          <p:nvPr/>
        </p:nvSpPr>
        <p:spPr bwMode="auto">
          <a:xfrm>
            <a:off x="287338" y="3284538"/>
            <a:ext cx="5580062" cy="3384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Познавательные формы выполняют доминирующую роль в повышении психолого-педагогической культуры родителей. Их суть – ознакомление родителей с возрастными и психологическими особенностями детей дошкольного возраста, формирование практических навыков в воспитании детей. Основная роль принадлежит собраниям нетрадиционной формы, групповым консультациям, которые можно провести творчески, опираясь на популярные телепередачи "Театральная пятница", "Круглый стол", "Викторины", "Клубы для родителей" и др. Для формирования у родителей навыков и умений воспитание ребенка целесообразно проводить тренинги, практикумы, дискуссии.</a:t>
            </a:r>
          </a:p>
        </p:txBody>
      </p:sp>
      <p:pic>
        <p:nvPicPr>
          <p:cNvPr id="21514" name="Picture 12" descr="http://im7-tub-ru.yandex.net/i?id=128869815-67-72&amp;n=21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924300" y="1052513"/>
            <a:ext cx="1009650" cy="1428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79512" y="188640"/>
            <a:ext cx="8964488" cy="95410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800" b="1" i="1" u="sng" dirty="0" err="1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Times New Roman" pitchFamily="18" charset="0"/>
                <a:cs typeface="Times New Roman" pitchFamily="18" charset="0"/>
              </a:rPr>
              <a:t>Наглядно-информационные: информационно-ознакомительные; информационно-просветительские</a:t>
            </a:r>
          </a:p>
        </p:txBody>
      </p:sp>
      <p:sp>
        <p:nvSpPr>
          <p:cNvPr id="5" name="Стрелка вниз 4"/>
          <p:cNvSpPr/>
          <p:nvPr/>
        </p:nvSpPr>
        <p:spPr>
          <a:xfrm rot="2819963">
            <a:off x="1000261" y="1101408"/>
            <a:ext cx="628488" cy="1139323"/>
          </a:xfrm>
          <a:prstGeom prst="downArrow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27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Цель</a:t>
            </a:r>
            <a:r>
              <a:rPr lang="ru-RU" sz="900" dirty="0">
                <a:solidFill>
                  <a:schemeClr val="tx1"/>
                </a:solidFill>
              </a:rPr>
              <a:t> </a:t>
            </a:r>
          </a:p>
        </p:txBody>
      </p:sp>
      <p:sp>
        <p:nvSpPr>
          <p:cNvPr id="6" name="Стрелка вниз 5"/>
          <p:cNvSpPr/>
          <p:nvPr/>
        </p:nvSpPr>
        <p:spPr>
          <a:xfrm rot="18934668">
            <a:off x="7675563" y="1141413"/>
            <a:ext cx="720725" cy="1139825"/>
          </a:xfrm>
          <a:prstGeom prst="downArrow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Форма проведения</a:t>
            </a:r>
          </a:p>
        </p:txBody>
      </p:sp>
      <p:sp>
        <p:nvSpPr>
          <p:cNvPr id="22532" name="Прямоугольник 6"/>
          <p:cNvSpPr>
            <a:spLocks noChangeArrowheads="1"/>
          </p:cNvSpPr>
          <p:nvPr/>
        </p:nvSpPr>
        <p:spPr bwMode="auto">
          <a:xfrm>
            <a:off x="0" y="2205038"/>
            <a:ext cx="3744913" cy="132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Ознакомление родителей с работой дошкольного учреждения, особенностями воспитания детей. Формирование у родителей знаний о воспитании и развитии детей</a:t>
            </a:r>
          </a:p>
        </p:txBody>
      </p:sp>
      <p:sp>
        <p:nvSpPr>
          <p:cNvPr id="22533" name="Прямоугольник 7"/>
          <p:cNvSpPr>
            <a:spLocks noChangeArrowheads="1"/>
          </p:cNvSpPr>
          <p:nvPr/>
        </p:nvSpPr>
        <p:spPr bwMode="auto">
          <a:xfrm>
            <a:off x="5651500" y="1989138"/>
            <a:ext cx="3708400" cy="1570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Информационные проспекты для родителей, организация дней (недель) открытых дверей, открытых просмотров занятий и других видов деятельности детей. Выпуск газет, организация мини-библиотек</a:t>
            </a:r>
          </a:p>
        </p:txBody>
      </p:sp>
      <p:pic>
        <p:nvPicPr>
          <p:cNvPr id="22534" name="Picture 4" descr="http://www.guoedu.ru/userfiles/image001_resize(16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867400" y="3644900"/>
            <a:ext cx="1136650" cy="1377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5" name="Picture 5" descr="http://krest-hram.ru/wp-content/gallery/vyipusknoy-klassa-podgotovki-k-shkole-2013/20130526_vipusk0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804025" y="5229225"/>
            <a:ext cx="2003425" cy="1335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6" name="Picture 7" descr="http://im6-tub-ru.yandex.net/i?id=527224406-49-72&amp;n=21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779838" y="1700213"/>
            <a:ext cx="1905000" cy="1428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7" name="Picture 8" descr="http://im4-tub-ru.yandex.net/i?id=135241490-40-72&amp;n=21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164388" y="3500438"/>
            <a:ext cx="1763712" cy="1266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538" name="Прямоугольник 14"/>
          <p:cNvSpPr>
            <a:spLocks noChangeArrowheads="1"/>
          </p:cNvSpPr>
          <p:nvPr/>
        </p:nvSpPr>
        <p:spPr bwMode="auto">
          <a:xfrm>
            <a:off x="323850" y="4391025"/>
            <a:ext cx="5327650" cy="1846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dirty="0">
                <a:latin typeface="Franklin Gothic Book" pitchFamily="34" charset="0"/>
              </a:rPr>
              <a:t> 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Наглядно-информационные формы в нетрадиционном звучании позволяют правильно оценить деятельность педагогов, пересмотреть методы и приемы семейного воспитания. Например, открытые занятия для родителей, просмотр видеороликов, фотографии, выставки детских работ. Проведение открытых занятий в ДОУ может быть организовано по разному. </a:t>
            </a:r>
          </a:p>
        </p:txBody>
      </p:sp>
      <p:pic>
        <p:nvPicPr>
          <p:cNvPr id="22539" name="Picture 9" descr="http://im0-tub-ru.yandex.net/i?id=88812925-20-72&amp;n=21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580063" y="5300663"/>
            <a:ext cx="1000125" cy="1428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Прямоугольник 4"/>
          <p:cNvSpPr>
            <a:spLocks noChangeArrowheads="1"/>
          </p:cNvSpPr>
          <p:nvPr/>
        </p:nvSpPr>
        <p:spPr bwMode="auto">
          <a:xfrm>
            <a:off x="395288" y="3644900"/>
            <a:ext cx="8101012" cy="132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Чтобы отойти от стандартных родительских уголков, можно выпустить стенды настольной тематической информации, составленные по запросам и заявкам родителей, стенды-презентации, где сами родители могут презентовать, например, творчество своего ребенка. Не забудьте организовать и рекламный стенд, где есть возможность выразить благодарность родителям за оказанную помощь.</a:t>
            </a:r>
          </a:p>
        </p:txBody>
      </p:sp>
      <p:pic>
        <p:nvPicPr>
          <p:cNvPr id="23554" name="Picture 2" descr="http://im7-tub-ru.yandex.net/i?id=470900592-00-72&amp;n=2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55650" y="5229225"/>
            <a:ext cx="1514475" cy="1428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55" name="Picture 6" descr="http://www.allpolus.com/uploads/posts/2011-07/1310072261_dlya-vasroditeli600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875463" y="5013325"/>
            <a:ext cx="1960562" cy="1603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556" name="Прямоугольник 8"/>
          <p:cNvSpPr>
            <a:spLocks noChangeArrowheads="1"/>
          </p:cNvSpPr>
          <p:nvPr/>
        </p:nvSpPr>
        <p:spPr bwMode="auto">
          <a:xfrm>
            <a:off x="323850" y="692150"/>
            <a:ext cx="6264275" cy="1816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Например, в одном случае, родители в качестве гостей посещают занятия. Родители видят собственных детей в необычной для себя обстановке, получают рекомендации об обучении детей в семье. В другом случае родители могут быть активными участниками педагогического процесса. Они отвечают на вопросы, совместно с детьми двигаются под музыку, поют, рисуют, выполняют задания педагога и т. д</a:t>
            </a:r>
            <a:endParaRPr lang="ru-RU" sz="1600" dirty="0">
              <a:latin typeface="Franklin Gothic Book" pitchFamily="34" charset="0"/>
            </a:endParaRPr>
          </a:p>
        </p:txBody>
      </p:sp>
      <p:pic>
        <p:nvPicPr>
          <p:cNvPr id="23557" name="Picture 8" descr="http://im2-tub-ru.yandex.net/i?id=178455374-57-72&amp;n=21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732588" y="692150"/>
            <a:ext cx="1905000" cy="1428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58" name="Picture 10" descr="http://im5-tub-ru.yandex.net/i?id=178486778-69-72&amp;n=21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643438" y="2349500"/>
            <a:ext cx="1927225" cy="1284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59" name="Picture 12" descr="http://im1-tub-ru.yandex.net/i?id=188669851-22-72&amp;n=21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563938" y="5229225"/>
            <a:ext cx="1905000" cy="1428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439863" y="765175"/>
            <a:ext cx="7704137" cy="4892675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buFont typeface="Wingdings 2" pitchFamily="18" charset="2"/>
              <a:buNone/>
              <a:defRPr/>
            </a:pPr>
            <a:r>
              <a:rPr lang="ru-RU" sz="2400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 результате внедрения нетрадиционных форм работы с родителями отмечается повышение интереса к жизни детей в группе, ответственности родителей за воспитание  ребенка в семьях. Повышение психолого-педагогической компетентности в вопросах детско-родительских отношений.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Font typeface="Wingdings 2" pitchFamily="18" charset="2"/>
              <a:buNone/>
              <a:defRPr/>
            </a:pPr>
            <a:r>
              <a:rPr lang="ru-RU" sz="2400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		Конечно, родители имеют возможность получать информацию в интернете, общаться на форумах, но ничто не заменит личного эмоционального общения с воспитателями и своими детьми в спокойной непринужденной обстановке, направленной  на взаимную помощь и поддержку детей дошкольного возраста.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4578" name="Picture 2" descr="http://im3-tub-ru.yandex.net/i?id=152416884-12-72&amp;n=2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7950" y="152400"/>
            <a:ext cx="1258888" cy="1260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79" name="Picture 4" descr="http://im5-tub-ru.yandex.net/i?id=231047004-59-72&amp;n=2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019925" y="5168900"/>
            <a:ext cx="1809750" cy="1428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9512" y="413495"/>
            <a:ext cx="8856984" cy="59130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400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Взаимоотношения с родителями целесообразно выстраивать поэтапно:</a:t>
            </a:r>
            <a:endParaRPr lang="ru-RU" sz="2400" dirty="0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400" dirty="0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«Давайте познакомимся</a:t>
            </a:r>
            <a:r>
              <a:rPr lang="ru-RU" sz="2400" dirty="0" smtClean="0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!». 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На первом этапе родители знакомятся с детским садом, с образовательными программами, с педагогическим коллективом, раскрываются возможности совместной работы.</a:t>
            </a:r>
            <a:endParaRPr lang="ru-RU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400" dirty="0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Второй этап – «Давайте подружимся!». 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На этом этапе родителям предлагаются активные методы взаимодействия: тренинги, круглые столы, игровые семинары.</a:t>
            </a:r>
            <a:endParaRPr lang="ru-RU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400" dirty="0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Третий этап называется «Давайте узнавать вместе». 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На этом этапе можно говорить о функционировании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родительско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-педагогического сообщества, направляющего свою деятельность на развитие ребенка (исследовательская, проектная деятельность, совместные экскурсии, посещение выставок, музеев).</a:t>
            </a:r>
            <a:endParaRPr lang="ru-RU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445112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220072" y="332656"/>
            <a:ext cx="3672408" cy="56905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 ФГОС ДО говорится, что работа с родителями должна иметь дифференцированный подход, учитывать социальный статус, микроклимат семьи, родительские запросы, и степень заинтересованности родителей деятельностью ДОУ, повышение культуры педагогической грамотности семьи</a:t>
            </a:r>
            <a:r>
              <a:rPr lang="ru-RU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053718"/>
            <a:ext cx="4998203" cy="42484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51717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9512" y="188640"/>
            <a:ext cx="8568952" cy="37472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 соответствии с новыми требованиями ФГОС ДО формы работы с родителями должны содержать 5 образовательных областей:</a:t>
            </a:r>
            <a:endParaRPr lang="ru-RU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ОО «Социально-коммуникативное развитие»;</a:t>
            </a:r>
            <a:endParaRPr lang="ru-RU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ОО «Познавательное развитие»;</a:t>
            </a:r>
            <a:endParaRPr lang="ru-RU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ОО «Художественно-эстетическое развитие»;</a:t>
            </a:r>
            <a:endParaRPr lang="ru-RU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ОО «Речевое развитие»;</a:t>
            </a:r>
            <a:endParaRPr lang="ru-RU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ОО «Физическое развитие».</a:t>
            </a:r>
            <a:endParaRPr lang="ru-RU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87956" y="3140968"/>
            <a:ext cx="4956043" cy="3717032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4073" y="4293096"/>
            <a:ext cx="1999323" cy="17555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22359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7504" y="260648"/>
            <a:ext cx="5184576" cy="48344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400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ОО «Социально-коммуникативное развитие» </a:t>
            </a:r>
            <a:r>
              <a:rPr lang="ru-RU" sz="2400" dirty="0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включает в себя знакомство родителей с трудностями и достижениями детей на родительских собраниях, организация выставок детских работ и совместных работ детей и их родителей, вовлечение родителей в подготовку и проведение мероприятий в ДОУ, индивидуальное и групповое консультирование родителей, круглые столы, участие в конкурсах.</a:t>
            </a:r>
            <a:endParaRPr lang="ru-RU" sz="2400" dirty="0">
              <a:solidFill>
                <a:srgbClr val="7030A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7958" y="1196752"/>
            <a:ext cx="4136042" cy="53012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64224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3528" y="0"/>
            <a:ext cx="8496944" cy="19364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800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ОО «Познавательное развитие»</a:t>
            </a:r>
            <a:r>
              <a:rPr lang="ru-RU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включает в себя интеллектуальное развитие ребенка через подготовку к праздникам, развлечениям, конкурсам, совместные дополнительные мероприятия в семье и детском саду.</a:t>
            </a:r>
            <a:endParaRPr lang="ru-RU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2060848"/>
            <a:ext cx="6096000" cy="47251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62838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9512" y="4797152"/>
            <a:ext cx="8784976" cy="19364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800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ОО «Художественно-эстетическое развитие» </a:t>
            </a:r>
            <a:r>
              <a:rPr lang="ru-RU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включает в себя совместные поделки и рисунки детей и родителей; музыкально-художественная деятельность в семейных праздниках, концертах.</a:t>
            </a:r>
            <a:endParaRPr lang="ru-RU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9672" y="188640"/>
            <a:ext cx="5904656" cy="450737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6495424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9512" y="4653136"/>
            <a:ext cx="8784976" cy="19364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800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ОО «Речевое развитие» </a:t>
            </a:r>
            <a:r>
              <a:rPr lang="ru-RU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совместное чтение детей и родителей, консультирование родителей по выбору тематики чтения, оформление выставок художественной литературы.</a:t>
            </a:r>
            <a:endParaRPr lang="ru-RU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75772" y="548680"/>
            <a:ext cx="3792456" cy="3704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54577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9512" y="188640"/>
            <a:ext cx="8784976" cy="27269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000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ОО «Физическое развитие» 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знакомство родителей с лучшими достижениями в физкультурном досуге других семей, организация совместных соревнований, привлечение к участию и помощь в проведении олимпиад внутри сада; знакомство родителей с эффективными средствами закаливания, профилактика заболеваний; безопасное поведение в различное время года через оформление стендов, индивидуальных консультаций; информирование родителей о создании безопасных условий дома через оформление буклетов, плакатов.</a:t>
            </a:r>
            <a:endParaRPr lang="ru-RU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9992" y="3284984"/>
            <a:ext cx="4343608" cy="2889947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96" y="3284984"/>
            <a:ext cx="4343608" cy="28899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09480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539552" y="908720"/>
            <a:ext cx="6696744" cy="3970318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buFont typeface="Wingdings 2" pitchFamily="18" charset="2"/>
              <a:buNone/>
              <a:defRPr/>
            </a:pPr>
            <a:r>
              <a:rPr lang="ru-RU" sz="2800" b="1" i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Times New Roman" pitchFamily="18" charset="0"/>
                <a:cs typeface="Times New Roman" pitchFamily="18" charset="0"/>
              </a:rPr>
              <a:t>Берегите друг друга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Font typeface="Wingdings 2" pitchFamily="18" charset="2"/>
              <a:buNone/>
              <a:defRPr/>
            </a:pPr>
            <a:r>
              <a:rPr lang="ru-RU" sz="2800" b="1" i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Times New Roman" pitchFamily="18" charset="0"/>
                <a:cs typeface="Times New Roman" pitchFamily="18" charset="0"/>
              </a:rPr>
              <a:t>Добротой согревайте!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Font typeface="Wingdings 2" pitchFamily="18" charset="2"/>
              <a:buNone/>
              <a:defRPr/>
            </a:pPr>
            <a:r>
              <a:rPr lang="ru-RU" sz="2800" b="1" i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Times New Roman" pitchFamily="18" charset="0"/>
                <a:cs typeface="Times New Roman" pitchFamily="18" charset="0"/>
              </a:rPr>
              <a:t>Берегите друг друга,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Font typeface="Wingdings 2" pitchFamily="18" charset="2"/>
              <a:buNone/>
              <a:defRPr/>
            </a:pPr>
            <a:r>
              <a:rPr lang="ru-RU" sz="2800" b="1" i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Times New Roman" pitchFamily="18" charset="0"/>
                <a:cs typeface="Times New Roman" pitchFamily="18" charset="0"/>
              </a:rPr>
              <a:t>Обижать не давайте.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Font typeface="Wingdings 2" pitchFamily="18" charset="2"/>
              <a:buNone/>
              <a:defRPr/>
            </a:pPr>
            <a:r>
              <a:rPr lang="ru-RU" sz="2800" b="1" i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Times New Roman" pitchFamily="18" charset="0"/>
                <a:cs typeface="Times New Roman" pitchFamily="18" charset="0"/>
              </a:rPr>
              <a:t>Берегите друг друга,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Font typeface="Wingdings 2" pitchFamily="18" charset="2"/>
              <a:buNone/>
              <a:defRPr/>
            </a:pPr>
            <a:r>
              <a:rPr lang="ru-RU" sz="2800" b="1" i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Times New Roman" pitchFamily="18" charset="0"/>
                <a:cs typeface="Times New Roman" pitchFamily="18" charset="0"/>
              </a:rPr>
              <a:t>Суету позабудьте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Font typeface="Wingdings 2" pitchFamily="18" charset="2"/>
              <a:buNone/>
              <a:defRPr/>
            </a:pPr>
            <a:r>
              <a:rPr lang="ru-RU" sz="2800" b="1" i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Times New Roman" pitchFamily="18" charset="0"/>
                <a:cs typeface="Times New Roman" pitchFamily="18" charset="0"/>
              </a:rPr>
              <a:t>И в минуту досуга,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Font typeface="Wingdings 2" pitchFamily="18" charset="2"/>
              <a:buNone/>
              <a:defRPr/>
            </a:pPr>
            <a:r>
              <a:rPr lang="ru-RU" sz="2800" b="1" i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Times New Roman" pitchFamily="18" charset="0"/>
                <a:cs typeface="Times New Roman" pitchFamily="18" charset="0"/>
              </a:rPr>
              <a:t>Рядом вместе побудьте!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Font typeface="Wingdings 2" pitchFamily="18" charset="2"/>
              <a:buNone/>
              <a:defRPr/>
            </a:pPr>
            <a:r>
              <a:rPr lang="ru-RU" sz="2800" b="1" i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Times New Roman" pitchFamily="18" charset="0"/>
                <a:cs typeface="Times New Roman" pitchFamily="18" charset="0"/>
              </a:rPr>
              <a:t>				(О. Высоцкая)</a:t>
            </a:r>
          </a:p>
        </p:txBody>
      </p:sp>
      <p:pic>
        <p:nvPicPr>
          <p:cNvPr id="25603" name="Picture 2" descr="http://im4-tub-ru.yandex.net/i?id=278295978-62-72&amp;n=2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659563" y="1412875"/>
            <a:ext cx="1905000" cy="1428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5" name="Picture 2" descr="http://www.lands-of-sorrow.ru/_bl/22/7792017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331913" y="981075"/>
            <a:ext cx="5924550" cy="4438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Трек">
  <a:themeElements>
    <a:clrScheme name="Трек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Трек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Трек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Трек">
    <a:dk1>
      <a:sysClr val="windowText" lastClr="000000"/>
    </a:dk1>
    <a:lt1>
      <a:sysClr val="window" lastClr="FFFFFF"/>
    </a:lt1>
    <a:dk2>
      <a:srgbClr val="4E3B30"/>
    </a:dk2>
    <a:lt2>
      <a:srgbClr val="FBEEC9"/>
    </a:lt2>
    <a:accent1>
      <a:srgbClr val="F0A22E"/>
    </a:accent1>
    <a:accent2>
      <a:srgbClr val="A5644E"/>
    </a:accent2>
    <a:accent3>
      <a:srgbClr val="B58B80"/>
    </a:accent3>
    <a:accent4>
      <a:srgbClr val="C3986D"/>
    </a:accent4>
    <a:accent5>
      <a:srgbClr val="A19574"/>
    </a:accent5>
    <a:accent6>
      <a:srgbClr val="C17529"/>
    </a:accent6>
    <a:hlink>
      <a:srgbClr val="AD1F1F"/>
    </a:hlink>
    <a:folHlink>
      <a:srgbClr val="FFC42F"/>
    </a:folHlink>
  </a:clrScheme>
</a:themeOverride>
</file>

<file path=ppt/theme/themeOverride2.xml><?xml version="1.0" encoding="utf-8"?>
<a:themeOverride xmlns:a="http://schemas.openxmlformats.org/drawingml/2006/main">
  <a:clrScheme name="Трек">
    <a:dk1>
      <a:sysClr val="windowText" lastClr="000000"/>
    </a:dk1>
    <a:lt1>
      <a:sysClr val="window" lastClr="FFFFFF"/>
    </a:lt1>
    <a:dk2>
      <a:srgbClr val="4E3B30"/>
    </a:dk2>
    <a:lt2>
      <a:srgbClr val="FBEEC9"/>
    </a:lt2>
    <a:accent1>
      <a:srgbClr val="F0A22E"/>
    </a:accent1>
    <a:accent2>
      <a:srgbClr val="A5644E"/>
    </a:accent2>
    <a:accent3>
      <a:srgbClr val="B58B80"/>
    </a:accent3>
    <a:accent4>
      <a:srgbClr val="C3986D"/>
    </a:accent4>
    <a:accent5>
      <a:srgbClr val="A19574"/>
    </a:accent5>
    <a:accent6>
      <a:srgbClr val="C17529"/>
    </a:accent6>
    <a:hlink>
      <a:srgbClr val="AD1F1F"/>
    </a:hlink>
    <a:folHlink>
      <a:srgbClr val="FFC42F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241</TotalTime>
  <Words>986</Words>
  <Application>Microsoft Office PowerPoint</Application>
  <PresentationFormat>Экран (4:3)</PresentationFormat>
  <Paragraphs>75</Paragraphs>
  <Slides>22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22</vt:i4>
      </vt:variant>
    </vt:vector>
  </HeadingPairs>
  <TitlesOfParts>
    <vt:vector size="29" baseType="lpstr">
      <vt:lpstr>Arial</vt:lpstr>
      <vt:lpstr>Calibri</vt:lpstr>
      <vt:lpstr>Franklin Gothic Book</vt:lpstr>
      <vt:lpstr>Franklin Gothic Medium</vt:lpstr>
      <vt:lpstr>Times New Roman</vt:lpstr>
      <vt:lpstr>Wingdings 2</vt:lpstr>
      <vt:lpstr>Трек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sewer</dc:creator>
  <cp:lastModifiedBy>Екатерина Першай</cp:lastModifiedBy>
  <cp:revision>22</cp:revision>
  <dcterms:created xsi:type="dcterms:W3CDTF">2013-12-12T10:39:31Z</dcterms:created>
  <dcterms:modified xsi:type="dcterms:W3CDTF">2017-03-12T18:41:41Z</dcterms:modified>
</cp:coreProperties>
</file>