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8" r:id="rId2"/>
    <p:sldId id="256" r:id="rId3"/>
    <p:sldId id="258" r:id="rId4"/>
    <p:sldId id="263" r:id="rId5"/>
    <p:sldId id="264" r:id="rId6"/>
    <p:sldId id="260" r:id="rId7"/>
    <p:sldId id="257" r:id="rId8"/>
    <p:sldId id="261" r:id="rId9"/>
    <p:sldId id="262" r:id="rId10"/>
    <p:sldId id="265" r:id="rId11"/>
    <p:sldId id="266" r:id="rId12"/>
    <p:sldId id="267" r:id="rId13"/>
    <p:sldId id="268" r:id="rId14"/>
    <p:sldId id="270" r:id="rId15"/>
    <p:sldId id="269" r:id="rId16"/>
    <p:sldId id="271" r:id="rId17"/>
    <p:sldId id="272" r:id="rId18"/>
    <p:sldId id="274" r:id="rId19"/>
    <p:sldId id="273" r:id="rId20"/>
    <p:sldId id="277" r:id="rId21"/>
    <p:sldId id="276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612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91951C-C932-4277-89C3-BF56BB133420}" type="datetimeFigureOut">
              <a:rPr lang="ru-RU" smtClean="0"/>
              <a:pPr/>
              <a:t>19.03.2020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1DF4A-FFFC-4FAF-99BF-1ED6E04753E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91951C-C932-4277-89C3-BF56BB133420}" type="datetimeFigureOut">
              <a:rPr lang="ru-RU" smtClean="0"/>
              <a:pPr/>
              <a:t>19.03.2020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1DF4A-FFFC-4FAF-99BF-1ED6E04753E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91951C-C932-4277-89C3-BF56BB133420}" type="datetimeFigureOut">
              <a:rPr lang="ru-RU" smtClean="0"/>
              <a:pPr/>
              <a:t>19.03.2020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1DF4A-FFFC-4FAF-99BF-1ED6E04753E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91951C-C932-4277-89C3-BF56BB133420}" type="datetimeFigureOut">
              <a:rPr lang="ru-RU" smtClean="0"/>
              <a:pPr/>
              <a:t>19.03.2020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1DF4A-FFFC-4FAF-99BF-1ED6E04753E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91951C-C932-4277-89C3-BF56BB133420}" type="datetimeFigureOut">
              <a:rPr lang="ru-RU" smtClean="0"/>
              <a:pPr/>
              <a:t>19.03.2020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1DF4A-FFFC-4FAF-99BF-1ED6E04753E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91951C-C932-4277-89C3-BF56BB133420}" type="datetimeFigureOut">
              <a:rPr lang="ru-RU" smtClean="0"/>
              <a:pPr/>
              <a:t>19.03.2020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1DF4A-FFFC-4FAF-99BF-1ED6E04753E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91951C-C932-4277-89C3-BF56BB133420}" type="datetimeFigureOut">
              <a:rPr lang="ru-RU" smtClean="0"/>
              <a:pPr/>
              <a:t>19.03.2020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1DF4A-FFFC-4FAF-99BF-1ED6E04753E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91951C-C932-4277-89C3-BF56BB133420}" type="datetimeFigureOut">
              <a:rPr lang="ru-RU" smtClean="0"/>
              <a:pPr/>
              <a:t>19.03.2020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1DF4A-FFFC-4FAF-99BF-1ED6E04753E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91951C-C932-4277-89C3-BF56BB133420}" type="datetimeFigureOut">
              <a:rPr lang="ru-RU" smtClean="0"/>
              <a:pPr/>
              <a:t>19.03.2020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1DF4A-FFFC-4FAF-99BF-1ED6E04753E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91951C-C932-4277-89C3-BF56BB133420}" type="datetimeFigureOut">
              <a:rPr lang="ru-RU" smtClean="0"/>
              <a:pPr/>
              <a:t>19.03.2020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1DF4A-FFFC-4FAF-99BF-1ED6E04753E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91951C-C932-4277-89C3-BF56BB133420}" type="datetimeFigureOut">
              <a:rPr lang="ru-RU" smtClean="0"/>
              <a:pPr/>
              <a:t>19.03.2020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1DF4A-FFFC-4FAF-99BF-1ED6E04753E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91951C-C932-4277-89C3-BF56BB133420}" type="datetimeFigureOut">
              <a:rPr lang="ru-RU" smtClean="0"/>
              <a:pPr/>
              <a:t>19.03.2020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B1DF4A-FFFC-4FAF-99BF-1ED6E04753E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image" Target="../media/image3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image" Target="../media/image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.gif"/><Relationship Id="rId4" Type="http://schemas.openxmlformats.org/officeDocument/2006/relationships/image" Target="../media/image27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stranamasterov.ru/img4/i2012/08/28/tatary.jpg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jpeg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http://freeppt.ru/Prew/GreenShineSlidePrew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22564"/>
            <a:ext cx="9753600" cy="73152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1187624" y="1052737"/>
            <a:ext cx="7200800" cy="29238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/>
              <a:t>МКДОУ детский </a:t>
            </a:r>
            <a:r>
              <a:rPr lang="ru-RU" sz="2400" b="1" dirty="0" smtClean="0"/>
              <a:t>сад </a:t>
            </a:r>
            <a:r>
              <a:rPr lang="ru-RU" sz="2400" b="1" dirty="0" smtClean="0"/>
              <a:t>«Ручеёк</a:t>
            </a:r>
            <a:r>
              <a:rPr lang="ru-RU" sz="2400" b="1" dirty="0" smtClean="0"/>
              <a:t>»</a:t>
            </a:r>
            <a:endParaRPr lang="ru-RU" sz="2400" b="1" dirty="0" smtClean="0"/>
          </a:p>
          <a:p>
            <a:endParaRPr lang="ru-RU" sz="4000" b="1" dirty="0" smtClean="0"/>
          </a:p>
          <a:p>
            <a:pPr algn="ctr"/>
            <a:r>
              <a:rPr lang="ru-RU" sz="4000" b="1" dirty="0"/>
              <a:t> </a:t>
            </a:r>
            <a:r>
              <a:rPr lang="ru-RU" sz="4000" b="1" dirty="0" smtClean="0"/>
              <a:t>         Дидактические </a:t>
            </a:r>
            <a:r>
              <a:rPr lang="ru-RU" sz="4000" b="1" dirty="0"/>
              <a:t>игры по </a:t>
            </a:r>
            <a:r>
              <a:rPr lang="ru-RU" sz="4000" b="1" dirty="0" smtClean="0"/>
              <a:t>                             патриотическому           воспитанию</a:t>
            </a:r>
            <a:endParaRPr lang="ru-RU" sz="40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5214942" y="4214819"/>
            <a:ext cx="392905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r>
              <a:rPr lang="ru-RU" dirty="0" smtClean="0"/>
              <a:t> </a:t>
            </a:r>
            <a:r>
              <a:rPr lang="ru-RU" dirty="0" smtClean="0"/>
              <a:t>воспитатель </a:t>
            </a:r>
            <a:r>
              <a:rPr lang="ru-RU" dirty="0" smtClean="0"/>
              <a:t>Сафонова Н.В.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41948399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ttp://freeppt.ru/Prew/GreenShineSlidePrew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24544" y="-457200"/>
            <a:ext cx="9753600" cy="73152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"/>
            <a:ext cx="7772400" cy="2071677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Дидактические игры по патриотическому воспитанию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928662" y="2214554"/>
            <a:ext cx="807249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Дидактическая игра позволяет шире приобщить детей к текущей жизни в доступных им формах нравственных переживаний. Дидактическая игра по нравственно-патриотическому воспитанию позволяет открыть комплекс разнообразной деятельности детей: мысли, чувства, переживания, сопереживания, поиски активных способов решения игровой задачи, подчинение их условиям и обстоятельствам игры, отношения детей в игре. Предлагаемые игры и упражнения могут проводить воспитатель, педагог-психолог на прогулке во время утреннего приема, в вечерние часы, в период свободной  деятельности.</a:t>
            </a:r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4" descr="http://freeppt.ru/Prew/GreenShineSlidePrew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24544" y="-457200"/>
            <a:ext cx="9753600" cy="73152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/>
              <a:t>Дидактическая игра «Герб города»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971601" y="1412777"/>
            <a:ext cx="4752527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650" b="1" dirty="0">
                <a:latin typeface="Times New Roman" pitchFamily="18" charset="0"/>
                <a:cs typeface="Times New Roman" pitchFamily="18" charset="0"/>
              </a:rPr>
              <a:t>Цель:</a:t>
            </a:r>
            <a:r>
              <a:rPr lang="ru-RU" sz="1650" dirty="0">
                <a:latin typeface="Times New Roman" pitchFamily="18" charset="0"/>
                <a:cs typeface="Times New Roman" pitchFamily="18" charset="0"/>
              </a:rPr>
              <a:t> закрепить представление детей о гербе родного города; уметь выделять герб родного города из других знаков. </a:t>
            </a:r>
          </a:p>
          <a:p>
            <a:pPr algn="just"/>
            <a:r>
              <a:rPr lang="ru-RU" sz="1650" b="1" dirty="0">
                <a:latin typeface="Times New Roman" pitchFamily="18" charset="0"/>
                <a:cs typeface="Times New Roman" pitchFamily="18" charset="0"/>
              </a:rPr>
              <a:t>Материалы:</a:t>
            </a:r>
            <a:r>
              <a:rPr lang="ru-RU" sz="1650" dirty="0">
                <a:latin typeface="Times New Roman" pitchFamily="18" charset="0"/>
                <a:cs typeface="Times New Roman" pitchFamily="18" charset="0"/>
              </a:rPr>
              <a:t> шаблон-образец с изображением герба города; контурный шаблон этого же герба; «мозаика» герба города в </a:t>
            </a:r>
            <a:r>
              <a:rPr lang="ru-RU" sz="1650" dirty="0" smtClean="0">
                <a:latin typeface="Times New Roman" pitchFamily="18" charset="0"/>
                <a:cs typeface="Times New Roman" pitchFamily="18" charset="0"/>
              </a:rPr>
              <a:t>разобранном </a:t>
            </a:r>
            <a:r>
              <a:rPr lang="ru-RU" sz="1650" dirty="0">
                <a:latin typeface="Times New Roman" pitchFamily="18" charset="0"/>
                <a:cs typeface="Times New Roman" pitchFamily="18" charset="0"/>
              </a:rPr>
              <a:t>варианте.</a:t>
            </a:r>
          </a:p>
          <a:p>
            <a:pPr algn="just"/>
            <a:r>
              <a:rPr lang="ru-RU" sz="1650" b="1" dirty="0">
                <a:latin typeface="Times New Roman" pitchFamily="18" charset="0"/>
                <a:cs typeface="Times New Roman" pitchFamily="18" charset="0"/>
              </a:rPr>
              <a:t>Ход</a:t>
            </a:r>
            <a:r>
              <a:rPr lang="ru-RU" sz="165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50" b="1" dirty="0">
                <a:latin typeface="Times New Roman" pitchFamily="18" charset="0"/>
                <a:cs typeface="Times New Roman" pitchFamily="18" charset="0"/>
              </a:rPr>
              <a:t>игры. </a:t>
            </a:r>
            <a:r>
              <a:rPr lang="ru-RU" sz="1650" dirty="0">
                <a:latin typeface="Times New Roman" pitchFamily="18" charset="0"/>
                <a:cs typeface="Times New Roman" pitchFamily="18" charset="0"/>
              </a:rPr>
              <a:t>Детям предлагается рассмотреть герб города и </a:t>
            </a:r>
            <a:r>
              <a:rPr lang="ru-RU" sz="1650" dirty="0" smtClean="0">
                <a:latin typeface="Times New Roman" pitchFamily="18" charset="0"/>
                <a:cs typeface="Times New Roman" pitchFamily="18" charset="0"/>
              </a:rPr>
              <a:t>отметить </a:t>
            </a:r>
            <a:r>
              <a:rPr lang="ru-RU" sz="1650" dirty="0">
                <a:latin typeface="Times New Roman" pitchFamily="18" charset="0"/>
                <a:cs typeface="Times New Roman" pitchFamily="18" charset="0"/>
              </a:rPr>
              <a:t>отличительные особенности от гербов других городов нашей страны. Дети по контурному шаблону при помощи шаблона-образца собирают из мозаики герб города. Дети собирают герб без помощи шаблона-образца, опираясь на память. Детям предлагается собрать герб города из отдельных </a:t>
            </a:r>
            <a:r>
              <a:rPr lang="ru-RU" sz="1650" dirty="0" smtClean="0">
                <a:latin typeface="Times New Roman" pitchFamily="18" charset="0"/>
                <a:cs typeface="Times New Roman" pitchFamily="18" charset="0"/>
              </a:rPr>
              <a:t>деталей </a:t>
            </a:r>
            <a:r>
              <a:rPr lang="ru-RU" sz="1650" dirty="0">
                <a:latin typeface="Times New Roman" pitchFamily="18" charset="0"/>
                <a:cs typeface="Times New Roman" pitchFamily="18" charset="0"/>
              </a:rPr>
              <a:t>при помощи шаблонов-накладок. Детям предлагаются гербы других городов для подобной же игровой задачи. </a:t>
            </a:r>
          </a:p>
          <a:p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74" name="AutoShape 2" descr="http://userscontent2.emaze.com/images/98d7c9c4-e984-4c7b-8ae2-ccd730818b18/268aa752-2eb8-438e-9038-081cbb0289d1image6.jpe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078" name="Picture 6" descr="https://upload.wikimedia.org/wikipedia/commons/thumb/d/d4/Coat_of_arms_of_Voronezh.png/735px-Coat_of_arms_of_Voronezh.pn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29322" y="1071546"/>
            <a:ext cx="2067417" cy="18002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" name="Picture 2" descr="http://interesnoe.info/pictures/cities/russia/Odintsovo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29322" y="4500570"/>
            <a:ext cx="1581603" cy="2000264"/>
          </a:xfrm>
          <a:prstGeom prst="rect">
            <a:avLst/>
          </a:prstGeom>
          <a:noFill/>
        </p:spPr>
      </p:pic>
      <p:pic>
        <p:nvPicPr>
          <p:cNvPr id="10" name="Рисунок 9" descr="kargatgerb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29520" y="2643182"/>
            <a:ext cx="1908734" cy="24431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http://freeppt.ru/Prew/GreenShineSlidePrew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24544" y="-457200"/>
            <a:ext cx="9753600" cy="73152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259632" y="1"/>
            <a:ext cx="6669954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«Составь карту» </a:t>
            </a:r>
          </a:p>
          <a:p>
            <a:pPr algn="just"/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Задачи:закреплять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знания детей о карте России; развивать зрительную память; воспитывать гордость за нашу Родину.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Ход игры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Для проведения игры требуется предварительная работа по ознакомлению дошкольников с картами России, области, города и т.д. Цветную физическую карту России формата А4 разрезают на 6-8 частей (в зависимости от возраста детей). Предлагается составить из частей целую карту страны.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Усложнение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: собрать карту на время.</a:t>
            </a: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https://cdn.eksmo.ru/v2/AST000000000023465/COVER/cover3d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00496" y="3000372"/>
            <a:ext cx="5143504" cy="33820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http://freeppt.ru/Prew/GreenShineSlidePrew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09600" y="-457200"/>
            <a:ext cx="9753600" cy="7315200"/>
          </a:xfrm>
          <a:prstGeom prst="rect">
            <a:avLst/>
          </a:prstGeom>
          <a:noFill/>
        </p:spPr>
      </p:pic>
      <p:pic>
        <p:nvPicPr>
          <p:cNvPr id="1026" name="Picture 2" descr="http://www.maam.ru/upload/blogs/detsad-145728-141615278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72198" y="4071942"/>
            <a:ext cx="2506638" cy="1877732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971600" y="332656"/>
            <a:ext cx="574354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Дидактическая игра «Собери флаг» 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Цель: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закрепить представление детей о флаге  родного города, страны; уметь выделять флаг родного города из других знаков. </a:t>
            </a: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Воспитатель предлагает из  разрезанных частей собрать флаг страны, города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2" descr="http://www.maam.ru/upload/blogs/detsad-170036-1491072627.jpg"/>
          <p:cNvPicPr>
            <a:picLocks noChangeAspect="1" noChangeArrowheads="1"/>
          </p:cNvPicPr>
          <p:nvPr/>
        </p:nvPicPr>
        <p:blipFill>
          <a:blip r:embed="rId4" cstate="print"/>
          <a:srcRect l="5333" t="2375" r="12000"/>
          <a:stretch>
            <a:fillRect/>
          </a:stretch>
        </p:blipFill>
        <p:spPr bwMode="auto">
          <a:xfrm>
            <a:off x="1331640" y="2852936"/>
            <a:ext cx="4464496" cy="296033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://freeppt.ru/Prew/GreenShineSlidePrew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09600" y="-457200"/>
            <a:ext cx="9753600" cy="7315200"/>
          </a:xfrm>
          <a:prstGeom prst="rect">
            <a:avLst/>
          </a:prstGeom>
          <a:noFill/>
        </p:spPr>
      </p:pic>
      <p:sp>
        <p:nvSpPr>
          <p:cNvPr id="1026" name="AutoShape 2" descr="http://userscontent2.emaze.com/images/98d7c9c4-e984-4c7b-8ae2-ccd730818b18/268aa752-2eb8-438e-9038-081cbb0289d1image6.jpe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428597" y="0"/>
            <a:ext cx="514353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Дидактическая игра </a:t>
            </a:r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Путешествие по городу»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57158" y="1000108"/>
            <a:ext cx="564360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/>
              <a:t>Цель:</a:t>
            </a:r>
            <a:r>
              <a:rPr lang="ru-RU" dirty="0"/>
              <a:t> знакомить с родным городом.</a:t>
            </a:r>
          </a:p>
          <a:p>
            <a:r>
              <a:rPr lang="ru-RU" b="1" dirty="0"/>
              <a:t>Материал:</a:t>
            </a:r>
            <a:r>
              <a:rPr lang="ru-RU" dirty="0"/>
              <a:t> альбом фотографий родного города.</a:t>
            </a:r>
          </a:p>
          <a:p>
            <a:r>
              <a:rPr lang="ru-RU" b="1" dirty="0"/>
              <a:t>Ход игры:</a:t>
            </a:r>
            <a:r>
              <a:rPr lang="ru-RU" dirty="0"/>
              <a:t> воспитатель показывает детям фотографии достопримечательностей города, предлагает назвать их</a:t>
            </a:r>
            <a:r>
              <a:rPr lang="ru-RU" dirty="0" smtClean="0"/>
              <a:t>.</a:t>
            </a:r>
          </a:p>
          <a:p>
            <a:r>
              <a:rPr lang="ru-RU" dirty="0" smtClean="0"/>
              <a:t>Перед игрой  воспитатель организует фотовыставку достопримечательности родного города. Подбирает стихотворения по теме.</a:t>
            </a:r>
            <a:endParaRPr lang="ru-RU" dirty="0"/>
          </a:p>
          <a:p>
            <a:endParaRPr lang="ru-RU" dirty="0"/>
          </a:p>
        </p:txBody>
      </p:sp>
      <p:pic>
        <p:nvPicPr>
          <p:cNvPr id="10" name="Picture 2" descr="http://www.maam.ru/upload/blogs/detsad-196753-1477831681.jpg"/>
          <p:cNvPicPr>
            <a:picLocks noChangeAspect="1" noChangeArrowheads="1"/>
          </p:cNvPicPr>
          <p:nvPr/>
        </p:nvPicPr>
        <p:blipFill>
          <a:blip r:embed="rId3" cstate="print"/>
          <a:srcRect l="16737" t="31567" r="865" b="3822"/>
          <a:stretch>
            <a:fillRect/>
          </a:stretch>
        </p:blipFill>
        <p:spPr bwMode="auto">
          <a:xfrm>
            <a:off x="428596" y="3571876"/>
            <a:ext cx="4894264" cy="2876887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11" name="Рисунок 10" descr="98_big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57950" y="1357298"/>
            <a:ext cx="2477261" cy="1645609"/>
          </a:xfrm>
          <a:prstGeom prst="rect">
            <a:avLst/>
          </a:prstGeom>
        </p:spPr>
      </p:pic>
      <p:pic>
        <p:nvPicPr>
          <p:cNvPr id="14" name="Рисунок 13" descr="26303729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072066" y="2714620"/>
            <a:ext cx="2000232" cy="1428736"/>
          </a:xfrm>
          <a:prstGeom prst="rect">
            <a:avLst/>
          </a:prstGeom>
        </p:spPr>
      </p:pic>
      <p:pic>
        <p:nvPicPr>
          <p:cNvPr id="16" name="Рисунок 15" descr="35040305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953267" y="3571876"/>
            <a:ext cx="2190733" cy="1643050"/>
          </a:xfrm>
          <a:prstGeom prst="rect">
            <a:avLst/>
          </a:prstGeom>
        </p:spPr>
      </p:pic>
      <p:pic>
        <p:nvPicPr>
          <p:cNvPr id="18" name="Рисунок 17" descr="ba2b8877b992253e386d890ddc34e1b6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357818" y="4929198"/>
            <a:ext cx="2428892" cy="150019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nachalo4ka.ru/wp-content/uploads/2014/05/veselyie-rebyata-shablon-prevyu-1-1200x90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52536" y="-469576"/>
            <a:ext cx="9396536" cy="7327576"/>
          </a:xfrm>
          <a:prstGeom prst="rect">
            <a:avLst/>
          </a:prstGeom>
          <a:noFill/>
        </p:spPr>
      </p:pic>
      <p:pic>
        <p:nvPicPr>
          <p:cNvPr id="3" name="Picture 4" descr="http://freeppt.ru/Prew/GreenShineSlidePrew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24544" y="-457200"/>
            <a:ext cx="9753600" cy="7315200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1403648" y="0"/>
            <a:ext cx="2160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Игра </a:t>
            </a:r>
            <a:r>
              <a:rPr lang="ru-RU" b="1" dirty="0" err="1" smtClean="0"/>
              <a:t>Радиоэфир</a:t>
            </a:r>
            <a:endParaRPr lang="ru-RU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000100" y="500042"/>
            <a:ext cx="669674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Цель игры</a:t>
            </a:r>
            <a:r>
              <a:rPr lang="ru-RU" dirty="0" smtClean="0"/>
              <a:t>: закрепить знания о своем домашнем адресе</a:t>
            </a:r>
          </a:p>
          <a:p>
            <a:pPr algn="just"/>
            <a:r>
              <a:rPr lang="ru-RU" b="1" dirty="0" smtClean="0"/>
              <a:t>Ход игры: </a:t>
            </a:r>
            <a:r>
              <a:rPr lang="ru-RU" dirty="0" smtClean="0"/>
              <a:t>Воспитатель обьявляет радиоэфир и сообщает, что сейчас у каждого будет возможность громко по радио объявить свой домашний адрес Начинать надо со слов Я живу в городе, на улице, в доме. </a:t>
            </a:r>
          </a:p>
          <a:p>
            <a:r>
              <a:rPr lang="ru-RU" dirty="0" smtClean="0"/>
              <a:t>Дети для игры используют микрофон.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2214546" y="2857496"/>
            <a:ext cx="6643734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b="1" dirty="0" smtClean="0">
                <a:latin typeface="Times New Roman" pitchFamily="18" charset="0"/>
                <a:cs typeface="Times New Roman" pitchFamily="18" charset="0"/>
              </a:rPr>
              <a:t> « Я люблю… »</a:t>
            </a:r>
            <a:endParaRPr lang="ru-RU" alt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altLang="ru-RU" b="1" dirty="0" smtClean="0">
                <a:latin typeface="Times New Roman" pitchFamily="18" charset="0"/>
                <a:cs typeface="Times New Roman" pitchFamily="18" charset="0"/>
              </a:rPr>
              <a:t>Цель:  </a:t>
            </a:r>
            <a:r>
              <a:rPr lang="ru-RU" altLang="ru-RU" dirty="0" smtClean="0">
                <a:latin typeface="Times New Roman" pitchFamily="18" charset="0"/>
                <a:cs typeface="Times New Roman" pitchFamily="18" charset="0"/>
              </a:rPr>
              <a:t>воспитывать  уважительное, заботливое отношение к близким людям, друг к другу, развивает коммуникативные способности</a:t>
            </a:r>
          </a:p>
          <a:p>
            <a:r>
              <a:rPr lang="ru-RU" altLang="ru-RU" b="1" dirty="0" smtClean="0">
                <a:latin typeface="Times New Roman" pitchFamily="18" charset="0"/>
                <a:cs typeface="Times New Roman" pitchFamily="18" charset="0"/>
              </a:rPr>
              <a:t>Материал</a:t>
            </a:r>
            <a:r>
              <a:rPr lang="ru-RU" altLang="ru-RU" dirty="0" smtClean="0">
                <a:latin typeface="Times New Roman" pitchFamily="18" charset="0"/>
                <a:cs typeface="Times New Roman" pitchFamily="18" charset="0"/>
              </a:rPr>
              <a:t>:-.</a:t>
            </a:r>
          </a:p>
          <a:p>
            <a:r>
              <a:rPr lang="ru-RU" altLang="ru-RU" b="1" dirty="0" smtClean="0">
                <a:latin typeface="Times New Roman" pitchFamily="18" charset="0"/>
                <a:cs typeface="Times New Roman" pitchFamily="18" charset="0"/>
              </a:rPr>
              <a:t>Ход игры: </a:t>
            </a:r>
            <a:r>
              <a:rPr lang="ru-RU" altLang="ru-RU" dirty="0" smtClean="0">
                <a:latin typeface="Times New Roman" pitchFamily="18" charset="0"/>
                <a:cs typeface="Times New Roman" pitchFamily="18" charset="0"/>
              </a:rPr>
              <a:t>Ведущий говорит детям: «Каждый из нас что-то или кого-то любит, всем людям присуще это чувство. Я люблю свою семью, свою работу, люблю вас. Расскажите, а кого или что вы любите». Дети рассказывают о своих чувствах и привязанностях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http://freeppt.ru/Prew/GreenShineSlidePrew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57222" y="-457200"/>
            <a:ext cx="9753600" cy="73152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1691680" y="119675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1763688" y="213285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1979712" y="350100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827584" y="1"/>
            <a:ext cx="5832648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« Отгадай профессию»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Цель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: Закреплять знания детей о профессиях. Формировать умения разделять профессии на мужские и женские. Материал: карточки с изображением людей разных профессий.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Ход игры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: Взрослый перечисляет действия человека определенной профессии, а дети отгадывают, что это за профессия.</a:t>
            </a: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Цель: 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учить детей узнавать профессию по описанию;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совершенствовать знания о профессии взрослых; развивать сообразительность, внимание.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Материал: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картинки с профессиями взрослых, куклы.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Ход игры: воспитатель сообщает детям, что куклы Алена, Настенька, Ксюша и Наташа мечтают стать взрослыми и получить профессию.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Воспитатель. Кем именно они мечтают стать - отгадайте!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Воспитатель описывает профессию взрослого, если дети отгадали, то выставляет картинку с этой профессией.</a:t>
            </a: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/>
          <a:srcRect l="7229" r="1205" b="2410"/>
          <a:stretch>
            <a:fillRect/>
          </a:stretch>
        </p:blipFill>
        <p:spPr bwMode="auto">
          <a:xfrm>
            <a:off x="6715140" y="2428868"/>
            <a:ext cx="2232248" cy="31721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http://freeppt.ru/Prew/GreenShineSlidePrew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09600" y="-457200"/>
            <a:ext cx="9753600" cy="73152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619672" y="260648"/>
            <a:ext cx="5238328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«Отгадай военную профессию»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Задачи: закрепить знания детей о военных профессиях (танкист, военный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лѐтчик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артиллерист, пограничник и др.); развивать наблюдательность, память; воспитывать любовь к Родине. 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Ход игры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Ведущий (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ребѐнок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 описывает представителя одной из военных профессий. Дети должны определить по характерным особенностям, кого загадал ведущий. Кто отгадал первым, становится ведущим.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http://mypresentation.ru/documents/297915244d8cccb898a0b6699fdace13/img2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86380" y="3571876"/>
            <a:ext cx="3155504" cy="2366628"/>
          </a:xfrm>
          <a:prstGeom prst="rect">
            <a:avLst/>
          </a:prstGeom>
          <a:noFill/>
        </p:spPr>
      </p:pic>
      <p:pic>
        <p:nvPicPr>
          <p:cNvPr id="3076" name="Picture 4" descr="https://myslide.ru/documents_2/be8997c0fc5ed2c23f82a8abf412dcd1/img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14414" y="3929066"/>
            <a:ext cx="2808312" cy="210623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http://freeppt.ru/Prew/GreenShineSlidePrew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24544" y="-457200"/>
            <a:ext cx="9753600" cy="73152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259632" y="260648"/>
            <a:ext cx="5598368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«Назови кто»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Цель : знакомить детей со знаменитыми людьми РФ (Путин, Шойгу, Медведев,)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Материал: портреты известных соотечественников Ход игры : Воспитатель показывает портреты, предлагает детям назвать того, кто изображен на портрете и рассказать, чем он знаменит.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44" name="Picture 4" descr="http://img2.russia.ru/upimg/news/6602/conten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19672" y="2492896"/>
            <a:ext cx="3069193" cy="1872208"/>
          </a:xfrm>
          <a:prstGeom prst="rect">
            <a:avLst/>
          </a:prstGeom>
          <a:noFill/>
        </p:spPr>
      </p:pic>
      <p:pic>
        <p:nvPicPr>
          <p:cNvPr id="10246" name="Picture 6" descr="http://fb.ru/misc/i/gallery/14155/59410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88224" y="2780928"/>
            <a:ext cx="1897957" cy="295237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1"/>
          <p:cNvSpPr>
            <a:spLocks noChangeArrowheads="1"/>
          </p:cNvSpPr>
          <p:nvPr/>
        </p:nvSpPr>
        <p:spPr bwMode="auto">
          <a:xfrm>
            <a:off x="4458828" y="82406"/>
            <a:ext cx="226344" cy="292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13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3" name="Picture 4" descr="http://freeppt.ru/Prew/GreenShineSlidePrew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24544" y="-457200"/>
            <a:ext cx="9753600" cy="73152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1571604" y="0"/>
            <a:ext cx="571504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«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Продолжи пословицу»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Цель : знакомить с устным народным словотворчеством, развивать речь, память , логическое мышление. Ход игры: Воспитатель начинает пословицу, дети ее продолжают.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85786" y="2500306"/>
            <a:ext cx="8358214" cy="5072098"/>
          </a:xfrm>
          <a:prstGeom prst="rect">
            <a:avLst/>
          </a:prstGeom>
          <a:noFill/>
        </p:spPr>
        <p:txBody>
          <a:bodyPr wrap="square" numCol="2" rtlCol="0">
            <a:spAutoFit/>
          </a:bodyPr>
          <a:lstStyle/>
          <a:p>
            <a:r>
              <a:rPr lang="ru-RU" sz="1600" b="1" dirty="0" smtClean="0"/>
              <a:t>Пословицы о Родине</a:t>
            </a:r>
            <a:endParaRPr lang="ru-RU" sz="1600" dirty="0" smtClean="0"/>
          </a:p>
          <a:p>
            <a:pPr lvl="0"/>
            <a:r>
              <a:rPr lang="ru-RU" sz="1600" dirty="0" smtClean="0"/>
              <a:t>Родной край – сердцу рай.</a:t>
            </a:r>
          </a:p>
          <a:p>
            <a:pPr lvl="0"/>
            <a:r>
              <a:rPr lang="ru-RU" sz="1600" dirty="0" smtClean="0"/>
              <a:t>Нет в мире краше Родины нашей.</a:t>
            </a:r>
          </a:p>
          <a:p>
            <a:pPr lvl="0"/>
            <a:r>
              <a:rPr lang="ru-RU" sz="1600" dirty="0" smtClean="0"/>
              <a:t>Человек без Родины, что соловей без песни.</a:t>
            </a:r>
          </a:p>
          <a:p>
            <a:pPr lvl="0"/>
            <a:r>
              <a:rPr lang="ru-RU" sz="1600" dirty="0" smtClean="0"/>
              <a:t>Одна у человека мать, одна у него и родина.</a:t>
            </a:r>
          </a:p>
          <a:p>
            <a:pPr lvl="0"/>
            <a:r>
              <a:rPr lang="ru-RU" sz="1600" dirty="0" smtClean="0"/>
              <a:t>У народа один дом – Родина.</a:t>
            </a:r>
          </a:p>
          <a:p>
            <a:pPr lvl="0"/>
            <a:r>
              <a:rPr lang="ru-RU" sz="1600" dirty="0" smtClean="0"/>
              <a:t>Нет сына без отчизны.</a:t>
            </a:r>
          </a:p>
          <a:p>
            <a:pPr lvl="0"/>
            <a:r>
              <a:rPr lang="ru-RU" sz="1600" dirty="0" smtClean="0"/>
              <a:t>Родина – всем матерям мать.</a:t>
            </a:r>
          </a:p>
          <a:p>
            <a:pPr lvl="0"/>
            <a:r>
              <a:rPr lang="ru-RU" sz="1600" dirty="0" smtClean="0"/>
              <a:t>Родина – мать, чужбина – мачеха.</a:t>
            </a:r>
          </a:p>
          <a:p>
            <a:pPr lvl="0"/>
            <a:r>
              <a:rPr lang="ru-RU" sz="1600" dirty="0" smtClean="0"/>
              <a:t>Береги Родину, как зеницу ока.</a:t>
            </a:r>
          </a:p>
          <a:p>
            <a:pPr lvl="0"/>
            <a:r>
              <a:rPr lang="ru-RU" sz="1600" dirty="0" smtClean="0"/>
              <a:t>Будь не только сыном своего отца – будь и сыном своего народа.</a:t>
            </a:r>
          </a:p>
          <a:p>
            <a:pPr lvl="0"/>
            <a:r>
              <a:rPr lang="ru-RU" sz="1600" dirty="0" smtClean="0"/>
              <a:t>Своё молоко – ребёнку, свою жизнь – Родине.</a:t>
            </a:r>
          </a:p>
          <a:p>
            <a:pPr lvl="0"/>
            <a:r>
              <a:rPr lang="ru-RU" sz="1600" dirty="0" smtClean="0"/>
              <a:t>Родная земля и в горсти мила.</a:t>
            </a:r>
          </a:p>
          <a:p>
            <a:pPr lvl="0"/>
            <a:r>
              <a:rPr lang="ru-RU" sz="1600" dirty="0" smtClean="0"/>
              <a:t>Всякому мила своя сторона.</a:t>
            </a:r>
          </a:p>
          <a:p>
            <a:pPr lvl="0"/>
            <a:r>
              <a:rPr lang="ru-RU" sz="1600" dirty="0" smtClean="0"/>
              <a:t>В своём доме и стены помогают.</a:t>
            </a:r>
          </a:p>
          <a:p>
            <a:pPr lvl="0"/>
            <a:endParaRPr lang="ru-RU" sz="1600" dirty="0" smtClean="0"/>
          </a:p>
          <a:p>
            <a:pPr lvl="0"/>
            <a:endParaRPr lang="ru-RU" sz="1600" dirty="0" smtClean="0"/>
          </a:p>
          <a:p>
            <a:pPr lvl="0"/>
            <a:endParaRPr lang="ru-RU" sz="1600" dirty="0" smtClean="0"/>
          </a:p>
          <a:p>
            <a:pPr lvl="0"/>
            <a:endParaRPr lang="ru-RU" sz="1600" dirty="0" smtClean="0"/>
          </a:p>
          <a:p>
            <a:pPr lvl="0"/>
            <a:r>
              <a:rPr lang="ru-RU" sz="1600" dirty="0" smtClean="0"/>
              <a:t>Дома и стены помогают.</a:t>
            </a:r>
          </a:p>
          <a:p>
            <a:pPr lvl="0"/>
            <a:r>
              <a:rPr lang="ru-RU" sz="1600" dirty="0" smtClean="0"/>
              <a:t>За морем теплее, а у нас светлее.</a:t>
            </a:r>
          </a:p>
          <a:p>
            <a:pPr lvl="0"/>
            <a:r>
              <a:rPr lang="ru-RU" sz="1600" dirty="0" smtClean="0"/>
              <a:t>И пылинка родной земли – золото.</a:t>
            </a:r>
          </a:p>
          <a:p>
            <a:pPr lvl="0"/>
            <a:r>
              <a:rPr lang="ru-RU" sz="1600" dirty="0" smtClean="0"/>
              <a:t>Глупа та птица, которой своё гнездо не мило.</a:t>
            </a:r>
          </a:p>
          <a:p>
            <a:pPr lvl="0"/>
            <a:r>
              <a:rPr lang="ru-RU" sz="1600" dirty="0" smtClean="0"/>
              <a:t>Дым отечества светлее чужого огня.</a:t>
            </a:r>
          </a:p>
          <a:p>
            <a:pPr lvl="0"/>
            <a:r>
              <a:rPr lang="ru-RU" sz="1600" dirty="0" smtClean="0"/>
              <a:t>На чужой стороне Родина милей вдвойне.</a:t>
            </a:r>
          </a:p>
          <a:p>
            <a:pPr lvl="0"/>
            <a:r>
              <a:rPr lang="ru-RU" sz="1600" dirty="0" smtClean="0"/>
              <a:t>Живёшь на стороне, а своё село всё на уме.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http://freeppt.ru/Prew/GreenShineSlidePrew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24544" y="-457200"/>
            <a:ext cx="9753600" cy="73152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331640" y="620688"/>
            <a:ext cx="6669384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 </a:t>
            </a:r>
            <a:r>
              <a:rPr lang="ru-RU" b="1" dirty="0" smtClean="0"/>
              <a:t>Игра «Я имею право...»</a:t>
            </a:r>
          </a:p>
          <a:p>
            <a:r>
              <a:rPr lang="ru-RU" dirty="0" smtClean="0"/>
              <a:t> </a:t>
            </a:r>
            <a:r>
              <a:rPr lang="ru-RU" b="1" dirty="0" smtClean="0"/>
              <a:t>Цель. </a:t>
            </a:r>
            <a:r>
              <a:rPr lang="ru-RU" dirty="0" smtClean="0"/>
              <a:t>Расширить область правовых знаний детей</a:t>
            </a:r>
            <a:r>
              <a:rPr lang="ru-RU" dirty="0" smtClean="0"/>
              <a:t>.</a:t>
            </a:r>
          </a:p>
          <a:p>
            <a:r>
              <a:rPr lang="ru-RU" dirty="0" smtClean="0"/>
              <a:t> </a:t>
            </a:r>
            <a:r>
              <a:rPr lang="ru-RU" b="1" dirty="0" smtClean="0"/>
              <a:t>Материал</a:t>
            </a:r>
            <a:r>
              <a:rPr lang="ru-RU" dirty="0" smtClean="0"/>
              <a:t>. Набор сюжетных картинок к статьям «Конвенции ООН о правах ребенка». Картинки с изображением ситуаций, не рассматриваемых в «Конвенции» (ребенок катается на велосипеде, играет в прятки, поливает цветы и т.п.). Ход игры Дети поочередно выбирают картинку и объясняют причину своего выбора, остальные обсуждают правильность принятого решения. </a:t>
            </a:r>
            <a:endParaRPr lang="ru-RU" dirty="0"/>
          </a:p>
        </p:txBody>
      </p:sp>
      <p:pic>
        <p:nvPicPr>
          <p:cNvPr id="23554" name="Picture 2" descr="http://101jurist.com/wp-content/uploads/2017/08/prava-i-obyazannosti-roditelej-i-detej1-768x53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00232" y="3357562"/>
            <a:ext cx="3786808" cy="2657669"/>
          </a:xfrm>
          <a:prstGeom prst="rect">
            <a:avLst/>
          </a:prstGeom>
          <a:noFill/>
        </p:spPr>
      </p:pic>
      <p:pic>
        <p:nvPicPr>
          <p:cNvPr id="23556" name="Picture 4" descr="http://novaekonomika.ucoz.ua/_ph/5/19178233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941314" y="3000372"/>
            <a:ext cx="2202686" cy="303122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http://freeppt.ru/Prew/GreenShineSlidePrew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52536" y="-457200"/>
            <a:ext cx="9753600" cy="73152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1187624" y="0"/>
            <a:ext cx="439248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altLang="ru-RU" b="1" dirty="0" smtClean="0">
                <a:latin typeface="Times New Roman" pitchFamily="18" charset="0"/>
                <a:cs typeface="Times New Roman" pitchFamily="18" charset="0"/>
              </a:rPr>
              <a:t>«Собери узор».</a:t>
            </a:r>
            <a:endParaRPr lang="ru-RU" alt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altLang="ru-RU" b="1" dirty="0" smtClean="0">
                <a:latin typeface="Times New Roman" pitchFamily="18" charset="0"/>
                <a:cs typeface="Times New Roman" pitchFamily="18" charset="0"/>
              </a:rPr>
              <a:t>Цель: </a:t>
            </a:r>
            <a:r>
              <a:rPr lang="ru-RU" altLang="ru-RU" dirty="0" smtClean="0">
                <a:latin typeface="Times New Roman" pitchFamily="18" charset="0"/>
                <a:cs typeface="Times New Roman" pitchFamily="18" charset="0"/>
              </a:rPr>
              <a:t>знакомить детей с народными промыслами, прививать интерес к русским традициям, учить узнавать и отличать различные промыслы.</a:t>
            </a:r>
          </a:p>
          <a:p>
            <a:r>
              <a:rPr lang="ru-RU" altLang="ru-RU" b="1" dirty="0" smtClean="0">
                <a:latin typeface="Times New Roman" pitchFamily="18" charset="0"/>
                <a:cs typeface="Times New Roman" pitchFamily="18" charset="0"/>
              </a:rPr>
              <a:t>Материал: </a:t>
            </a:r>
            <a:r>
              <a:rPr lang="ru-RU" altLang="ru-RU" dirty="0" smtClean="0">
                <a:latin typeface="Times New Roman" pitchFamily="18" charset="0"/>
                <a:cs typeface="Times New Roman" pitchFamily="18" charset="0"/>
              </a:rPr>
              <a:t>разрезные картинки с изображениями народных промыслов</a:t>
            </a:r>
          </a:p>
          <a:p>
            <a:r>
              <a:rPr lang="ru-RU" altLang="ru-RU" b="1" dirty="0" smtClean="0">
                <a:latin typeface="Times New Roman" pitchFamily="18" charset="0"/>
                <a:cs typeface="Times New Roman" pitchFamily="18" charset="0"/>
              </a:rPr>
              <a:t> Ход игры </a:t>
            </a:r>
            <a:r>
              <a:rPr lang="ru-RU" altLang="ru-RU" dirty="0" smtClean="0">
                <a:latin typeface="Times New Roman" pitchFamily="18" charset="0"/>
                <a:cs typeface="Times New Roman" pitchFamily="18" charset="0"/>
              </a:rPr>
              <a:t>- Дети собирают картинки из разрезных  фрагментов. </a:t>
            </a:r>
          </a:p>
          <a:p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2699792" y="3068960"/>
            <a:ext cx="6444208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Лото «Знатоки народных промыслов»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3накомство с различными народными промыслами; развитие внимания.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  Игру можно проводить как дома в паре «ребёнок – взрослый», так и в группе детей (2-7 человек). Каждому из игроков достается по одной большой карте. Соответствующие им маленькие карточки-картинки переворачиваются на столе изображениями вниз и перемешиваются, или выкладываются стопкой. Ведущий достает по одной карточке и предлагает детям угадать, у кого такая карточка.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8" name="Рисунок 7" descr="hello_html_2392c413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28184" y="1052736"/>
            <a:ext cx="2232248" cy="1872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3" descr="D:\DCIM\100MSDCF\DSC0446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573768" y="4402897"/>
            <a:ext cx="2379844" cy="158417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http://freeppt.ru/Prew/GreenShineSlidePrew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52536" y="-457200"/>
            <a:ext cx="9753600" cy="73152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1142976" y="142853"/>
            <a:ext cx="3071187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Игра «Узнай роспись»</a:t>
            </a:r>
          </a:p>
          <a:p>
            <a:r>
              <a:rPr lang="ru-RU" b="1" dirty="0" smtClean="0"/>
              <a:t>Цель</a:t>
            </a:r>
            <a:r>
              <a:rPr lang="ru-RU" dirty="0" smtClean="0"/>
              <a:t>: Закрепить знания</a:t>
            </a:r>
          </a:p>
          <a:p>
            <a:r>
              <a:rPr lang="ru-RU" dirty="0" smtClean="0"/>
              <a:t>детей о народных про-</a:t>
            </a:r>
          </a:p>
          <a:p>
            <a:r>
              <a:rPr lang="ru-RU" dirty="0" err="1" smtClean="0"/>
              <a:t>мыслах</a:t>
            </a:r>
            <a:r>
              <a:rPr lang="ru-RU" dirty="0" smtClean="0"/>
              <a:t>.</a:t>
            </a:r>
          </a:p>
          <a:p>
            <a:r>
              <a:rPr lang="ru-RU" dirty="0" smtClean="0"/>
              <a:t>Детям глядя на картинку </a:t>
            </a:r>
          </a:p>
          <a:p>
            <a:r>
              <a:rPr lang="ru-RU" dirty="0" smtClean="0"/>
              <a:t>предлагается назвать </a:t>
            </a:r>
          </a:p>
          <a:p>
            <a:r>
              <a:rPr lang="ru-RU" dirty="0" smtClean="0"/>
              <a:t>вид росписи.</a:t>
            </a:r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4" name="Picture 2" descr="D:\DCIM\100MSDCF\DSC0446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5976" y="0"/>
            <a:ext cx="2716354" cy="2204864"/>
          </a:xfrm>
          <a:prstGeom prst="rect">
            <a:avLst/>
          </a:prstGeom>
          <a:noFill/>
        </p:spPr>
      </p:pic>
      <p:pic>
        <p:nvPicPr>
          <p:cNvPr id="5" name="Picture 1" descr="D:\DCIM\100MSDCF\DSC04428.JPG"/>
          <p:cNvPicPr>
            <a:picLocks noChangeAspect="1" noChangeArrowheads="1"/>
          </p:cNvPicPr>
          <p:nvPr/>
        </p:nvPicPr>
        <p:blipFill>
          <a:blip r:embed="rId4" cstate="print"/>
          <a:srcRect l="22189" t="5556" r="5698"/>
          <a:stretch>
            <a:fillRect/>
          </a:stretch>
        </p:blipFill>
        <p:spPr bwMode="auto">
          <a:xfrm>
            <a:off x="1331640" y="2636912"/>
            <a:ext cx="2597418" cy="2220848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5076056" y="2571744"/>
            <a:ext cx="404546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Игра «Найди лишнее»</a:t>
            </a:r>
          </a:p>
          <a:p>
            <a:r>
              <a:rPr lang="ru-RU" dirty="0" smtClean="0"/>
              <a:t> Цель: Закрепить</a:t>
            </a:r>
          </a:p>
          <a:p>
            <a:r>
              <a:rPr lang="ru-RU" dirty="0" smtClean="0"/>
              <a:t> знания детей о народных промыслах</a:t>
            </a:r>
            <a:endParaRPr lang="ru-RU" dirty="0"/>
          </a:p>
        </p:txBody>
      </p:sp>
      <p:pic>
        <p:nvPicPr>
          <p:cNvPr id="8" name="Picture 2" descr="D:\DCIM\100MSDCF\DSC04454.JPG"/>
          <p:cNvPicPr>
            <a:picLocks noChangeAspect="1" noChangeArrowheads="1"/>
          </p:cNvPicPr>
          <p:nvPr/>
        </p:nvPicPr>
        <p:blipFill>
          <a:blip r:embed="rId5" cstate="print"/>
          <a:srcRect l="13225" t="1976" r="11170" b="7151"/>
          <a:stretch>
            <a:fillRect/>
          </a:stretch>
        </p:blipFill>
        <p:spPr bwMode="auto">
          <a:xfrm>
            <a:off x="5364088" y="3714752"/>
            <a:ext cx="2987824" cy="235745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http://freeppt.ru/Prew/GreenShineSlidePrew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24544" y="-457200"/>
            <a:ext cx="9753600" cy="73152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2143108" y="571480"/>
            <a:ext cx="4742709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Раскраски</a:t>
            </a:r>
          </a:p>
          <a:p>
            <a:r>
              <a:rPr lang="ru-RU" dirty="0" smtClean="0"/>
              <a:t>Можно предложить детям раскраски по темам</a:t>
            </a:r>
          </a:p>
          <a:p>
            <a:r>
              <a:rPr lang="ru-RU" dirty="0" smtClean="0"/>
              <a:t>гербы городов, с образцами,</a:t>
            </a:r>
          </a:p>
          <a:p>
            <a:r>
              <a:rPr lang="ru-RU" dirty="0" smtClean="0"/>
              <a:t>Народные промыслы</a:t>
            </a:r>
          </a:p>
          <a:p>
            <a:r>
              <a:rPr lang="ru-RU" dirty="0" smtClean="0"/>
              <a:t>Флаги автономных округов. </a:t>
            </a:r>
            <a:endParaRPr lang="ru-RU" dirty="0"/>
          </a:p>
        </p:txBody>
      </p:sp>
      <p:pic>
        <p:nvPicPr>
          <p:cNvPr id="2560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2132857"/>
            <a:ext cx="3960310" cy="2664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4" name="Picture 4" descr="http://vse-raskraski.ru/assets/images/resources/752/raskraska-gerb-rossii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88224" y="1340768"/>
            <a:ext cx="2555776" cy="2555776"/>
          </a:xfrm>
          <a:prstGeom prst="rect">
            <a:avLst/>
          </a:prstGeom>
          <a:noFill/>
        </p:spPr>
      </p:pic>
      <p:pic>
        <p:nvPicPr>
          <p:cNvPr id="5126" name="Picture 6" descr="http://tvoiraskraski.ru/sites/default/files/gerb_i_flag_rossii_no_6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92080" y="4365104"/>
            <a:ext cx="3195513" cy="224672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http://freeppt.ru/Prew/GreenShineSlidePrew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24544" y="-457200"/>
            <a:ext cx="9753600" cy="73152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1763689" y="764704"/>
            <a:ext cx="583264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altLang="ru-RU" b="1" dirty="0" smtClean="0">
                <a:latin typeface="Times New Roman" pitchFamily="18" charset="0"/>
                <a:cs typeface="Times New Roman" pitchFamily="18" charset="0"/>
              </a:rPr>
              <a:t>Игра «Скажи какой»</a:t>
            </a:r>
          </a:p>
          <a:p>
            <a:r>
              <a:rPr lang="ru-RU" altLang="ru-RU" b="1" dirty="0" smtClean="0">
                <a:latin typeface="Times New Roman" pitchFamily="18" charset="0"/>
                <a:cs typeface="Times New Roman" pitchFamily="18" charset="0"/>
              </a:rPr>
              <a:t>Цель:  закрепление умения  </a:t>
            </a:r>
            <a:r>
              <a:rPr lang="ru-RU" altLang="ru-RU" dirty="0" smtClean="0">
                <a:latin typeface="Times New Roman" pitchFamily="18" charset="0"/>
                <a:cs typeface="Times New Roman" pitchFamily="18" charset="0"/>
              </a:rPr>
              <a:t> образовывать  прилагательные от существительных , формировать знания о национальных языках своей Родины, развивать речь,</a:t>
            </a:r>
          </a:p>
          <a:p>
            <a:r>
              <a:rPr lang="ru-RU" altLang="ru-RU" b="1" dirty="0" smtClean="0">
                <a:latin typeface="Times New Roman" pitchFamily="18" charset="0"/>
                <a:cs typeface="Times New Roman" pitchFamily="18" charset="0"/>
              </a:rPr>
              <a:t>Материал:  </a:t>
            </a:r>
            <a:r>
              <a:rPr lang="ru-RU" altLang="ru-RU" dirty="0" smtClean="0">
                <a:latin typeface="Times New Roman" pitchFamily="18" charset="0"/>
                <a:cs typeface="Times New Roman" pitchFamily="18" charset="0"/>
              </a:rPr>
              <a:t>Картинки и иллюстрации людей разных национальностей </a:t>
            </a:r>
          </a:p>
          <a:p>
            <a:r>
              <a:rPr lang="ru-RU" altLang="ru-RU" b="1" dirty="0" smtClean="0">
                <a:latin typeface="Times New Roman" pitchFamily="18" charset="0"/>
                <a:cs typeface="Times New Roman" pitchFamily="18" charset="0"/>
              </a:rPr>
              <a:t>Ход игры </a:t>
            </a:r>
            <a:r>
              <a:rPr lang="ru-RU" altLang="ru-RU" dirty="0" smtClean="0">
                <a:latin typeface="Times New Roman" pitchFamily="18" charset="0"/>
                <a:cs typeface="Times New Roman" pitchFamily="18" charset="0"/>
              </a:rPr>
              <a:t>; татарин-  татарский, мордвин -  мордовский</a:t>
            </a:r>
            <a:endParaRPr lang="ru-RU" dirty="0"/>
          </a:p>
        </p:txBody>
      </p:sp>
      <p:pic>
        <p:nvPicPr>
          <p:cNvPr id="4" name="Picture 14" descr="http://stranamasterov.ru/img4/i2012/08/28/tatary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47664" y="3573016"/>
            <a:ext cx="2878227" cy="27089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http://freeppt.ru/Prew/GreenShineSlidePrew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24544" y="-457200"/>
            <a:ext cx="9753600" cy="7315200"/>
          </a:xfrm>
          <a:prstGeom prst="rect">
            <a:avLst/>
          </a:prstGeom>
          <a:noFill/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 l="7229" r="1205" b="2410"/>
          <a:stretch>
            <a:fillRect/>
          </a:stretch>
        </p:blipFill>
        <p:spPr bwMode="auto">
          <a:xfrm>
            <a:off x="1043608" y="908720"/>
            <a:ext cx="2232248" cy="31721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IMG_20171129_111137_HDR.jpg"/>
          <p:cNvPicPr>
            <a:picLocks noChangeAspect="1"/>
          </p:cNvPicPr>
          <p:nvPr/>
        </p:nvPicPr>
        <p:blipFill>
          <a:blip r:embed="rId4" cstate="print"/>
          <a:srcRect t="8814" r="1726" b="8331"/>
          <a:stretch>
            <a:fillRect/>
          </a:stretch>
        </p:blipFill>
        <p:spPr>
          <a:xfrm rot="10800000">
            <a:off x="4355976" y="1268760"/>
            <a:ext cx="4099601" cy="2592288"/>
          </a:xfrm>
          <a:prstGeom prst="rect">
            <a:avLst/>
          </a:prstGeom>
        </p:spPr>
      </p:pic>
      <p:pic>
        <p:nvPicPr>
          <p:cNvPr id="5" name="Рисунок 4" descr="IMG_20171129_111232_HDR.jpg"/>
          <p:cNvPicPr>
            <a:picLocks noChangeAspect="1"/>
          </p:cNvPicPr>
          <p:nvPr/>
        </p:nvPicPr>
        <p:blipFill>
          <a:blip r:embed="rId5" cstate="print"/>
          <a:srcRect l="1395" t="3721" b="20000"/>
          <a:stretch>
            <a:fillRect/>
          </a:stretch>
        </p:blipFill>
        <p:spPr>
          <a:xfrm>
            <a:off x="2699792" y="4149080"/>
            <a:ext cx="4152462" cy="240921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http://freeppt.ru/Prew/GreenShineSlidePrew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24544" y="-457200"/>
            <a:ext cx="9753600" cy="7315200"/>
          </a:xfrm>
          <a:prstGeom prst="rect">
            <a:avLst/>
          </a:prstGeom>
          <a:noFill/>
        </p:spPr>
      </p:pic>
      <p:pic>
        <p:nvPicPr>
          <p:cNvPr id="2" name="Рисунок 1" descr="IMG_20171129_124452_HDR.jpg"/>
          <p:cNvPicPr>
            <a:picLocks noChangeAspect="1"/>
          </p:cNvPicPr>
          <p:nvPr/>
        </p:nvPicPr>
        <p:blipFill>
          <a:blip r:embed="rId3" cstate="print"/>
          <a:srcRect t="14300" b="15351"/>
          <a:stretch>
            <a:fillRect/>
          </a:stretch>
        </p:blipFill>
        <p:spPr>
          <a:xfrm rot="10800000">
            <a:off x="1691680" y="3429000"/>
            <a:ext cx="5943646" cy="3135973"/>
          </a:xfrm>
          <a:prstGeom prst="rect">
            <a:avLst/>
          </a:prstGeom>
        </p:spPr>
      </p:pic>
      <p:pic>
        <p:nvPicPr>
          <p:cNvPr id="4" name="Рисунок 3" descr="IMG_20171129_124423_HDR.jpg"/>
          <p:cNvPicPr>
            <a:picLocks noChangeAspect="1"/>
          </p:cNvPicPr>
          <p:nvPr/>
        </p:nvPicPr>
        <p:blipFill>
          <a:blip r:embed="rId4" cstate="print"/>
          <a:srcRect l="24013" t="4851" r="26375" b="13250"/>
          <a:stretch>
            <a:fillRect/>
          </a:stretch>
        </p:blipFill>
        <p:spPr>
          <a:xfrm>
            <a:off x="3419872" y="0"/>
            <a:ext cx="2664296" cy="329865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http://freeppt.ru/Prew/GreenShineSlidePrew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Рисунок 2" descr="IMG_20171129_123504_HDR.jpg"/>
          <p:cNvPicPr>
            <a:picLocks noChangeAspect="1"/>
          </p:cNvPicPr>
          <p:nvPr/>
        </p:nvPicPr>
        <p:blipFill>
          <a:blip r:embed="rId3" cstate="print"/>
          <a:srcRect l="12988" t="18501" r="9838" b="17450"/>
          <a:stretch>
            <a:fillRect/>
          </a:stretch>
        </p:blipFill>
        <p:spPr>
          <a:xfrm>
            <a:off x="5220072" y="1916832"/>
            <a:ext cx="3586234" cy="2232248"/>
          </a:xfrm>
          <a:prstGeom prst="round1Rect">
            <a:avLst/>
          </a:prstGeom>
        </p:spPr>
      </p:pic>
      <p:pic>
        <p:nvPicPr>
          <p:cNvPr id="4" name="Рисунок 3" descr="IMG_20171129_121959_HDR.jpg"/>
          <p:cNvPicPr>
            <a:picLocks noChangeAspect="1"/>
          </p:cNvPicPr>
          <p:nvPr/>
        </p:nvPicPr>
        <p:blipFill>
          <a:blip r:embed="rId4" cstate="print"/>
          <a:srcRect l="8263" t="14300" r="2751" b="8001"/>
          <a:stretch>
            <a:fillRect/>
          </a:stretch>
        </p:blipFill>
        <p:spPr>
          <a:xfrm rot="10800000">
            <a:off x="1187624" y="836712"/>
            <a:ext cx="3888432" cy="2546407"/>
          </a:xfrm>
          <a:prstGeom prst="rect">
            <a:avLst/>
          </a:prstGeom>
        </p:spPr>
      </p:pic>
      <p:pic>
        <p:nvPicPr>
          <p:cNvPr id="5" name="Рисунок 4" descr="IMG_20171129_123726_HDR.jpg"/>
          <p:cNvPicPr>
            <a:picLocks noChangeAspect="1"/>
          </p:cNvPicPr>
          <p:nvPr/>
        </p:nvPicPr>
        <p:blipFill>
          <a:blip r:embed="rId5" cstate="print"/>
          <a:srcRect l="1001" t="24800" r="2401" b="24800"/>
          <a:stretch>
            <a:fillRect/>
          </a:stretch>
        </p:blipFill>
        <p:spPr>
          <a:xfrm rot="16200000">
            <a:off x="1219129" y="4045570"/>
            <a:ext cx="3105345" cy="2160240"/>
          </a:xfrm>
          <a:prstGeom prst="rect">
            <a:avLst/>
          </a:prstGeom>
        </p:spPr>
      </p:pic>
      <p:pic>
        <p:nvPicPr>
          <p:cNvPr id="7" name="Picture 2" descr="D:\DCIM\100MSDCF\DSC04489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499992" y="4293096"/>
            <a:ext cx="3203848" cy="2402886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1907704" y="260648"/>
            <a:ext cx="19162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Настольные игры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http://freeppt.ru/Prew/GreenShineSlidePrew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2195736" y="1268760"/>
            <a:ext cx="5256584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Спасибо за внимание</a:t>
            </a:r>
            <a:endParaRPr lang="ru-RU" sz="5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http://www.maam.ru/upload/blogs/detsad-262652-144612174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2" y="620688"/>
            <a:ext cx="6362700" cy="54864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Классическая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715</TotalTime>
  <Words>1111</Words>
  <Application>Microsoft Office PowerPoint</Application>
  <PresentationFormat>Экран (4:3)</PresentationFormat>
  <Paragraphs>113</Paragraphs>
  <Slides>21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Тема Office</vt:lpstr>
      <vt:lpstr>Слайд 1</vt:lpstr>
      <vt:lpstr>Дидактические игры по патриотическому воспитанию</vt:lpstr>
      <vt:lpstr>Дидактическая игра «Герб города»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Дидактические игры по патриотическому воспитанию</dc:title>
  <dc:creator>acer</dc:creator>
  <cp:lastModifiedBy>Сафонова</cp:lastModifiedBy>
  <cp:revision>51</cp:revision>
  <dcterms:created xsi:type="dcterms:W3CDTF">2017-11-20T10:56:06Z</dcterms:created>
  <dcterms:modified xsi:type="dcterms:W3CDTF">2020-03-18T18:12:11Z</dcterms:modified>
</cp:coreProperties>
</file>