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2CEDECB-292E-42A2-9B18-F8D145F39B19}">
          <p14:sldIdLst>
            <p14:sldId id="256"/>
            <p14:sldId id="257"/>
            <p14:sldId id="258"/>
            <p14:sldId id="259"/>
            <p14:sldId id="260"/>
            <p14:sldId id="261"/>
            <p14:sldId id="263"/>
            <p14:sldId id="264"/>
            <p14:sldId id="262"/>
            <p14:sldId id="265"/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9546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0766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4255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836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2770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202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948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5817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1633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1142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120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D0EB1-60C2-41E4-908C-17077A0894A7}" type="datetimeFigureOut">
              <a:rPr lang="ru-RU" smtClean="0"/>
              <a:t>16.11.2019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8FAF1C6-C245-4469-BBDD-1EF91BE92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87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6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3.wdp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75EB3B3-593A-4EBC-A653-DB9C247871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2825"/>
          <a:stretch/>
        </p:blipFill>
        <p:spPr>
          <a:xfrm>
            <a:off x="0" y="0"/>
            <a:ext cx="12243575" cy="354257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D53721D-39E3-4166-9E36-2A16FD4720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16" b="42825"/>
          <a:stretch/>
        </p:blipFill>
        <p:spPr>
          <a:xfrm>
            <a:off x="-25788" y="1988457"/>
            <a:ext cx="12243575" cy="486954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2AAB9F-3AC0-4475-9C4D-D44C6AE7EE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9730" y="1771287"/>
            <a:ext cx="10784114" cy="3064848"/>
          </a:xfrm>
        </p:spPr>
        <p:txBody>
          <a:bodyPr>
            <a:normAutofit/>
          </a:bodyPr>
          <a:lstStyle/>
          <a:p>
            <a:pPr algn="ctr"/>
            <a:r>
              <a:rPr lang="ru-RU" sz="3100" dirty="0">
                <a:solidFill>
                  <a:schemeClr val="accent1"/>
                </a:solidFill>
              </a:rPr>
              <a:t>Методическое объединение №9. Культурные практики: музыкальная и изобразительная деятельность детей дошкольного возраста.</a:t>
            </a:r>
            <a:br>
              <a:rPr lang="ru-RU" sz="3100" dirty="0">
                <a:solidFill>
                  <a:schemeClr val="accent1"/>
                </a:solidFill>
              </a:rPr>
            </a:br>
            <a:br>
              <a:rPr lang="ru-RU" sz="3100" dirty="0">
                <a:solidFill>
                  <a:schemeClr val="accent1"/>
                </a:solidFill>
              </a:rPr>
            </a:br>
            <a:r>
              <a:rPr lang="ru-RU" sz="3100" dirty="0">
                <a:solidFill>
                  <a:schemeClr val="accent1"/>
                </a:solidFill>
              </a:rPr>
              <a:t>«Обучение детей рисованию диких животных по алгоритмическим схемам»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C9467F4-5324-48AD-A5B0-83E9B37790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65256" y="5264741"/>
            <a:ext cx="4920205" cy="906663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sz="2000" dirty="0">
                <a:solidFill>
                  <a:schemeClr val="accent1"/>
                </a:solidFill>
              </a:rPr>
              <a:t>Презентацию подготовила :</a:t>
            </a:r>
          </a:p>
          <a:p>
            <a:pPr algn="r"/>
            <a:r>
              <a:rPr lang="ru-RU" sz="2000" dirty="0" err="1">
                <a:solidFill>
                  <a:schemeClr val="accent1"/>
                </a:solidFill>
              </a:rPr>
              <a:t>Хатаева</a:t>
            </a:r>
            <a:r>
              <a:rPr lang="ru-RU" sz="2000" dirty="0">
                <a:solidFill>
                  <a:schemeClr val="accent1"/>
                </a:solidFill>
              </a:rPr>
              <a:t> Кристина Александровна</a:t>
            </a:r>
          </a:p>
        </p:txBody>
      </p:sp>
    </p:spTree>
    <p:extLst>
      <p:ext uri="{BB962C8B-B14F-4D97-AF65-F5344CB8AC3E}">
        <p14:creationId xmlns:p14="http://schemas.microsoft.com/office/powerpoint/2010/main" val="232576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DDB23D-3C48-4A9E-B4CC-5732A837F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Введение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F59BFB-97A0-4D85-9956-5778DF9F1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850619"/>
            <a:ext cx="5172056" cy="329457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Рисование – один из любимых видов детской деятельности. Большинство людей смело берутся за любые изобразительные материалы. Однако у некоторых ребят рисование вызывает затруднение, и они обращаются за помощью к родителям, но многие взрослые чувствуют себя в такой ситуации беспомощно.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241224-D9CC-429A-8EB1-C8ED585E01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" b="13310"/>
          <a:stretch/>
        </p:blipFill>
        <p:spPr>
          <a:xfrm>
            <a:off x="6630573" y="2002559"/>
            <a:ext cx="5172056" cy="3382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25869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8A9E40-2E17-4638-8E12-D49B90A9C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Цель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113E45-75B9-4658-9582-32C00DC696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560990"/>
            <a:ext cx="3891896" cy="3736019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/>
              <a:t>Создание образа или композиции по методу «Шаг за шагом»,</a:t>
            </a:r>
            <a:r>
              <a:rPr lang="ru-RU" sz="2400" i="1" dirty="0"/>
              <a:t> используя алгоритмические схемы.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5E1434-51C6-4FAC-B2A2-759B3A6BBA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8" t="7791" r="15560" b="14820"/>
          <a:stretch/>
        </p:blipFill>
        <p:spPr>
          <a:xfrm>
            <a:off x="9035924" y="1730325"/>
            <a:ext cx="2757164" cy="394411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DA3D6F-ED88-4DAD-8144-6722250B18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9" t="2443" r="1693" b="4097"/>
          <a:stretch/>
        </p:blipFill>
        <p:spPr>
          <a:xfrm rot="10800000">
            <a:off x="5693093" y="1698174"/>
            <a:ext cx="2953486" cy="39762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56183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32FC5C-1012-4EE2-9BE1-95E25961F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Задачи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6D0FD6-DA51-4BEC-97BB-792340F02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663" y="1794159"/>
            <a:ext cx="5820228" cy="4686623"/>
          </a:xfrm>
        </p:spPr>
        <p:txBody>
          <a:bodyPr>
            <a:normAutofit fontScale="32500" lnSpcReduction="20000"/>
          </a:bodyPr>
          <a:lstStyle/>
          <a:p>
            <a:pPr lvl="0"/>
            <a:r>
              <a:rPr lang="ru-RU" sz="4900" dirty="0"/>
              <a:t>Учить создавать рисунок по алгоритмическим схемам: </a:t>
            </a:r>
          </a:p>
          <a:p>
            <a:pPr lvl="0"/>
            <a:r>
              <a:rPr lang="ru-RU" sz="4900" i="1" dirty="0"/>
              <a:t>развивать глазомер, ловкость движений рук, пальцев.</a:t>
            </a:r>
            <a:endParaRPr lang="ru-RU" sz="4900" dirty="0"/>
          </a:p>
          <a:p>
            <a:pPr lvl="0"/>
            <a:r>
              <a:rPr lang="ru-RU" sz="4900" i="1" dirty="0"/>
              <a:t>уметь выделять основные, характерные детали животного;</a:t>
            </a:r>
            <a:endParaRPr lang="ru-RU" sz="4900" dirty="0"/>
          </a:p>
          <a:p>
            <a:pPr lvl="0"/>
            <a:r>
              <a:rPr lang="ru-RU" sz="4900" dirty="0"/>
              <a:t>Знакомить с технологической картой и технологическими операциями, порядком их выполнения при создании образа;</a:t>
            </a:r>
          </a:p>
          <a:p>
            <a:pPr lvl="0"/>
            <a:r>
              <a:rPr lang="ru-RU" sz="4900" dirty="0"/>
              <a:t>формировать умения создавать образ или композицию по методу «Шаг за шагом</a:t>
            </a:r>
          </a:p>
          <a:p>
            <a:pPr lvl="0"/>
            <a:r>
              <a:rPr lang="ru-RU" sz="4900" dirty="0"/>
              <a:t>Применять усвоенные знания в самостоятельной, игровой и творческой деятельности.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54D413F-FD60-4E78-AC23-4570204E5E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80" r="-20" b="871"/>
          <a:stretch/>
        </p:blipFill>
        <p:spPr>
          <a:xfrm>
            <a:off x="6566460" y="1854854"/>
            <a:ext cx="5362942" cy="351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080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6A0022-9A90-4F3F-A94E-0546CD5E8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Примеры алгоритмических схем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966182-93D0-4C65-8866-9ADCCF154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1" y="1872343"/>
            <a:ext cx="3122415" cy="35940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Алгоритмическое рисование</a:t>
            </a:r>
            <a:r>
              <a:rPr lang="ru-RU" dirty="0"/>
              <a:t> – это поэтапное рисование отдельных частей, на основе геометрических форм и объединением их в целую, общую, узнаваемую форму.</a:t>
            </a:r>
          </a:p>
          <a:p>
            <a:endParaRPr lang="ru-RU" dirty="0"/>
          </a:p>
        </p:txBody>
      </p:sp>
      <p:pic>
        <p:nvPicPr>
          <p:cNvPr id="4" name="Объект 5">
            <a:extLst>
              <a:ext uri="{FF2B5EF4-FFF2-40B4-BE49-F238E27FC236}">
                <a16:creationId xmlns:a16="http://schemas.microsoft.com/office/drawing/2014/main" id="{2A9BFB93-4FEA-4098-97B2-E709E65E75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contrast="40000"/>
          </a:blip>
          <a:srcRect t="25464" r="51925" b="50000"/>
          <a:stretch/>
        </p:blipFill>
        <p:spPr>
          <a:xfrm>
            <a:off x="5613009" y="2055366"/>
            <a:ext cx="5258191" cy="17714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Объект 5">
            <a:extLst>
              <a:ext uri="{FF2B5EF4-FFF2-40B4-BE49-F238E27FC236}">
                <a16:creationId xmlns:a16="http://schemas.microsoft.com/office/drawing/2014/main" id="{A6AB899D-950C-4BF6-95F1-494A276949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contrast="40000"/>
          </a:blip>
          <a:srcRect l="56575" t="24743" r="4159" b="55265"/>
          <a:stretch/>
        </p:blipFill>
        <p:spPr>
          <a:xfrm>
            <a:off x="5613009" y="4030450"/>
            <a:ext cx="5258191" cy="18460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2940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77734B-4B58-4232-8A0A-FEDE4541D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/>
          <a:lstStyle/>
          <a:p>
            <a:pPr algn="ctr"/>
            <a:r>
              <a:rPr lang="ru-RU" dirty="0"/>
              <a:t>Шаблоны для рисования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89C2D873-70D2-41BC-B95E-77BA354D1E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9" t="36445" r="24639" b="14247"/>
          <a:stretch/>
        </p:blipFill>
        <p:spPr>
          <a:xfrm>
            <a:off x="653143" y="1701053"/>
            <a:ext cx="5249282" cy="35531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37CDE8B-D17E-4FBA-979E-0166940340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1" t="14829" r="10167" b="14831"/>
          <a:stretch/>
        </p:blipFill>
        <p:spPr>
          <a:xfrm>
            <a:off x="6502400" y="1701052"/>
            <a:ext cx="5143810" cy="35470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CD587BA-BD04-4D9D-BE8F-8772E06F4CA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28" t="12594" r="17219" b="18985"/>
          <a:stretch/>
        </p:blipFill>
        <p:spPr>
          <a:xfrm rot="16200000">
            <a:off x="3866596" y="1124549"/>
            <a:ext cx="4458808" cy="66192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4044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288B71-10BC-491E-BEC9-4278908C2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Рисование ежика по алгоритмической схеме на примере детей старшей группы</a:t>
            </a:r>
          </a:p>
        </p:txBody>
      </p:sp>
      <p:pic>
        <p:nvPicPr>
          <p:cNvPr id="15" name="Объект 14">
            <a:extLst>
              <a:ext uri="{FF2B5EF4-FFF2-40B4-BE49-F238E27FC236}">
                <a16:creationId xmlns:a16="http://schemas.microsoft.com/office/drawing/2014/main" id="{E1C13EB4-2998-47CB-B9D7-BDAF4D5B0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06"/>
          <a:stretch/>
        </p:blipFill>
        <p:spPr>
          <a:xfrm>
            <a:off x="386638" y="2002559"/>
            <a:ext cx="6442274" cy="39021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82158FB-F2C7-4A3F-AD7D-EF310C0F38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2" t="20182" r="5140" b="30749"/>
          <a:stretch/>
        </p:blipFill>
        <p:spPr>
          <a:xfrm rot="10800000">
            <a:off x="3748462" y="3354906"/>
            <a:ext cx="8443538" cy="34043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A2F39EF-B823-46FB-BE22-9F72DE70823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" t="1720" r="9570" b="10831"/>
          <a:stretch/>
        </p:blipFill>
        <p:spPr>
          <a:xfrm>
            <a:off x="7970231" y="953324"/>
            <a:ext cx="3856807" cy="506436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EE138B9-E6B3-4859-9A7C-B0CD90C53DD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03" b="12551"/>
          <a:stretch/>
        </p:blipFill>
        <p:spPr>
          <a:xfrm>
            <a:off x="504109" y="953323"/>
            <a:ext cx="3856807" cy="506436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DABEE47-1E5F-438C-A96E-AC917DD0508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7" b="7817"/>
          <a:stretch/>
        </p:blipFill>
        <p:spPr>
          <a:xfrm>
            <a:off x="2097144" y="503155"/>
            <a:ext cx="7524406" cy="52645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6A0F1D4B-F9FB-4DC9-B216-726754293AF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" t="3246" r="64" b="19073"/>
          <a:stretch/>
        </p:blipFill>
        <p:spPr>
          <a:xfrm>
            <a:off x="643955" y="211836"/>
            <a:ext cx="11043936" cy="64343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09322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3A421F-166A-4226-A413-E5336CC7B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Этапы работ, нарисованных по алгоритмическим схемам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66F6710-1FE4-435F-A56B-12D1ABB6F2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98" r="6693" b="8864"/>
          <a:stretch/>
        </p:blipFill>
        <p:spPr>
          <a:xfrm>
            <a:off x="745587" y="2002559"/>
            <a:ext cx="2883877" cy="43419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1306C59-EAB3-44AD-9C1E-CC259BDCF5E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70" t="2591" r="2844" b="19919"/>
          <a:stretch/>
        </p:blipFill>
        <p:spPr>
          <a:xfrm>
            <a:off x="4321140" y="2002559"/>
            <a:ext cx="6740590" cy="43419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04DFA2B-6285-45B0-AF0C-71112CB3D0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507" y="280181"/>
            <a:ext cx="4343400" cy="5791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6A27ECB-6474-41A6-A50D-81A98505F91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" t="14595" r="3986" b="7915"/>
          <a:stretch/>
        </p:blipFill>
        <p:spPr>
          <a:xfrm>
            <a:off x="1126986" y="280181"/>
            <a:ext cx="9476507" cy="57911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084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6A2F11-75AF-47C8-B4EF-AC4C1BD08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Готовые работы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8ECABBD-CF32-470C-A188-88A7FF21E5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81"/>
          <a:stretch/>
        </p:blipFill>
        <p:spPr>
          <a:xfrm>
            <a:off x="2308166" y="1488492"/>
            <a:ext cx="2828967" cy="50079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233B8F9-4D8E-4E0F-8117-C5EB8B5CA0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1" r="17082"/>
          <a:stretch/>
        </p:blipFill>
        <p:spPr>
          <a:xfrm>
            <a:off x="5333308" y="1488492"/>
            <a:ext cx="2420833" cy="49821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BC7AE24-FEE8-452F-97A9-B5507E3D46F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0" t="3296" r="16839"/>
          <a:stretch/>
        </p:blipFill>
        <p:spPr>
          <a:xfrm>
            <a:off x="7950315" y="1488492"/>
            <a:ext cx="2420832" cy="50118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7590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B8D52-0853-4BB0-8BB3-E36B0BAA3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Готовые работы</a:t>
            </a:r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08133ACC-6901-4118-8FAE-9460448C4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6" t="24629" b="11986"/>
          <a:stretch/>
        </p:blipFill>
        <p:spPr>
          <a:xfrm rot="10800000">
            <a:off x="1062494" y="1626711"/>
            <a:ext cx="10067012" cy="48550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A8C8D87-B427-410E-9E99-B272593F21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80937" y="174818"/>
            <a:ext cx="8681387" cy="65083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1505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51E836-CBAE-4280-BE30-148BC3060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69" y="2564410"/>
            <a:ext cx="9603275" cy="1049235"/>
          </a:xfrm>
        </p:spPr>
        <p:txBody>
          <a:bodyPr/>
          <a:lstStyle/>
          <a:p>
            <a:pPr algn="ctr"/>
            <a:r>
              <a:rPr lang="ru-RU" dirty="0"/>
              <a:t>Спасибо за внимание!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950A96-DAAC-4EC6-BC62-277B62F43E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065117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Галерея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330</TotalTime>
  <Words>179</Words>
  <Application>Microsoft Office PowerPoint</Application>
  <PresentationFormat>Широкоэкранный</PresentationFormat>
  <Paragraphs>22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Галерея</vt:lpstr>
      <vt:lpstr>Методическое объединение №9. Культурные практики: музыкальная и изобразительная деятельность детей дошкольного возраста.  «Обучение детей рисованию диких животных по алгоритмическим схемам»</vt:lpstr>
      <vt:lpstr>Введение</vt:lpstr>
      <vt:lpstr>Цель</vt:lpstr>
      <vt:lpstr>Задачи</vt:lpstr>
      <vt:lpstr>Примеры алгоритмических схем</vt:lpstr>
      <vt:lpstr>Шаблоны для рисования</vt:lpstr>
      <vt:lpstr>Рисование ежика по алгоритмической схеме на примере детей старшей группы</vt:lpstr>
      <vt:lpstr>Этапы работ, нарисованных по алгоритмическим схемам </vt:lpstr>
      <vt:lpstr>Готовые работы</vt:lpstr>
      <vt:lpstr>Готовые работы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Обучение детей рисованию диких животных по алгоритмическим схемам</dc:title>
  <dc:creator>Кристина</dc:creator>
  <cp:lastModifiedBy>Кристина</cp:lastModifiedBy>
  <cp:revision>25</cp:revision>
  <dcterms:created xsi:type="dcterms:W3CDTF">2019-10-28T19:18:13Z</dcterms:created>
  <dcterms:modified xsi:type="dcterms:W3CDTF">2019-11-16T21:56:05Z</dcterms:modified>
</cp:coreProperties>
</file>