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6"/>
  </p:notesMasterIdLst>
  <p:sldIdLst>
    <p:sldId id="256" r:id="rId2"/>
    <p:sldId id="259" r:id="rId3"/>
    <p:sldId id="332" r:id="rId4"/>
    <p:sldId id="310" r:id="rId5"/>
    <p:sldId id="314" r:id="rId6"/>
    <p:sldId id="317" r:id="rId7"/>
    <p:sldId id="320" r:id="rId8"/>
    <p:sldId id="311" r:id="rId9"/>
    <p:sldId id="284" r:id="rId10"/>
    <p:sldId id="326" r:id="rId11"/>
    <p:sldId id="283" r:id="rId12"/>
    <p:sldId id="292" r:id="rId13"/>
    <p:sldId id="289" r:id="rId14"/>
    <p:sldId id="291" r:id="rId15"/>
    <p:sldId id="327" r:id="rId16"/>
    <p:sldId id="335" r:id="rId17"/>
    <p:sldId id="328" r:id="rId18"/>
    <p:sldId id="343" r:id="rId19"/>
    <p:sldId id="330" r:id="rId20"/>
    <p:sldId id="340" r:id="rId21"/>
    <p:sldId id="342" r:id="rId22"/>
    <p:sldId id="341" r:id="rId23"/>
    <p:sldId id="325" r:id="rId24"/>
    <p:sldId id="29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3" autoAdjust="0"/>
    <p:restoredTop sz="95196" autoAdjust="0"/>
  </p:normalViewPr>
  <p:slideViewPr>
    <p:cSldViewPr>
      <p:cViewPr>
        <p:scale>
          <a:sx n="43" d="100"/>
          <a:sy n="43" d="100"/>
        </p:scale>
        <p:origin x="-2052" y="-5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00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EE69FA-A8A9-431D-A55D-CCA22A453035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9BB076-ABBB-4961-8D4C-B99B5E7539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0672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9BB076-ABBB-4961-8D4C-B99B5E7539A2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129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23FC8-03EB-4FFE-B80A-B80CB287D08F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F9730-1787-4B3D-B0E3-6DEE7F0301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23FC8-03EB-4FFE-B80A-B80CB287D08F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F9730-1787-4B3D-B0E3-6DEE7F0301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23FC8-03EB-4FFE-B80A-B80CB287D08F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F9730-1787-4B3D-B0E3-6DEE7F0301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23FC8-03EB-4FFE-B80A-B80CB287D08F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F9730-1787-4B3D-B0E3-6DEE7F0301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23FC8-03EB-4FFE-B80A-B80CB287D08F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F9730-1787-4B3D-B0E3-6DEE7F0301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23FC8-03EB-4FFE-B80A-B80CB287D08F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F9730-1787-4B3D-B0E3-6DEE7F0301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23FC8-03EB-4FFE-B80A-B80CB287D08F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F9730-1787-4B3D-B0E3-6DEE7F0301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23FC8-03EB-4FFE-B80A-B80CB287D08F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F9730-1787-4B3D-B0E3-6DEE7F0301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23FC8-03EB-4FFE-B80A-B80CB287D08F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F9730-1787-4B3D-B0E3-6DEE7F0301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23FC8-03EB-4FFE-B80A-B80CB287D08F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F9730-1787-4B3D-B0E3-6DEE7F0301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23FC8-03EB-4FFE-B80A-B80CB287D08F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F9730-1787-4B3D-B0E3-6DEE7F0301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23FC8-03EB-4FFE-B80A-B80CB287D08F}" type="datetimeFigureOut">
              <a:rPr lang="ru-RU" smtClean="0"/>
              <a:pPr/>
              <a:t>21.03.2018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F9730-1787-4B3D-B0E3-6DEE7F03016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hyperlink" Target="&#1053;&#1080;&#1078;&#1077;&#1075;&#1086;&#1088;&#1086;&#1076;&#1089;&#1082;&#1072;&#1103;%20&#1089;&#1090;&#1086;&#1088;&#1086;&#1085;&#1072;.docx" TargetMode="External"/><Relationship Id="rId2" Type="http://schemas.openxmlformats.org/officeDocument/2006/relationships/hyperlink" Target="http://img.nnow.ru/data/myupload/0/24/24514/redir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&#1059;&#1095;&#1072;&#1089;&#1090;&#1080;&#1077;%20&#1087;&#1077;&#1076;&#1072;&#1075;&#1086;&#1075;&#1072;%20&#1074;%20&#1101;&#1082;&#1089;&#1087;&#1077;&#1088;&#1080;&#1084;&#1077;&#1085;&#1090;&#1072;&#1083;&#1100;&#1085;&#1086;&#1081;%20&#1088;&#1072;&#1073;&#1086;&#1090;&#1077;.docx" TargetMode="External"/><Relationship Id="rId5" Type="http://schemas.openxmlformats.org/officeDocument/2006/relationships/image" Target="../media/image7.jpeg"/><Relationship Id="rId4" Type="http://schemas.openxmlformats.org/officeDocument/2006/relationships/hyperlink" Target="http://img.nnow.ru/data/myupload/0/24/24514/31496394-1220129049-svetloyar-s-vuysotuy-ptich-ego-poleta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&#1069;&#1083;&#1077;&#1082;&#1090;&#1080;&#1074;&#1085;&#1099;&#1081;%20&#1082;&#1091;&#1088;&#1089;%20&#1056;&#1080;&#1090;&#1086;&#1088;&#1080;&#1082;&#1072;%20&#1080;%20&#1082;&#1091;&#1083;&#1100;&#1090;&#1091;&#1088;&#1072;%20&#1088;&#1077;&#1095;&#1080;.doc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&#1057;&#1058;&#1040;&#1058;&#1068;&#1071;%20&#1042;%20&#1043;&#1040;&#1047;&#1045;&#1058;&#1059;%20&#1061;&#1056;&#1040;&#1052;&#1067;.docx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&#1051;&#1077;&#1088;&#1084;&#1086;&#1085;&#1090;&#1086;&#1074;%20&#1040;&#1085;&#1075;&#1077;&#1083;.MP4" TargetMode="External"/><Relationship Id="rId3" Type="http://schemas.openxmlformats.org/officeDocument/2006/relationships/image" Target="../media/image23.jpeg"/><Relationship Id="rId7" Type="http://schemas.openxmlformats.org/officeDocument/2006/relationships/hyperlink" Target="&#1040;.&#1057;.&#1055;&#1091;&#1096;&#1082;&#1080;&#1085;.ppt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hyperlink" Target="&#1057;.&#1045;&#1057;&#1045;&#1053;&#1048;&#1053;.pptx" TargetMode="External"/><Relationship Id="rId9" Type="http://schemas.openxmlformats.org/officeDocument/2006/relationships/hyperlink" Target="&#1052;&#1080;&#1093;&#1072;&#1080;&#1083;%20&#1070;&#1088;&#1100;&#1077;&#1074;&#1080;&#1095;%20&#1051;&#1077;&#1088;&#1084;&#1086;&#1085;&#1090;&#1086;&#1074;%20(1814%20&#8211;%201841&#1075;&#1075;.pptx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&#1055;&#1088;&#1086;&#1077;&#1082;&#1090;%20&#1044;&#1077;&#1090;&#1080;%20&#1074;&#1086;&#1081;&#1085;&#1099;.docx" TargetMode="External"/><Relationship Id="rId3" Type="http://schemas.openxmlformats.org/officeDocument/2006/relationships/image" Target="../media/image27.jpeg"/><Relationship Id="rId7" Type="http://schemas.openxmlformats.org/officeDocument/2006/relationships/hyperlink" Target="&#1043;&#1040;&#1047;&#1045;&#1058;&#1040;%20&#1064;&#1082;&#1086;&#1083;&#1100;&#1085;&#1099;&#1081;%20&#1080;&#1084;&#1087;&#1091;&#1083;&#1100;&#1089;.docx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Relationship Id="rId6" Type="http://schemas.openxmlformats.org/officeDocument/2006/relationships/hyperlink" Target="%22&#1064;&#1082;&#1086;&#1083;&#1100;&#1085;&#1072;&#1103;%20&#1075;&#1072;&#1079;&#1077;&#1090;&#1072;%22.docx" TargetMode="External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9" Type="http://schemas.openxmlformats.org/officeDocument/2006/relationships/hyperlink" Target="&#1087;&#1088;&#1086;&#1077;&#1082;&#1090;%20&#1061;&#1088;&#1072;&#1084;%20&#1084;&#1086;&#1077;&#1075;&#1086;%20&#1089;&#1077;&#1083;&#1072;.docx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13" Type="http://schemas.openxmlformats.org/officeDocument/2006/relationships/image" Target="../media/image40.jpeg"/><Relationship Id="rId18" Type="http://schemas.openxmlformats.org/officeDocument/2006/relationships/image" Target="../media/image45.jpeg"/><Relationship Id="rId26" Type="http://schemas.openxmlformats.org/officeDocument/2006/relationships/image" Target="../media/image50.jpeg"/><Relationship Id="rId3" Type="http://schemas.openxmlformats.org/officeDocument/2006/relationships/image" Target="../media/image30.jpeg"/><Relationship Id="rId21" Type="http://schemas.openxmlformats.org/officeDocument/2006/relationships/image" Target="../media/image48.png"/><Relationship Id="rId7" Type="http://schemas.openxmlformats.org/officeDocument/2006/relationships/image" Target="../media/image34.jpeg"/><Relationship Id="rId12" Type="http://schemas.openxmlformats.org/officeDocument/2006/relationships/image" Target="../media/image39.jpeg"/><Relationship Id="rId17" Type="http://schemas.openxmlformats.org/officeDocument/2006/relationships/image" Target="../media/image44.jpeg"/><Relationship Id="rId25" Type="http://schemas.openxmlformats.org/officeDocument/2006/relationships/image" Target="../media/image49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43.jpeg"/><Relationship Id="rId20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11" Type="http://schemas.openxmlformats.org/officeDocument/2006/relationships/image" Target="../media/image38.jpeg"/><Relationship Id="rId24" Type="http://schemas.openxmlformats.org/officeDocument/2006/relationships/hyperlink" Target="&#1056;&#1077;&#1079;&#1091;&#1083;&#1100;&#1090;&#1072;&#1090;&#1099;%20&#1091;&#1095;&#1072;&#1089;&#1090;&#1080;&#1103;%20&#1074;%20&#1082;&#1086;&#1085;&#1082;&#1091;&#1088;&#1089;&#1072;&#1093;.docx" TargetMode="External"/><Relationship Id="rId5" Type="http://schemas.openxmlformats.org/officeDocument/2006/relationships/image" Target="../media/image32.jpeg"/><Relationship Id="rId15" Type="http://schemas.openxmlformats.org/officeDocument/2006/relationships/image" Target="../media/image42.jpeg"/><Relationship Id="rId23" Type="http://schemas.openxmlformats.org/officeDocument/2006/relationships/hyperlink" Target="&#1056;&#1086;&#1078;&#1076;&#1077;&#1089;&#1090;&#1074;&#1077;&#1085;&#1089;&#1082;&#1080;&#1081;%20&#1087;&#1086;&#1076;&#1072;&#1088;&#1086;&#1082;%20&#1055;&#1077;&#1096;&#1082;&#1086;&#1074;&#1072;%20&#1042;..MP4" TargetMode="External"/><Relationship Id="rId10" Type="http://schemas.openxmlformats.org/officeDocument/2006/relationships/image" Target="../media/image37.jpeg"/><Relationship Id="rId19" Type="http://schemas.openxmlformats.org/officeDocument/2006/relationships/image" Target="../media/image46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Relationship Id="rId14" Type="http://schemas.openxmlformats.org/officeDocument/2006/relationships/image" Target="../media/image41.jpeg"/><Relationship Id="rId22" Type="http://schemas.openxmlformats.org/officeDocument/2006/relationships/hyperlink" Target="&#1047;&#1080;&#1084;&#1072;&#1077;&#1074;&#1072;%20&#1053;..MP4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&#1063;&#1091;&#1088;&#1073;&#1072;&#1085;&#1086;&#1074;&#1072;%20&#1070;&#1083;&#1080;&#1103;.pptx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2.jpeg"/><Relationship Id="rId7" Type="http://schemas.openxmlformats.org/officeDocument/2006/relationships/hyperlink" Target="&#1042;&#1099;&#1089;&#1090;&#1091;&#1087;&#1083;&#1077;&#1085;&#1080;&#1077;%20&#1085;&#1072;%20&#1042;&#1053;&#1055;&#1050;.MP4" TargetMode="External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Relationship Id="rId9" Type="http://schemas.openxmlformats.org/officeDocument/2006/relationships/image" Target="../media/image5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&#1089;&#1072;&#1081;&#1090;&#1099;.docx" TargetMode="External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610479" y="980728"/>
            <a:ext cx="4993969" cy="5184576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Шмелева Вера Константиновна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учитель русского языка, литературы, МХК </a:t>
            </a:r>
            <a:b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МБ ОУ </a:t>
            </a:r>
            <a:r>
              <a:rPr lang="ru-RU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Ризоватовской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СШ</a:t>
            </a:r>
            <a:b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Починковского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муниципального  района</a:t>
            </a:r>
            <a:b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Нижегородской области</a:t>
            </a:r>
            <a:b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Педагогический стаж  - 34 года</a:t>
            </a:r>
            <a:b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Квалификационная категория –высшая</a:t>
            </a:r>
            <a:b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Награждена Почетной грамотой Министерства образования РФ (2009г.)</a:t>
            </a:r>
            <a:b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Педагогическое кредо: </a:t>
            </a:r>
            <a:b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обучение и воспитание – единый процесс формирования личности 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3" y="3068960"/>
            <a:ext cx="3168352" cy="302433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Вера\Desktop\ФОТО\2014 ЛЕТО СЕНТЯБРЬ\СЕНТЯБРЬ 2014\DSCN25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180" y="980728"/>
            <a:ext cx="3178575" cy="2232248"/>
          </a:xfrm>
          <a:prstGeom prst="rect">
            <a:avLst/>
          </a:prstGeom>
          <a:noFill/>
        </p:spPr>
      </p:pic>
      <p:pic>
        <p:nvPicPr>
          <p:cNvPr id="33794" name="Picture 2" descr="C:\Users\1\Desktop\ФОТО\Фото школы 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45" y="3212976"/>
            <a:ext cx="3272243" cy="2913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5844" y="0"/>
            <a:ext cx="8734628" cy="70788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Компьютерная презентация практических достижений профессиональной деятельности (личного вклада в развитие образования)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Тема презентации 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  <a:solidFill>
            <a:schemeClr val="accent2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   </a:t>
            </a:r>
          </a:p>
          <a:p>
            <a:pPr algn="ctr">
              <a:buNone/>
            </a:pPr>
            <a:r>
              <a:rPr lang="ru-RU" sz="2800" b="1" i="1" dirty="0"/>
              <a:t>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«Воспитание чувства патриотизма через любовь к родному языку </a:t>
            </a:r>
          </a:p>
          <a:p>
            <a:pPr algn="ctr"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(на примере внеклассной работы по русскому языку и литературе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>
              <a:buNone/>
            </a:pPr>
            <a:r>
              <a:rPr lang="ru-RU" sz="1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Как </a:t>
            </a:r>
            <a:r>
              <a:rPr lang="ru-RU" sz="19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 маленького </a:t>
            </a:r>
            <a:r>
              <a:rPr lang="ru-RU" sz="1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деревца ,</a:t>
            </a:r>
            <a:r>
              <a:rPr lang="ru-RU" sz="19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поднявшегося над землей</a:t>
            </a:r>
            <a:r>
              <a:rPr lang="ru-RU" sz="1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заботливый садовник укрепляет корень, от мощности которого </a:t>
            </a:r>
            <a:r>
              <a:rPr lang="ru-RU" sz="19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зависит жизнь растения на протяжении </a:t>
            </a:r>
            <a:r>
              <a:rPr lang="ru-RU" sz="1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нескольких </a:t>
            </a:r>
            <a:r>
              <a:rPr lang="ru-RU" sz="19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десятилетий, так учитель должен заботиться о </a:t>
            </a:r>
            <a:r>
              <a:rPr lang="ru-RU" sz="1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воспитании </a:t>
            </a:r>
            <a:r>
              <a:rPr lang="ru-RU" sz="19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 своих детей чувства </a:t>
            </a:r>
            <a:r>
              <a:rPr lang="ru-RU" sz="1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безграничной  любви к Родине.      В.А</a:t>
            </a:r>
            <a:r>
              <a:rPr lang="ru-RU" sz="19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Сухомлинский</a:t>
            </a:r>
            <a:endParaRPr lang="ru-RU" sz="19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9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048672" cy="864096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400" b="1" dirty="0"/>
              <a:t>Условия формирования личного </a:t>
            </a:r>
            <a:r>
              <a:rPr lang="ru-RU" sz="2400" b="1" dirty="0" smtClean="0"/>
              <a:t>вклада</a:t>
            </a:r>
            <a:br>
              <a:rPr lang="ru-RU" sz="2400" b="1" dirty="0" smtClean="0"/>
            </a:br>
            <a:r>
              <a:rPr lang="ru-RU" sz="2400" b="1" dirty="0" smtClean="0"/>
              <a:t> </a:t>
            </a:r>
            <a:r>
              <a:rPr lang="ru-RU" sz="2400" b="1" dirty="0"/>
              <a:t>в развитие образования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1196752"/>
            <a:ext cx="6192688" cy="5328592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u="sng" dirty="0" smtClean="0">
                <a:solidFill>
                  <a:srgbClr val="0070C0"/>
                </a:solidFill>
              </a:rPr>
              <a:t>Научно – исследовательские условия</a:t>
            </a:r>
          </a:p>
          <a:p>
            <a:pPr marL="0" indent="0">
              <a:buNone/>
            </a:pPr>
            <a:r>
              <a:rPr lang="ru-RU" sz="1600" u="sng" dirty="0" smtClean="0"/>
              <a:t>Изучение работ </a:t>
            </a:r>
            <a:r>
              <a:rPr lang="ru-RU" sz="1600" u="sng" dirty="0" err="1" smtClean="0"/>
              <a:t>философов,психологов</a:t>
            </a:r>
            <a:r>
              <a:rPr lang="ru-RU" sz="1600" u="sng" dirty="0" smtClean="0"/>
              <a:t> и педагогов, посвятивших свои исследования патриотическому воспитанию (</a:t>
            </a:r>
            <a:r>
              <a:rPr lang="ru-RU" sz="1600" dirty="0"/>
              <a:t>К.А. Гельвеций , А.Н. Радищев, А.П. Куницын, И.Ю. Ястребцов, А.Ф. Афанасьев, К.Д. Ушинский, А.С. Макаренко, В.В. Голубков, В.А. Сухомлинский, И.С. Марьенко, В.А. </a:t>
            </a:r>
            <a:r>
              <a:rPr lang="ru-RU" sz="1600" dirty="0" err="1" smtClean="0"/>
              <a:t>Сластенин</a:t>
            </a:r>
            <a:r>
              <a:rPr lang="ru-RU" sz="1600" dirty="0" smtClean="0"/>
              <a:t>, </a:t>
            </a:r>
            <a:r>
              <a:rPr lang="ru-RU" sz="1600" dirty="0"/>
              <a:t>М.А. </a:t>
            </a:r>
            <a:r>
              <a:rPr lang="ru-RU" sz="1600" dirty="0" smtClean="0"/>
              <a:t>Терентий, </a:t>
            </a:r>
            <a:r>
              <a:rPr lang="ru-RU" sz="1600" dirty="0"/>
              <a:t>Ф.И. </a:t>
            </a:r>
            <a:r>
              <a:rPr lang="ru-RU" sz="1600" dirty="0" err="1" smtClean="0"/>
              <a:t>Хвалов</a:t>
            </a:r>
            <a:r>
              <a:rPr lang="ru-RU" sz="1600" dirty="0" smtClean="0"/>
              <a:t>)</a:t>
            </a:r>
          </a:p>
          <a:p>
            <a:pPr marL="0" indent="0">
              <a:buNone/>
            </a:pPr>
            <a:r>
              <a:rPr lang="ru-RU" sz="1600" u="sng" dirty="0" smtClean="0">
                <a:solidFill>
                  <a:srgbClr val="0070C0"/>
                </a:solidFill>
              </a:rPr>
              <a:t>Методические условия</a:t>
            </a:r>
          </a:p>
          <a:p>
            <a:pPr marL="0" indent="0">
              <a:buNone/>
            </a:pPr>
            <a:r>
              <a:rPr lang="ru-RU" sz="1600" dirty="0" smtClean="0"/>
              <a:t> -    участие в разработке общешкольной программы по  </a:t>
            </a:r>
          </a:p>
          <a:p>
            <a:pPr marL="0" indent="0">
              <a:buNone/>
            </a:pPr>
            <a:r>
              <a:rPr lang="ru-RU" sz="1600" dirty="0"/>
              <a:t> </a:t>
            </a:r>
            <a:r>
              <a:rPr lang="ru-RU" sz="1600" dirty="0" smtClean="0"/>
              <a:t>      патриотическому воспитанию учащихся,</a:t>
            </a:r>
          </a:p>
          <a:p>
            <a:pPr>
              <a:buFontTx/>
              <a:buChar char="-"/>
            </a:pPr>
            <a:r>
              <a:rPr lang="ru-RU" sz="1600" dirty="0" smtClean="0"/>
              <a:t>изучение</a:t>
            </a:r>
            <a:r>
              <a:rPr lang="ru-RU" sz="1600" dirty="0"/>
              <a:t>, апробация и внедрение инновационных форм и методов воспитательной работы</a:t>
            </a:r>
            <a:r>
              <a:rPr lang="ru-RU" sz="1600" dirty="0" smtClean="0"/>
              <a:t>;</a:t>
            </a:r>
          </a:p>
          <a:p>
            <a:r>
              <a:rPr lang="ru-RU" sz="1600" dirty="0" smtClean="0"/>
              <a:t> </a:t>
            </a:r>
            <a:r>
              <a:rPr lang="ru-RU" sz="1600" dirty="0"/>
              <a:t>издание, распространение методических материалов ( пособий, информационных буклетов и др.);</a:t>
            </a:r>
          </a:p>
          <a:p>
            <a:r>
              <a:rPr lang="ru-RU" sz="1600" dirty="0"/>
              <a:t>- обобщение опыта воспитательной работы и размещение информации о нём на сайте, в средствах массовой информации.</a:t>
            </a:r>
          </a:p>
          <a:p>
            <a:pPr marL="0" indent="0">
              <a:buNone/>
            </a:pPr>
            <a:r>
              <a:rPr lang="ru-RU" sz="1600" u="sng" dirty="0" smtClean="0">
                <a:solidFill>
                  <a:srgbClr val="0070C0"/>
                </a:solidFill>
              </a:rPr>
              <a:t>Организационно – педагогические условия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-руководитель МО учителей  предметов гуманитарного цикла, руководитель  групповых занятий, объединений дополнительного образования</a:t>
            </a: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ru-RU" sz="1600" dirty="0" smtClean="0"/>
              <a:t> </a:t>
            </a:r>
            <a:endParaRPr lang="ru-RU" sz="1600" dirty="0"/>
          </a:p>
          <a:p>
            <a:pPr marL="0" indent="0">
              <a:buNone/>
            </a:pPr>
            <a:endParaRPr lang="ru-RU" sz="2000" u="sng" dirty="0"/>
          </a:p>
        </p:txBody>
      </p:sp>
      <p:pic>
        <p:nvPicPr>
          <p:cNvPr id="7" name="Объект 6" descr="https://bigslide.ru/images/6/5189/960/img17.jpg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7" y="3789040"/>
            <a:ext cx="2886872" cy="2592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s://ds03.infourok.ru/uploads/ex/0fb4/0004a393-d8a838e3/img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4978" y="1327696"/>
            <a:ext cx="2719022" cy="21602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209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Актуальность личного вклада в развитие образования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4464496" cy="396044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Исторический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опыт становления и развития нашего Отечества указывает на то, что важнейшим средством формирования гражданского общества, укрепления единства Российской Федерации является патриотическое воспитание граждан. </a:t>
            </a:r>
          </a:p>
          <a:p>
            <a:pPr algn="just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            Характеризуя создавшееся в стране положение, В.В. Путин говорит, что “утратив патриотизм, связанные с ним национальную гордость и достоинство, мы потеряем себя как народ, способный на великие свершения”. </a:t>
            </a:r>
          </a:p>
          <a:p>
            <a:pPr>
              <a:buNone/>
            </a:pPr>
            <a:endParaRPr lang="ru-RU" sz="1800" dirty="0"/>
          </a:p>
          <a:p>
            <a:pPr>
              <a:buNone/>
            </a:pPr>
            <a:endParaRPr lang="ru-RU" sz="1800" dirty="0" smtClean="0"/>
          </a:p>
          <a:p>
            <a:endParaRPr lang="ru-RU" sz="1800" dirty="0"/>
          </a:p>
        </p:txBody>
      </p:sp>
      <p:pic>
        <p:nvPicPr>
          <p:cNvPr id="4" name="Рисунок 3" descr="http://mypresentation.ru/documents/5fdabf1dffd72d4bc09ff630e4fa4a54/img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568" y="1484784"/>
            <a:ext cx="3708920" cy="331236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683568" y="5229200"/>
            <a:ext cx="8136904" cy="1200329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Возродить высокое значение слова “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патриотизм” призваны образовательные учреждения, т.к. детство, юность - самая благодатная пора для воспитания чувства любви к Родине. Огромная роль в воспитании чувства патриотизма и гражданственности принадлежит учителю русского языка и литературы</a:t>
            </a:r>
            <a:r>
              <a:rPr lang="ru-RU" i="1" dirty="0"/>
              <a:t>.</a:t>
            </a:r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1938628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Теоретическое обоснование личного вклада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в развитие образования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136904" cy="4785395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>
              <a:buNone/>
            </a:pPr>
            <a:r>
              <a:rPr lang="ru-RU" sz="2400" dirty="0"/>
              <a:t> </a:t>
            </a:r>
            <a:r>
              <a:rPr lang="ru-RU" sz="2400" dirty="0" smtClean="0"/>
              <a:t>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Русский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язык как учебный предмет несет чрезвычайно высокую познавательную ценность: привитие чувства любви к родному языку, осмысление общечеловеческих ценностей, воспитание личности с высоким чувством патриотизма.  Любовь к родному языку - одно из проявлений патриотизма. Еще К.Д. Ушинский говорил, что язык народа является полнейшим отражением родины и духовной жизни народа: “Усваивая родной язык, ребенок усваивает не одни только слова, их сложения и видоизменения, но бесконечное множество понятий, воззрений на предметы, множество мыслей, чувств, художественных образов, логику и философию языка... Таков  этот великий народный педагог - родное слово”.</a:t>
            </a:r>
          </a:p>
          <a:p>
            <a:pPr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        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800" b="1" u="sng" dirty="0"/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2728265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340768"/>
            <a:ext cx="8208912" cy="45243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endParaRPr lang="ru-RU" sz="24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воспитание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детях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чувства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патриотизма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как  одной из главных составляющих  процесса формирования  личности человека .</a:t>
            </a:r>
          </a:p>
          <a:p>
            <a:pPr algn="just"/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организовать  внеурочную деятельность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 русскому языку и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литературе,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2.включить  учащихся   через разные формы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внеурочной деятельности в собственный исследовательский поиск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формирования чувства любви к родному языку,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увлечь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детей чтением художественных произведений, заинтересовать их, добиться желания научиться выражать свои мысли четко и ясно, с соблюдением всех правил; воспитывать в детях чувство патриотизма, доказывая, что русский язык – великое чудо культуры, созданное русским народом, его лучшими писателями и поэтами. 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0"/>
            <a:ext cx="8437760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Цели и задачи педагогической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деятельности</a:t>
            </a:r>
          </a:p>
          <a:p>
            <a:pPr algn="ctr"/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2643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ВЕДУЩАЯ ПЕДАГОГИЧЕСКАЯ ИДЕЯ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00B050"/>
          </a:solidFill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</a:t>
            </a:r>
          </a:p>
          <a:p>
            <a:pPr algn="ctr">
              <a:buNone/>
            </a:pP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         Обучение </a:t>
            </a: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и воспитание – </a:t>
            </a:r>
            <a:endParaRPr lang="ru-RU" sz="4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   единый </a:t>
            </a: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процесс </a:t>
            </a: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формирования</a:t>
            </a:r>
          </a:p>
          <a:p>
            <a:pPr algn="ctr">
              <a:buNone/>
            </a:pP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             личности </a:t>
            </a: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школьника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192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064896" cy="1296144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Деятельностный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аспект личного вклада 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 развитие образования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Формы </a:t>
            </a:r>
            <a:r>
              <a:rPr lang="ru-RU" sz="2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внеурочной деятельности  </a:t>
            </a:r>
            <a:r>
              <a:rPr lang="ru-RU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воспитанию чувства патриотизма у школьников через любовь к </a:t>
            </a:r>
            <a:r>
              <a:rPr lang="ru-RU" sz="2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родному языку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1.Экспериментальная деятельность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2.Разработка и апробация авторских программ по внеурочной деятельности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3.Экскурсии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4.Недели русского языка и литературы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5.Организация внеурочной социально  значимой  исследовательской и проектной деятельности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15664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6744" y="2260330"/>
            <a:ext cx="4248472" cy="187743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3600" dirty="0" smtClean="0"/>
              <a:t>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Замечательный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материал курса помогает пробудить в детях чувство любви к малой  Родине, к России</a:t>
            </a:r>
          </a:p>
          <a:p>
            <a:pPr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http://preview.nnow.ru/upload/0/data/myupload/0/24/24514/redir1.jpg">
            <a:hlinkClick r:id="rId2" tgtFrame="&quot;_blank&quot;" tooltip="&quot;Кликнуть для увеличения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523994"/>
            <a:ext cx="3384376" cy="213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 rot="10800000" flipV="1">
            <a:off x="5796136" y="2757405"/>
            <a:ext cx="3150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          Озеро </a:t>
            </a:r>
            <a:r>
              <a:rPr lang="ru-RU" sz="2400" b="1" dirty="0" err="1" smtClean="0"/>
              <a:t>Светлояр</a:t>
            </a:r>
            <a:endParaRPr lang="ru-RU" sz="2400" b="1" dirty="0"/>
          </a:p>
        </p:txBody>
      </p:sp>
      <p:pic>
        <p:nvPicPr>
          <p:cNvPr id="5" name="Содержимое 2" descr="http://preview.nnow.ru/upload/0/data/myupload/0/24/24514/31496394-1220129049-svetloyar-s-vuysotuy-ptich-ego-poleta.jpg">
            <a:hlinkClick r:id="rId4" tgtFrame="&quot;_blank&quot;" tooltip="&quot;Кликнуть для увеличения&quot;"/>
          </p:cNvPr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5364088" y="4352330"/>
            <a:ext cx="3779912" cy="23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364088" y="3982998"/>
            <a:ext cx="35283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 smtClean="0"/>
              <a:t>»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982998"/>
            <a:ext cx="4536504" cy="215443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/>
              <a:t>          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Ю.ПАРКАЕВ </a:t>
            </a: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«ГОЛОС КИТЕЖА</a:t>
            </a:r>
            <a:r>
              <a:rPr lang="ru-RU" u="sng" dirty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недаром, ну, конечно же, - недаром,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Диво дивное увидев наяву,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Наши пращуры назвали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Светлояром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Ту озерную сквозную синеву!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11560" y="120495"/>
            <a:ext cx="8334672" cy="264687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buNone/>
            </a:pPr>
            <a:r>
              <a:rPr lang="ru-RU" sz="1200" b="1" dirty="0">
                <a:solidFill>
                  <a:srgbClr val="7030A0"/>
                </a:solidFill>
              </a:rPr>
              <a:t> </a:t>
            </a:r>
            <a:r>
              <a:rPr lang="en-US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b="1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ЭКСПЕРИМЕНТАЛЬНАЯ ДЕЯТЕЛЬНОСТЬ</a:t>
            </a:r>
          </a:p>
          <a:p>
            <a:pPr algn="just">
              <a:buNone/>
            </a:pPr>
            <a:r>
              <a:rPr lang="ru-RU" sz="2000" dirty="0"/>
              <a:t>           </a:t>
            </a:r>
          </a:p>
          <a:p>
            <a:pPr algn="just">
              <a:buNone/>
            </a:pPr>
            <a:r>
              <a:rPr lang="ru-RU" dirty="0"/>
              <a:t>           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2009 года по 2015 год я участвовала  в  экспериментальной  деятельности  на уровне муниципалитета. На базе  3-х школ района были  организованы районные экспериментальные площадки по следующему направлению :</a:t>
            </a:r>
          </a:p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«Апробирование программы образовательного курса литературного краеведения «Нижегородская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сторона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6" action="ppaction://hlinkfile"/>
              </a:rPr>
              <a:t>Участие педагога в экспериментальной работе.docx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 клас</a:t>
            </a:r>
            <a:r>
              <a:rPr lang="ru-RU" dirty="0" smtClean="0"/>
              <a:t>с</a:t>
            </a:r>
            <a:r>
              <a:rPr lang="ru-RU" dirty="0"/>
              <a:t> </a:t>
            </a:r>
            <a:r>
              <a:rPr lang="ru-RU" dirty="0" smtClean="0">
                <a:hlinkClick r:id="rId7" action="ppaction://hlinkfile"/>
              </a:rPr>
              <a:t>«Нижегородская сторона.</a:t>
            </a:r>
            <a:r>
              <a:rPr lang="en-US" dirty="0" err="1" smtClean="0">
                <a:hlinkClick r:id="rId7" action="ppaction://hlinkfile"/>
              </a:rPr>
              <a:t>docx</a:t>
            </a:r>
            <a:r>
              <a:rPr lang="ru-RU" dirty="0" smtClean="0"/>
              <a:t> </a:t>
            </a:r>
            <a:endParaRPr lang="ru-RU" dirty="0">
              <a:effectLst>
                <a:outerShdw blurRad="50800" dist="38100" algn="tr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just">
              <a:buNone/>
            </a:pPr>
            <a:r>
              <a:rPr lang="ru-RU" b="1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 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5256584" cy="655564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4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Разработка и апробация авторских программ по внеурочной деятельности</a:t>
            </a:r>
            <a:endParaRPr lang="ru-RU" sz="2000" b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Любовь к своей Родине проявляется и в умелом обращении с русским языком: в соблюдении норм устной и письменной речи, а также в общей культуре, одним из аспектов которой является речевая культура личности.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    Я разработала и апробировала на базе своей школы несколько программ внеурочной деятельности по русскому языку и литературе:</a:t>
            </a:r>
          </a:p>
          <a:p>
            <a:pPr algn="ctr">
              <a:buFontTx/>
              <a:buChar char="-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«Школьная риторика»  - 5 класс,</a:t>
            </a:r>
          </a:p>
          <a:p>
            <a:pPr algn="ctr">
              <a:buFontTx/>
              <a:buChar char="-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«Вечные образы искусства»- 6 класс,</a:t>
            </a:r>
          </a:p>
          <a:p>
            <a:pPr algn="ctr">
              <a:buFontTx/>
              <a:buChar char="-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«Литературный» кружок -7-8 класс,</a:t>
            </a:r>
          </a:p>
          <a:p>
            <a:pPr algn="ctr">
              <a:buFontTx/>
              <a:buChar char="-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«Лингвистический анализ текста» - 9 класс,</a:t>
            </a:r>
          </a:p>
          <a:p>
            <a:pPr algn="ctr">
              <a:buFontTx/>
              <a:buChar char="-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«Основы культуры речи и риторики» -10-11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.,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 - «Избранные вопросы литературы» – 11 класс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 Программа «Основы культуры речи и риторики» получила экспертное заключение  РЭС при  МО  РМ № 833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24.12. 2014 года</a:t>
            </a:r>
            <a:r>
              <a:rPr lang="ru-RU" sz="2000" dirty="0"/>
              <a:t>. </a:t>
            </a:r>
            <a:r>
              <a:rPr lang="ru-RU" sz="2000" dirty="0" smtClean="0">
                <a:hlinkClick r:id="rId2" action="ppaction://hlinkfile"/>
              </a:rPr>
              <a:t>Элективный курс Риторика и культура речи.doc</a:t>
            </a:r>
            <a:endParaRPr lang="ru-RU" sz="2000" dirty="0"/>
          </a:p>
        </p:txBody>
      </p:sp>
      <p:pic>
        <p:nvPicPr>
          <p:cNvPr id="3" name="Picture 2" descr="C:\Users\1\Desktop\ШМЕЛЕВА В.К\ПНПО\ПНПО 2016 с флешки\ГОТОВЫЕ ДОКУМЕНТЫ\СКАНИР,ДОКУМ\2016-03-25\0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76672"/>
            <a:ext cx="3632945" cy="5973304"/>
          </a:xfrm>
          <a:prstGeom prst="rect">
            <a:avLst/>
          </a:prstGeom>
          <a:ex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99595949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4480" y="0"/>
            <a:ext cx="7211144" cy="75071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3.ЭКСКУРСИИ</a:t>
            </a:r>
            <a:endParaRPr lang="ru-RU" sz="2400" b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0113" y="620688"/>
            <a:ext cx="8694375" cy="108012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Ознакомление детей с достопримечательностями, культурой, традициями родного края, страны осуществляю в процессе экскурсий, каждая из которых  направлена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 воспитание в детях чувства любви к Родине, к людям, живущим в нашем краю и в России в целом.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2600" dirty="0" smtClean="0"/>
          </a:p>
        </p:txBody>
      </p:sp>
      <p:pic>
        <p:nvPicPr>
          <p:cNvPr id="6" name="Содержимое 4" descr="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866" y="2909937"/>
            <a:ext cx="3325931" cy="2348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51520" y="1844823"/>
            <a:ext cx="3168352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Музей-заповедник </a:t>
            </a:r>
            <a:r>
              <a:rPr lang="ru-RU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А.С.Пушкина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«Болдино». </a:t>
            </a:r>
            <a:endParaRPr lang="ru-RU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b="1" dirty="0"/>
              <a:t>   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07904" y="1700809"/>
            <a:ext cx="2664296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Музей-заповедник 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М. Ю. Лермонтова 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«Тарханы»</a:t>
            </a:r>
          </a:p>
        </p:txBody>
      </p:sp>
      <p:pic>
        <p:nvPicPr>
          <p:cNvPr id="7" name="Содержимое 3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471463" y="2660338"/>
            <a:ext cx="4320480" cy="2848077"/>
          </a:xfrm>
          <a:prstGeom prst="rect">
            <a:avLst/>
          </a:prstGeom>
          <a:noFill/>
        </p:spPr>
      </p:pic>
      <p:pic>
        <p:nvPicPr>
          <p:cNvPr id="33794" name="Picture 2" descr="C:\Users\1\Desktop\ФОТО\Арзамас Починки Шатки\DSCN295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986907"/>
            <a:ext cx="3419872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516216" y="3645024"/>
            <a:ext cx="2843808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Музей </a:t>
            </a:r>
            <a:r>
              <a:rPr lang="ru-RU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А.П.Гайдара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г. Арзамас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2" name="Picture 2" descr="C:\Users\1\Desktop\ШМЕЛЕВА В.К\ПНПО\ПНПО 2016 -мои документы\МОИ ДОКУМЕНТЫ ПНПО\ШАТКИ.МУЗЕЙ,КОННЫЙ\DSCN288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003" y="4765782"/>
            <a:ext cx="2342136" cy="175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 flipH="1">
            <a:off x="3871179" y="5644083"/>
            <a:ext cx="2857822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Краеведческий музей с. Починки, конный завод</a:t>
            </a:r>
          </a:p>
        </p:txBody>
      </p:sp>
      <p:pic>
        <p:nvPicPr>
          <p:cNvPr id="35843" name="Picture 3" descr="C:\Users\1\Desktop\ШМЕЛЕВА В.К\ПНПО\ПНПО 2016 -мои документы\МОИ ДОКУМЕНТЫ ПНПО\ШАТКИ.МУЗЕЙ,КОННЫЙ\DSCN290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941168"/>
            <a:ext cx="2323515" cy="174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Патриотическое воспитание - одна из составляющих духовно-нравственного воспитания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настоящее время я работаю над проектом по духовно – нравственному воспитанию «Мои истоки»: систематизирую наработанное, планирую что-то новое. Посещение храмов – одно из направлений этого проекта.</a:t>
            </a:r>
          </a:p>
          <a:p>
            <a:pPr fontAlgn="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Планирую принять участие с этим проектом  в ежегодном Всероссийском конкурсе «Серафимовский учитель»,  который стартовал в 2005 году и  приобрел широкую популярность.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fontAlgn="t"/>
            <a:endParaRPr lang="ru-RU" sz="2400" dirty="0" smtClean="0"/>
          </a:p>
          <a:p>
            <a:pPr algn="just">
              <a:buNone/>
            </a:pPr>
            <a:endParaRPr lang="ru-RU" sz="2400" dirty="0" smtClean="0"/>
          </a:p>
          <a:p>
            <a:pPr algn="just">
              <a:buNone/>
            </a:pPr>
            <a:endParaRPr lang="ru-RU" sz="2400" dirty="0"/>
          </a:p>
        </p:txBody>
      </p:sp>
      <p:pic>
        <p:nvPicPr>
          <p:cNvPr id="4" name="Picture 2" descr="C:\Users\Вера\Desktop\ФОТО\ПОЕЗДКА в храмы\DSCN27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933056"/>
            <a:ext cx="2808312" cy="2023016"/>
          </a:xfrm>
          <a:prstGeom prst="rect">
            <a:avLst/>
          </a:prstGeom>
          <a:noFill/>
        </p:spPr>
      </p:pic>
      <p:pic>
        <p:nvPicPr>
          <p:cNvPr id="5" name="Содержимое 4" descr="F:\ПОЕЗДКА в храмы\DSCN2737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652120" y="3933056"/>
            <a:ext cx="2736304" cy="202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 rot="10800000" flipV="1">
            <a:off x="3491877" y="3928410"/>
            <a:ext cx="2088234" cy="14773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В храмах 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с. Никитино , 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с. </a:t>
            </a:r>
            <a:r>
              <a:rPr lang="ru-RU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Байково</a:t>
            </a:r>
            <a:r>
              <a:rPr lang="ru-RU" dirty="0" err="1" smtClean="0">
                <a:solidFill>
                  <a:srgbClr val="FF0000"/>
                </a:solidFill>
                <a:hlinkClick r:id="rId4" action="ppaction://hlinkfile"/>
              </a:rPr>
              <a:t>СТАТЬЯ</a:t>
            </a:r>
            <a:r>
              <a:rPr lang="ru-RU" dirty="0" smtClean="0">
                <a:solidFill>
                  <a:srgbClr val="FF0000"/>
                </a:solidFill>
                <a:hlinkClick r:id="rId4" action="ppaction://hlinkfile"/>
              </a:rPr>
              <a:t> В ГАЗЕТУ ХРАМЫ.</a:t>
            </a:r>
            <a:r>
              <a:rPr lang="en-US" dirty="0" err="1" smtClean="0">
                <a:solidFill>
                  <a:srgbClr val="FF0000"/>
                </a:solidFill>
                <a:hlinkClick r:id="rId4" action="ppaction://hlinkfile"/>
              </a:rPr>
              <a:t>docx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3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1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4.Недели русского языка и литературы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4402832" cy="525658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000" dirty="0" smtClean="0"/>
              <a:t>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Большая работа по патриотическому воспитанию проводится мною в  школе в рамках недели русского языка и литературы: литературно- музыкальные композиции на военную тему, литературные вечера, конкурсы сочинений о родном селе, экскурсии в восстановленный храм Сергия Радонежского (ребята принимают самое активное участие в восстановительных  работах).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Результат такой работы – участие ребят в муниципальных и региональных конкурсах –проектов, победы и призовые места.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Вера\Desktop\ХРАМ РИЗОВАТОВО\DSCN27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196752"/>
            <a:ext cx="1772105" cy="1872209"/>
          </a:xfrm>
          <a:prstGeom prst="rect">
            <a:avLst/>
          </a:prstGeom>
          <a:noFill/>
        </p:spPr>
      </p:pic>
      <p:pic>
        <p:nvPicPr>
          <p:cNvPr id="5" name="Picture 2" descr="D:\DSC02640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148064" y="4005965"/>
            <a:ext cx="3344820" cy="2198893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580112" y="5301208"/>
            <a:ext cx="291277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/>
              <a:t>Знаменитое историческое прошлое села –картина «Ходоки у Ленина</a:t>
            </a:r>
            <a:r>
              <a:rPr lang="ru-RU" b="1" dirty="0"/>
              <a:t>»</a:t>
            </a:r>
            <a:endParaRPr lang="ru-RU" dirty="0"/>
          </a:p>
        </p:txBody>
      </p:sp>
      <p:pic>
        <p:nvPicPr>
          <p:cNvPr id="33794" name="Picture 2" descr="C:\Users\1\Desktop\IMG_22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564904"/>
            <a:ext cx="2159509" cy="144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9 мая.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итературно-музыкальная композиция  у подножия обелиска воинам Великой Отечественной войны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4514" name="Picture 2" descr="C:\Users\Вера\Desktop\ФОТО\ФОТО\9 Мая\102NIKON\DSCN04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996678" y="4077072"/>
            <a:ext cx="3237393" cy="2049091"/>
          </a:xfrm>
          <a:prstGeom prst="rect">
            <a:avLst/>
          </a:prstGeom>
          <a:noFill/>
        </p:spPr>
      </p:pic>
      <p:pic>
        <p:nvPicPr>
          <p:cNvPr id="33794" name="Picture 2" descr="C:\Users\1\Desktop\ШМЕЛЕВА В.К\ПНПО\ПНПО 2016 -мои документы\ГОТОВЫЕ ДОКУМЕНТЫ\ПРОЕКТЫ\Дети войны\9 мая Шмелевой ВК\DSC000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987" y="2182552"/>
            <a:ext cx="4668011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5" name="Picture 3" descr="C:\Users\1\Desktop\ШМЕЛЕВА В.К\ПНПО\ПНПО 2016 -мои документы\ГОТОВЫЕ ДОКУМЕНТЫ\ПРОЕКТЫ\Дети войны\9 мая Шмелевой ВК\DSC0000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56792"/>
            <a:ext cx="316835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1"/>
            <a:ext cx="7149480" cy="7920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Литературные вечера, конкурсы ,диспуты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 descr="C:\Users\1\Desktop\ФОТО\Есенин\IMG_108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9552" y="1350060"/>
            <a:ext cx="2271968" cy="3407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9" name="Picture 7" descr="C:\Users\1\Desktop\ФОТО\Есенин\IMG_11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78" y="4149080"/>
            <a:ext cx="3024336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980728"/>
            <a:ext cx="2808312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Вечер по творчеству 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С.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Есенина</a:t>
            </a:r>
            <a:r>
              <a:rPr lang="ru-RU" b="1" dirty="0" err="1" smtClean="0">
                <a:solidFill>
                  <a:srgbClr val="FF0000"/>
                </a:solidFill>
                <a:hlinkClick r:id="rId4" action="ppaction://hlinkpres?slideindex=1&amp;slidetitle="/>
              </a:rPr>
              <a:t>С.ЕСЕНИН</a:t>
            </a:r>
            <a:r>
              <a:rPr lang="ru-RU" b="1" dirty="0" smtClean="0">
                <a:solidFill>
                  <a:srgbClr val="FF0000"/>
                </a:solidFill>
                <a:hlinkClick r:id="rId4" action="ppaction://hlinkpres?slideindex=1&amp;slidetitle="/>
              </a:rPr>
              <a:t>.</a:t>
            </a:r>
            <a:r>
              <a:rPr lang="en-US" b="1" dirty="0" err="1" smtClean="0">
                <a:solidFill>
                  <a:srgbClr val="FF0000"/>
                </a:solidFill>
                <a:hlinkClick r:id="rId4" action="ppaction://hlinkpres?slideindex=1&amp;slidetitle="/>
              </a:rPr>
              <a:t>pptx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3800" name="Picture 8" descr="C:\Users\1\Desktop\ФОТО\ФОТО С ВЕЧЕРА СКАЗОК и 70-летие Победы\DSC0983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827347"/>
            <a:ext cx="3888432" cy="291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1" name="Picture 9" descr="C:\Users\1\Desktop\ФОТО\ФОТО С ВЕЧЕРА СКАЗОК и 70-летие Победы\DSC0982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985" y="1843084"/>
            <a:ext cx="3294078" cy="2470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275856" y="1196753"/>
            <a:ext cx="2313401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Вечер по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творчеству 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А.С.Пушкина</a:t>
            </a:r>
            <a:r>
              <a:rPr lang="ru-RU" b="1" dirty="0" err="1" smtClean="0">
                <a:solidFill>
                  <a:srgbClr val="FF0000"/>
                </a:solidFill>
                <a:hlinkClick r:id="rId7" action="ppaction://hlinkpres?slideindex=1&amp;slidetitle="/>
              </a:rPr>
              <a:t>А.С.Пушкин</a:t>
            </a:r>
            <a:r>
              <a:rPr lang="ru-RU" b="1" dirty="0" smtClean="0">
                <a:solidFill>
                  <a:srgbClr val="FF0000"/>
                </a:solidFill>
                <a:hlinkClick r:id="rId7" action="ppaction://hlinkpres?slideindex=1&amp;slidetitle="/>
              </a:rPr>
              <a:t>.</a:t>
            </a:r>
            <a:r>
              <a:rPr lang="en-US" b="1" dirty="0" err="1" smtClean="0">
                <a:solidFill>
                  <a:srgbClr val="FF0000"/>
                </a:solidFill>
                <a:hlinkClick r:id="rId7" action="ppaction://hlinkpres?slideindex=1&amp;slidetitle="/>
              </a:rPr>
              <a:t>ppt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35063" y="1303893"/>
            <a:ext cx="2241393" cy="20313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Вечер по творчеству 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М. Ю. Лермонтова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8" action="ppaction://hlinkfile"/>
              </a:rPr>
              <a:t> </a:t>
            </a:r>
            <a:r>
              <a:rPr lang="ru-RU" b="1" dirty="0" smtClean="0">
                <a:solidFill>
                  <a:srgbClr val="FF0000"/>
                </a:solidFill>
                <a:hlinkClick r:id="rId9" action="ppaction://hlinkpres?slideindex=1&amp;slidetitle="/>
              </a:rPr>
              <a:t>Михаил Юрьевич Лермонтов (1814 – 1841гг.pptx</a:t>
            </a:r>
            <a:r>
              <a:rPr lang="ru-RU" b="1" dirty="0" smtClean="0">
                <a:solidFill>
                  <a:srgbClr val="FF0000"/>
                </a:solidFill>
                <a:hlinkClick r:id="rId8" action="ppaction://hlinkfile"/>
              </a:rPr>
              <a:t>Лермонтов Ангел.</a:t>
            </a:r>
            <a:r>
              <a:rPr lang="en-US" b="1" dirty="0" smtClean="0">
                <a:solidFill>
                  <a:srgbClr val="FF0000"/>
                </a:solidFill>
                <a:hlinkClick r:id="rId8" action="ppaction://hlinkfile"/>
              </a:rPr>
              <a:t>MP4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09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5.Организация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внеурочной социально  значимой  исследовательской и проектной деятельности </a:t>
            </a:r>
            <a:b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406099" y="1169368"/>
            <a:ext cx="4608512" cy="568863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Разработаны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 осуществлены социально значимые проекты, включающие в себя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исследовательскую деятельность: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1. «Школьники идут в детский сад»      2012 -2013 учебный год (8 класс)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2. «Школьная газета»      2013-2014 учебный год (9,10 классы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Юный поэт» 2013-2014 учебный	 год (10-11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«Дети войны»    2014-2015 учебный год ( 6,10 классы)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«Храм родного села»    2014-2015 учебный год ( 6, 10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класс)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/>
          </a:p>
        </p:txBody>
      </p:sp>
      <p:pic>
        <p:nvPicPr>
          <p:cNvPr id="5" name="Picture 2" descr="C:\Users\1\Desktop\ШМЕЛЕВА В.К\ПНПО\ПНПО 2016 -мои документы\ГОТОВЫЕ ДОКУМЕНТЫ\ПРОЕКТЫ\Школьники идут в детский сад\Детский сад-фото\SL38589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23" y="1268760"/>
            <a:ext cx="2976331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C:\Users\1\Desktop\риша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18167"/>
            <a:ext cx="2074529" cy="2955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18" name="Picture 2" descr="C:\Users\1\Desktop\ШМЕЛЕВА В.К\ПНПО\ПНПО 2016 -мои документы\ГОТОВЫЕ ДОКУМЕНТЫ\ПРОЕКТЫ\Храм моего села\храм\IMG_00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035" y="4364811"/>
            <a:ext cx="2577830" cy="2408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7" name="Picture 11" descr="DSC0024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013" y="1772816"/>
            <a:ext cx="2094755" cy="2045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оле 1"/>
          <p:cNvSpPr txBox="1">
            <a:spLocks noChangeArrowheads="1"/>
          </p:cNvSpPr>
          <p:nvPr/>
        </p:nvSpPr>
        <p:spPr bwMode="auto">
          <a:xfrm>
            <a:off x="2254042" y="1556792"/>
            <a:ext cx="2297822" cy="745536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Arial" pitchFamily="34" charset="0"/>
              </a:rPr>
              <a:t> Газета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Arial" pitchFamily="34" charset="0"/>
                <a:hlinkClick r:id="rId6" action="ppaction://hlinkfile"/>
              </a:rPr>
              <a:t>«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Arial" pitchFamily="34" charset="0"/>
              </a:rPr>
              <a:t> Школьный                    импульс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Arial" pitchFamily="34" charset="0"/>
                <a:hlinkClick r:id="rId7" action="ppaction://hlinkfile"/>
              </a:rPr>
              <a:t>»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4F81BD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4F81BD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3" y="2795492"/>
            <a:ext cx="1506492" cy="7386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Arial" pitchFamily="34" charset="0"/>
              </a:rPr>
              <a:t>«Школьники идут в детский сад»</a:t>
            </a:r>
            <a:endParaRPr lang="ru-RU" sz="1400" b="1" dirty="0">
              <a:solidFill>
                <a:srgbClr val="FF0000"/>
              </a:solidFill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3" y="5445224"/>
            <a:ext cx="1506492" cy="30777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Arial" pitchFamily="34" charset="0"/>
              </a:rPr>
              <a:t>«Дети войны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Arial" pitchFamily="34" charset="0"/>
                <a:hlinkClick r:id="rId8" action="ppaction://hlinkfile"/>
              </a:rPr>
              <a:t>»</a:t>
            </a:r>
            <a:endParaRPr lang="ru-RU" sz="1400" b="1" dirty="0">
              <a:solidFill>
                <a:srgbClr val="FF0000"/>
              </a:solidFill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40030" y="3980422"/>
            <a:ext cx="2094754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Arial" pitchFamily="34" charset="0"/>
              </a:rPr>
              <a:t>«Храм родного села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Arial" pitchFamily="34" charset="0"/>
                <a:hlinkClick r:id="rId9" action="ppaction://hlinkfile"/>
              </a:rPr>
              <a:t>»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10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Диапазон личного вклада в  развитие образования и степень его новизны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1.Участие в ПНПО «Образование»  (2016г.)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Презентация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опыта работы по патриотическому воспитанию учащихся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на 7-й Всероссийской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научно-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практической конференции (2014г.)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3.Публикация статьи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«Воспитание чувства патриотизма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через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любовь к родному языку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 примере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внеклассной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работы по русскому языку и литературе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сборнике</a:t>
            </a:r>
          </a:p>
          <a:p>
            <a:pPr marL="0" indent="0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 итогам  7 ВНПК с международным участием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4.Диплом лауреата 3 степени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зональном этапе фестиваля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конкурса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Мы – православные нижегородцы» </a:t>
            </a:r>
          </a:p>
          <a:p>
            <a:pPr marL="0" indent="0">
              <a:buNone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00611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1\Desktop\Сканир.докум к аттестации\Грамоты уч-ся и проекты\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7" y="1131402"/>
            <a:ext cx="1360171" cy="21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8" name="Picture 2" descr="C:\Users\1\Desktop\Сканир.докум к аттестации\Грамоты уч-ся и проекты\0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67" y="1341814"/>
            <a:ext cx="1271022" cy="2050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9" name="Picture 3" descr="C:\Users\1\Desktop\Сканир.докум к аттестации\Грамоты уч-ся и проекты\00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193" y="1225251"/>
            <a:ext cx="1542580" cy="2100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0" name="Picture 4" descr="C:\Users\1\Desktop\Сканир.докум к аттестации\Грамоты уч-ся и проекты\00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85833" y="1307140"/>
            <a:ext cx="1780625" cy="238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1" name="Picture 5" descr="C:\Users\1\Desktop\Сканир.докум к аттестации\Грамоты уч-ся и проекты\00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988" y="1341814"/>
            <a:ext cx="1571098" cy="2213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2" name="Picture 6" descr="C:\Users\1\Desktop\Сканир.докум к аттестации\Грамоты уч-ся и проекты\00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624" y="1191569"/>
            <a:ext cx="1581790" cy="2179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3" name="Picture 7" descr="C:\Users\1\Desktop\Сканир.докум к аттестации\Грамоты уч-ся и проекты\006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794" y="2903202"/>
            <a:ext cx="1513361" cy="208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4" name="Picture 8" descr="C:\Users\1\Desktop\Сканир.докум к аттестации\Грамоты уч-ся и проекты\11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51" y="2766009"/>
            <a:ext cx="1735065" cy="2814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5" name="Picture 9" descr="C:\Users\1\Desktop\Сканир.докум к аттестации\Грамоты уч-ся и проекты\2013 ЛЕРА РОЖДЕСТВО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098" y="2944263"/>
            <a:ext cx="1725241" cy="2316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7" name="Picture 11" descr="C:\Users\1\Desktop\Сканир.докум к аттестации\Грамоты уч-ся и проекты\2014 Лера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237" y="2810541"/>
            <a:ext cx="1836526" cy="2534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9" name="Picture 13" descr="C:\Users\1\Desktop\Сканир.докум к аттестации\Грамоты уч-ся и проекты\2014 МАМА - лЕРА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950" y="2767958"/>
            <a:ext cx="1797349" cy="2402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30" name="Picture 14" descr="C:\Users\1\Desktop\Сканир.докум к аттестации\Грамоты уч-ся и проекты\2016 лЕРА рОЖДЕСТВО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319" y="2944263"/>
            <a:ext cx="1698848" cy="2340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31" name="Picture 15" descr="C:\Users\1\Desktop\Сканир.докум к аттестации\Грамоты уч-ся и проекты\2018 рОЖДЕСТВО лера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922" y="1288875"/>
            <a:ext cx="1680722" cy="2398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32" name="Picture 16" descr="C:\Users\1\Desktop\Сканир.докум к аттестации\Грамоты уч-ся и проекты\2222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943" y="4987946"/>
            <a:ext cx="1373732" cy="187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33" name="Picture 17" descr="C:\Users\1\Desktop\Сканир.докум к аттестации\Грамоты уч-ся и проекты\маша 2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340" y="3102256"/>
            <a:ext cx="1537280" cy="215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35" name="Picture 19" descr="C:\Users\1\Desktop\Сканир.докум к аттестации\Грамоты уч-ся и проекты\маша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70" y="4739630"/>
            <a:ext cx="1616609" cy="223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37" name="Picture 21" descr="C:\Users\1\Desktop\Сканир.докум к аттестации\Грамоты уч-ся и проекты\маша3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153" y="4834369"/>
            <a:ext cx="1666070" cy="2224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1\Desktop\ШМЕЛЕВА В.К\ПНПО\ПНПО 2016 -мои документы\ГОТОВЫЕ ДОКУМЕНТЫ\СКАНИР,ДОКУМ\070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22" y="4813347"/>
            <a:ext cx="1616688" cy="2224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1\Desktop\ШМЕЛЕВА В.К\ПНПО\ПНПО 2016 -мои документы\ГОТОВЫЕ ДОКУМЕНТЫ\СКАНИР,ДОКУМ\2016-03-25\035.bmp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46523">
            <a:off x="3470023" y="4684097"/>
            <a:ext cx="1916510" cy="271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5266" y="188640"/>
            <a:ext cx="8448376" cy="120032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Результативность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22" action="ppaction://hlinkfile"/>
              </a:rPr>
              <a:t>профессиональной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23" action="ppaction://hlinkfile"/>
              </a:rPr>
              <a:t>педагогической</a:t>
            </a:r>
            <a:endParaRPr lang="ru-RU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деятельности и достигнутые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23" action="ppaction://hlinkfile"/>
              </a:rPr>
              <a:t>эффекты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24" action="ppaction://hlinkfile"/>
              </a:rPr>
              <a:t>Результаты участия в конкурсах.</a:t>
            </a:r>
            <a:r>
              <a:rPr lang="en-US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24" action="ppaction://hlinkfile"/>
              </a:rPr>
              <a:t>docx</a:t>
            </a:r>
            <a:endParaRPr lang="ru-RU" sz="2400" dirty="0"/>
          </a:p>
        </p:txBody>
      </p:sp>
      <p:pic>
        <p:nvPicPr>
          <p:cNvPr id="33794" name="Picture 2" descr="C:\Users\1\Desktop\001.jp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340" y="1223993"/>
            <a:ext cx="1480660" cy="2036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5" name="Picture 3" descr="C:\Users\1\Desktop\002.jp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554" y="4927888"/>
            <a:ext cx="1480880" cy="2037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448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Транслируемость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практических достижений профессиональной деятельности 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363272" cy="518457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Уровни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трансляции опыта:</a:t>
            </a:r>
          </a:p>
          <a:p>
            <a:pPr algn="just"/>
            <a:r>
              <a:rPr lang="ru-RU" sz="2000" b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практический уровень </a:t>
            </a:r>
            <a:endParaRPr lang="ru-RU" sz="20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открытые уроки и внеклассные мероприятия по патриотическому воспитанию учащихся  на уровне ОО;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презентация учащимися  опыта исследовательской  работы по теме: «Духовное и культурное наследие родного края» (на муниципальном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уровне;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  <a:hlinkClick r:id="rId2" action="ppaction://hlinkpres?slideindex=1&amp;slidetitle="/>
              </a:rPr>
              <a:t>Чурбанова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  <a:hlinkClick r:id="rId2" action="ppaction://hlinkpres?slideindex=1&amp;slidetitle="/>
              </a:rPr>
              <a:t> Юлия.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  <a:hlinkClick r:id="rId2" action="ppaction://hlinkpres?slideindex=1&amp;slidetitle="/>
              </a:rPr>
              <a:t>pptx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-участие в работе 7- й Всероссийской научно-практической педагогической конференции с международным участием «Этнокультурное образование : опыт и перспективы» с презентацией  опыта работы по патриотическому воспитанию учащихся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u="sng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научный уровень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 публикация статьи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«Воспитание чувства 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патриотизма через любовь к родному языку ( на примере внеклассной работы по русскому языку и литературе)  в  сборнике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итогам 7 ВНПК 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информационно – коммуникационный уровень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(личный сайт, личная страница школьного сайта)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055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8331" y="116632"/>
            <a:ext cx="8259367" cy="648072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Практический  уровень    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734294" y="719154"/>
            <a:ext cx="3582122" cy="132660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Зональный этап фестиваля – конкурса </a:t>
            </a:r>
          </a:p>
          <a:p>
            <a:pPr marL="0" indent="0"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«Мы – православные нижегородцы» </a:t>
            </a:r>
          </a:p>
          <a:p>
            <a:endParaRPr lang="ru-RU" sz="1800" dirty="0"/>
          </a:p>
        </p:txBody>
      </p:sp>
      <p:pic>
        <p:nvPicPr>
          <p:cNvPr id="7" name="Picture 5" descr="C:\Users\1\Desktop\ШМЕЛЕВА В.К\ПНПО\ПНПО 2016 -мои документы\МОИ ДОКУМЕНТЫ ПНПО\МАТЕРИАЛ С КУРСО САРАНСК\САРАНСК 39 школа\100NIKON\DSCN27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2782" y="1173385"/>
            <a:ext cx="2653213" cy="1989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1\Desktop\ШМЕЛЕВА В.К\ПНПО\ПНПО 2016 -мои документы\ГОТОВЫЕ ДОКУМЕНТЫ\СКАНИР,ДОКУМ\0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646" y="841733"/>
            <a:ext cx="2522648" cy="183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1\Desktop\ШМЕЛЕВА В.К\ПНПО\ПНПО 2016 -мои документы\МОИ ДОКУМЕНТЫ ПНПО\МАТЕРИАЛ С КУРСО САРАНСК\САРАНСК 39 школа\100NIKON\DSCN281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578793"/>
            <a:ext cx="3131840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1\Desktop\ШМЕЛЕВА В.К\ПНПО\ПНПО 2016 -мои документы\МОИ ДОКУМЕНТЫ ПНПО\ШАТКИ.МУЗЕЙ,КОННЫЙ\DSCN287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365" y="4221125"/>
            <a:ext cx="2146446" cy="2220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1\Desktop\ШМЕЛЕВА В.К\ПНПО\ПНПО 2016 -мои документы\ГОТОВЫЕ ДОКУМЕНТЫ\СКАНИР,ДОКУМ\05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811" y="4097872"/>
            <a:ext cx="1681396" cy="2313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63688" y="2675470"/>
            <a:ext cx="3291050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г.Саранск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7-я Всероссийская научно- практическая конференция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8869" y="5254408"/>
            <a:ext cx="3174979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Презентация опыта работы по патриотическому воспитанию учащихся </a:t>
            </a:r>
            <a:r>
              <a:rPr lang="ru-RU" b="1" dirty="0" smtClean="0">
                <a:solidFill>
                  <a:srgbClr val="FF0000"/>
                </a:solidFill>
                <a:hlinkClick r:id="rId7" action="ppaction://hlinkfile"/>
              </a:rPr>
              <a:t>Выступление на ВНПК.</a:t>
            </a:r>
            <a:r>
              <a:rPr lang="en-US" b="1" dirty="0" smtClean="0">
                <a:solidFill>
                  <a:srgbClr val="FF0000"/>
                </a:solidFill>
                <a:hlinkClick r:id="rId7" action="ppaction://hlinkfile"/>
              </a:rPr>
              <a:t>MP4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1\Desktop\Серафимовский учитель\00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365" y="2202882"/>
            <a:ext cx="1497177" cy="2018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1\Desktop\Серафимовский учитель\IMG_9213-300x199 (2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036139"/>
            <a:ext cx="2770501" cy="2061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282952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Научный уровень 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4" name="Picture 6" descr="C:\Users\1\Desktop\ШМЕЛЕВА В.К\ПНПО\ПНПО 2016 -мои документы\ГОТОВЫЕ ДОКУМЕНТЫ\СКАНИР,ДОКУМ\0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53" y="1884584"/>
            <a:ext cx="4001612" cy="2908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1\Desktop\ШМЕЛЕВА В.К\ПНПО\ПНПО 2016 -мои документы\ГОТОВЫЕ ДОКУМЕНТЫ\СКАНИР,ДОКУМ\08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502998"/>
            <a:ext cx="3168352" cy="436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4" name="Picture 2" descr="C:\Users\1\Desktop\ПОРТФОЛИО 2018\Сканир.докум к аттестации +\Справка Саранск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078895"/>
            <a:ext cx="2492574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849639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1\Desktop\ШМЕЛЕВА В.К\ПНПО\ПНПО 2016 -мои документы\ГОТОВЫЕ ДОКУМЕНТЫ\Мой сайт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5212385" cy="2930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404665"/>
            <a:ext cx="8136904" cy="52322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8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нформационно </a:t>
            </a:r>
            <a:r>
              <a:rPr lang="ru-RU" sz="28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коммуникационный </a:t>
            </a:r>
            <a:r>
              <a:rPr lang="ru-RU" sz="28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уровень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36867" name="Picture 3" descr="C:\Users\1\Desktop\ШМЕЛЕВА В.К\ПНПО\ПНПО 2016 -мои документы\ГОТОВЫЕ ДОКУМЕНТЫ\Страница на школьном сайте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5584" y="1124744"/>
            <a:ext cx="4136896" cy="2325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8" name="Picture 4" descr="C:\Users\1\Desktop\ШМЕЛЕВА В.К\ПНПО\ПНПО 2016 -мои документы\ГОТОВЫЕ ДОКУМЕНТЫ\Сайт в дневник.ру.bmp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75" y="4511078"/>
            <a:ext cx="3349215" cy="1883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283968" y="3861048"/>
            <a:ext cx="4608512" cy="258532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Воспитание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патриотизма – это неустанная работа по созданию у школьников чувства гордости за свою Родину и свой народ, уважение к его великим свершениям и достойным страницам прошлого, и роль русского языка и литературы в этом плане невозможно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переоценить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0004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итература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Государственная программа  «Патриотическое воспитание граждан Российской Федерации на 2011–2015 годы».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1.Бондаревская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Е.В. Воспитание как возрождение гражданина, человека культуры и нравственности. - Ростов-на-Дону;1993. –Ч.1. – С. 11-42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Пашкович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И.А. Патриотическое воспитание: система работы. – Волгоград; 2006 г.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Тисленкова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И.А. Гражданско-патриотическое воспитание в 6 – 7 классах. – Волгоград; 2006г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Использованные источники:</a:t>
            </a:r>
          </a:p>
          <a:p>
            <a:pPr lvl="0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Сайт «Про школу» - http://www.proshkolu.ru</a:t>
            </a:r>
          </a:p>
          <a:p>
            <a:pPr lvl="0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Сайт «Педсовет» - http://pedsovet.org</a:t>
            </a:r>
          </a:p>
          <a:p>
            <a:pPr lvl="0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Сайт «Первое сентября» - http://1сентября.рф</a:t>
            </a:r>
          </a:p>
          <a:p>
            <a:pPr marL="0" indent="0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08881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96752"/>
            <a:ext cx="8229600" cy="3877891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СПАСИБО  </a:t>
            </a:r>
          </a:p>
          <a:p>
            <a:pPr>
              <a:buNone/>
            </a:pPr>
            <a: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ЗА  ВНИМАНИЕ!</a:t>
            </a:r>
            <a:endParaRPr lang="ru-RU" sz="72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2669</TotalTime>
  <Words>1560</Words>
  <Application>Microsoft Office PowerPoint</Application>
  <PresentationFormat>Экран (4:3)</PresentationFormat>
  <Paragraphs>152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Шмелева Вера Константиновна,  учитель русского языка, литературы, МХК  МБ ОУ Ризоватовской СШ Починковского муниципального  района Нижегородской области Педагогический стаж  - 34 года Квалификационная категория –высшая Награждена Почетной грамотой Министерства образования РФ (2009г.) Педагогическое кредо:  обучение и воспитание – единый процесс формирования личности </vt:lpstr>
      <vt:lpstr>Тема презентации </vt:lpstr>
      <vt:lpstr>Условия формирования личного вклада  в развитие образования</vt:lpstr>
      <vt:lpstr>Актуальность личного вклада в развитие образования</vt:lpstr>
      <vt:lpstr>Теоретическое обоснование личного вклада  в развитие образования</vt:lpstr>
      <vt:lpstr>Презентация PowerPoint</vt:lpstr>
      <vt:lpstr>ВЕДУЩАЯ ПЕДАГОГИЧЕСКАЯ ИДЕЯ</vt:lpstr>
      <vt:lpstr>Деятельностный аспект личного вклада  в развитие образования</vt:lpstr>
      <vt:lpstr>Презентация PowerPoint</vt:lpstr>
      <vt:lpstr>Презентация PowerPoint</vt:lpstr>
      <vt:lpstr>3.ЭКСКУРСИИ</vt:lpstr>
      <vt:lpstr>Патриотическое воспитание - одна из составляющих духовно-нравственного воспитания</vt:lpstr>
      <vt:lpstr>4.Недели русского языка и литературы</vt:lpstr>
      <vt:lpstr>9 мая. Литературно-музыкальная композиция  у подножия обелиска воинам Великой Отечественной войны</vt:lpstr>
      <vt:lpstr>Литературные вечера, конкурсы ,диспуты</vt:lpstr>
      <vt:lpstr> 5.Организация внеурочной социально  значимой  исследовательской и проектной деятельности   </vt:lpstr>
      <vt:lpstr>Диапазон личного вклада в  развитие образования и степень его новизны</vt:lpstr>
      <vt:lpstr>Презентация PowerPoint</vt:lpstr>
      <vt:lpstr>Транслируемость  практических достижений профессиональной деятельности </vt:lpstr>
      <vt:lpstr>Практический  уровень    </vt:lpstr>
      <vt:lpstr>Научный уровень </vt:lpstr>
      <vt:lpstr>Презентация PowerPoint</vt:lpstr>
      <vt:lpstr>Литература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Шмелева Вера Константиновна,  учитель русского языка, литературы, МХК  МБ ОУ Ризоватовской СШ Починковского района Нижегородской области Педагогический стаж  - 32 года Квалификационная категория -высшая</dc:title>
  <dc:creator>Вера</dc:creator>
  <cp:lastModifiedBy>1</cp:lastModifiedBy>
  <cp:revision>307</cp:revision>
  <dcterms:created xsi:type="dcterms:W3CDTF">2014-11-16T14:58:32Z</dcterms:created>
  <dcterms:modified xsi:type="dcterms:W3CDTF">2018-03-21T11:46:58Z</dcterms:modified>
</cp:coreProperties>
</file>