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7" r:id="rId1"/>
  </p:sldMasterIdLst>
  <p:notesMasterIdLst>
    <p:notesMasterId r:id="rId26"/>
  </p:notesMasterIdLst>
  <p:sldIdLst>
    <p:sldId id="266" r:id="rId2"/>
    <p:sldId id="267" r:id="rId3"/>
    <p:sldId id="271" r:id="rId4"/>
    <p:sldId id="272" r:id="rId5"/>
    <p:sldId id="274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75" r:id="rId20"/>
    <p:sldId id="269" r:id="rId21"/>
    <p:sldId id="270" r:id="rId22"/>
    <p:sldId id="268" r:id="rId23"/>
    <p:sldId id="264" r:id="rId24"/>
    <p:sldId id="27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72" autoAdjust="0"/>
    <p:restoredTop sz="94660"/>
  </p:normalViewPr>
  <p:slideViewPr>
    <p:cSldViewPr>
      <p:cViewPr>
        <p:scale>
          <a:sx n="80" d="100"/>
          <a:sy n="80" d="100"/>
        </p:scale>
        <p:origin x="-90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E56B5B-03A7-451D-AA16-D5C6BA47D9EE}" type="datetimeFigureOut">
              <a:rPr lang="ru-RU" smtClean="0"/>
              <a:t>17.05.2019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D1EB49-601C-40ED-9EFB-729F979C953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4E6D0-5D21-40F0-8551-60594D43584C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44926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9ee017dae5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5877272"/>
            <a:ext cx="1365622" cy="829128"/>
          </a:xfrm>
          <a:prstGeom prst="rect">
            <a:avLst/>
          </a:prstGeom>
        </p:spPr>
      </p:pic>
      <p:pic>
        <p:nvPicPr>
          <p:cNvPr id="3" name="Рисунок 2" descr="a9ee017dae5f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79512" y="5877272"/>
            <a:ext cx="1365622" cy="82912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9ee017dae5f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79512" y="5877272"/>
            <a:ext cx="1365622" cy="82912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17.05.2019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3996" r:id="rId9"/>
    <p:sldLayoutId id="2147483997" r:id="rId10"/>
    <p:sldLayoutId id="2147483998" r:id="rId11"/>
    <p:sldLayoutId id="2147483999" r:id="rId12"/>
    <p:sldLayoutId id="2147483986" r:id="rId13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28596" y="571480"/>
            <a:ext cx="821537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</a:p>
          <a:p>
            <a:pPr algn="ctr"/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навыков устного счета </a:t>
            </a:r>
            <a:endParaRPr lang="en-US" sz="4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путем интерактивных </a:t>
            </a:r>
          </a:p>
          <a:p>
            <a:pPr algn="ctr"/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методов и форм обучения</a:t>
            </a:r>
            <a:endParaRPr lang="en-US" sz="5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4500570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38400" y="3119734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1538" y="592933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43240" y="4786322"/>
            <a:ext cx="57864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 smtClean="0"/>
              <a:t>Лейпожих</a:t>
            </a:r>
            <a:r>
              <a:rPr lang="ru-RU" sz="2400" b="1" dirty="0" smtClean="0"/>
              <a:t> Светлана Ильинична</a:t>
            </a:r>
          </a:p>
          <a:p>
            <a:pPr algn="ctr"/>
            <a:r>
              <a:rPr lang="ru-RU" sz="2400" b="1" dirty="0" smtClean="0"/>
              <a:t>учитель начальных классов</a:t>
            </a:r>
          </a:p>
          <a:p>
            <a:pPr algn="ctr"/>
            <a:r>
              <a:rPr lang="ru-RU" sz="2400" b="1" dirty="0" smtClean="0"/>
              <a:t>МКОУ </a:t>
            </a:r>
            <a:r>
              <a:rPr lang="ru-RU" sz="2400" b="1" dirty="0" err="1" smtClean="0"/>
              <a:t>Тазовская</a:t>
            </a:r>
            <a:r>
              <a:rPr lang="ru-RU" sz="2400" b="1" dirty="0" smtClean="0"/>
              <a:t> школа - интернат</a:t>
            </a:r>
          </a:p>
        </p:txBody>
      </p:sp>
      <p:pic>
        <p:nvPicPr>
          <p:cNvPr id="3074" name="Picture 2" descr="C:\Users\user\Desktop\discourse-imag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018343"/>
            <a:ext cx="2714644" cy="2035984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571480"/>
            <a:ext cx="8254998" cy="292895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Слово «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интерактив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» (англ.)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Интерактивность – способность взаимодействовать или находиться в режиме беседы, диалога с чем-либо (компьютер), с кем-либо (человек).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endParaRPr lang="ru-RU" sz="40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user\Desktop\4re6oohvg2ecgowwg4wgksgowk84o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3714752"/>
            <a:ext cx="3150155" cy="250033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  <p:pic>
        <p:nvPicPr>
          <p:cNvPr id="1028" name="Picture 4" descr="C:\Users\user\Desktop\10_tips_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3714752"/>
            <a:ext cx="3606863" cy="2500330"/>
          </a:xfrm>
          <a:prstGeom prst="rect">
            <a:avLst/>
          </a:prstGeom>
          <a:noFill/>
          <a:ln w="57150">
            <a:solidFill>
              <a:srgbClr val="FF0000"/>
            </a:solidFill>
            <a:prstDash val="solid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268604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428604"/>
            <a:ext cx="571504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Цель интерактивного </a:t>
            </a:r>
            <a:endParaRPr lang="en-US" sz="4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i="1" dirty="0" smtClean="0">
                <a:latin typeface="Times New Roman" pitchFamily="18" charset="0"/>
                <a:cs typeface="Times New Roman" pitchFamily="18" charset="0"/>
              </a:rPr>
              <a:t>обучения </a:t>
            </a:r>
            <a:r>
              <a:rPr lang="en-US" sz="4400" i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создание 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комфортных условий    </a:t>
            </a:r>
            <a:endParaRPr lang="en-US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обучения, при которых ребенок чувствует свою успешность, свое интеллектуальное совершенство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dokumen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2285992"/>
            <a:ext cx="1992655" cy="342902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14290"/>
            <a:ext cx="8358246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Задачи интерактивного обучения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Интерактивное обучение одновременно решает три задачи: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познавательную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которая связана с учебной ситуацией и овладением учебной информацией;</a:t>
            </a:r>
          </a:p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коммуникативно-развивающую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которая связана с выработкой  основных навыков общения внутри и за пределами конкретной группы; </a:t>
            </a:r>
          </a:p>
          <a:p>
            <a:r>
              <a:rPr lang="ru-RU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социально-ориентированную</a:t>
            </a: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которая связана с  воспитанием гражданских качеств, необходимых для адекватной социализации индивида в сообществе.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928926" y="2428868"/>
            <a:ext cx="3286148" cy="1428760"/>
          </a:xfrm>
          <a:prstGeom prst="ellipse">
            <a:avLst/>
          </a:prstGeom>
          <a:solidFill>
            <a:srgbClr val="92D050"/>
          </a:solidFill>
          <a:ln w="5715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Интерактивные методы позволяют учащимся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14348" y="357166"/>
            <a:ext cx="2500330" cy="785818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делать знания более доступными;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143636" y="285728"/>
            <a:ext cx="2714644" cy="914400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учиться формулировать собственное мнение;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929454" y="2786058"/>
            <a:ext cx="2071702" cy="128588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учиться строить конструктивные отношения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в группе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2844" y="2857496"/>
            <a:ext cx="1857388" cy="1285884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моделировать различные социальные ситуации;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71472" y="5286388"/>
            <a:ext cx="3357586" cy="1071570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навыки самостоятельной работы, творческих работ;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857884" y="5429264"/>
            <a:ext cx="2786082" cy="914400"/>
          </a:xfrm>
          <a:prstGeom prst="round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творчески подходить к учебному процессу.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2428860" y="1142984"/>
            <a:ext cx="1428760" cy="135732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6" idx="2"/>
          </p:cNvCxnSpPr>
          <p:nvPr/>
        </p:nvCxnSpPr>
        <p:spPr>
          <a:xfrm rot="5400000">
            <a:off x="5850737" y="850085"/>
            <a:ext cx="1300178" cy="2000264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8" idx="3"/>
          </p:cNvCxnSpPr>
          <p:nvPr/>
        </p:nvCxnSpPr>
        <p:spPr>
          <a:xfrm flipV="1">
            <a:off x="2000232" y="3214686"/>
            <a:ext cx="928694" cy="28575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7" idx="1"/>
            <a:endCxn id="2" idx="6"/>
          </p:cNvCxnSpPr>
          <p:nvPr/>
        </p:nvCxnSpPr>
        <p:spPr>
          <a:xfrm rot="10800000">
            <a:off x="6215074" y="3143248"/>
            <a:ext cx="714380" cy="285752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9" idx="0"/>
          </p:cNvCxnSpPr>
          <p:nvPr/>
        </p:nvCxnSpPr>
        <p:spPr>
          <a:xfrm rot="5400000" flipH="1" flipV="1">
            <a:off x="2553876" y="3696893"/>
            <a:ext cx="1285884" cy="1893107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10" idx="0"/>
          </p:cNvCxnSpPr>
          <p:nvPr/>
        </p:nvCxnSpPr>
        <p:spPr>
          <a:xfrm rot="16200000" flipV="1">
            <a:off x="5554273" y="3732612"/>
            <a:ext cx="1571636" cy="1821668"/>
          </a:xfrm>
          <a:prstGeom prst="straightConnector1">
            <a:avLst/>
          </a:prstGeom>
          <a:ln w="762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357298"/>
            <a:ext cx="7772400" cy="1785950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Умножение и деление </a:t>
            </a:r>
            <a:r>
              <a:rPr lang="en-US" sz="4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n-US" sz="4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48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10, 100 и 1 000</a:t>
            </a:r>
            <a:endParaRPr lang="ru-RU" sz="48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57356" y="4572008"/>
            <a:ext cx="5504656" cy="62292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Математический тренажёр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749656" y="6463656"/>
            <a:ext cx="394344" cy="394344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сведения 4">
            <a:hlinkClick r:id="" action="ppaction://noaction" highlightClick="1"/>
          </p:cNvPr>
          <p:cNvSpPr/>
          <p:nvPr/>
        </p:nvSpPr>
        <p:spPr>
          <a:xfrm>
            <a:off x="8172400" y="6463656"/>
            <a:ext cx="394344" cy="394344"/>
          </a:xfrm>
          <a:prstGeom prst="actionButtonInformation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090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1887159"/>
            <a:ext cx="24272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62 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∙ 100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29190" y="1928802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620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14942" y="3789040"/>
            <a:ext cx="2571768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620 000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43306" y="5072074"/>
            <a:ext cx="1857388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6</a:t>
            </a:r>
            <a:r>
              <a:rPr lang="ru-RU" sz="4400" b="1" dirty="0" smtClean="0">
                <a:solidFill>
                  <a:srgbClr val="002060"/>
                </a:solidFill>
              </a:rPr>
              <a:t> </a:t>
            </a:r>
            <a:r>
              <a:rPr lang="ru-RU" sz="4400" b="1" dirty="0">
                <a:solidFill>
                  <a:srgbClr val="002060"/>
                </a:solidFill>
              </a:rPr>
              <a:t>2</a:t>
            </a:r>
            <a:r>
              <a:rPr lang="ru-RU" sz="4400" b="1" dirty="0" smtClean="0">
                <a:solidFill>
                  <a:srgbClr val="002060"/>
                </a:solidFill>
              </a:rPr>
              <a:t>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57884" y="5000636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6</a:t>
            </a:r>
            <a:r>
              <a:rPr lang="ru-RU" sz="4400" b="1" dirty="0" smtClean="0">
                <a:solidFill>
                  <a:srgbClr val="002060"/>
                </a:solidFill>
              </a:rPr>
              <a:t> 210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1669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59259E-6 L 0.14028 -0.4671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14" y="-2335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1887159"/>
            <a:ext cx="28456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4 060 </a:t>
            </a:r>
            <a:r>
              <a:rPr lang="ru-RU" sz="4400" b="1" dirty="0">
                <a:solidFill>
                  <a:srgbClr val="002060"/>
                </a:solidFill>
                <a:latin typeface="+mj-lt"/>
                <a:cs typeface="Times New Roman"/>
              </a:rPr>
              <a:t>: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 10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57818" y="1857364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15271" y="5085184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46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63715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460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28860" y="3789040"/>
            <a:ext cx="15716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406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12160" y="5085184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4</a:t>
            </a:r>
            <a:r>
              <a:rPr lang="ru-RU" sz="4400" b="1" dirty="0" smtClean="0">
                <a:solidFill>
                  <a:srgbClr val="002060"/>
                </a:solidFill>
              </a:rPr>
              <a:t>10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168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3243 -0.2678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-1340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00232" y="1928802"/>
            <a:ext cx="31261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38 962 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∙ 10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0694" y="2000240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86050" y="5143512"/>
            <a:ext cx="2286017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389 062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14942" y="3789040"/>
            <a:ext cx="2571767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380 962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72198" y="5072074"/>
            <a:ext cx="2428892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389 620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28794" y="3789040"/>
            <a:ext cx="2477269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389 602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928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59259E-6 L -0.05399 -0.4567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-22847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8860" y="1857364"/>
            <a:ext cx="34163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24 100 </a:t>
            </a:r>
            <a:r>
              <a:rPr lang="ru-RU" sz="4400" b="1" dirty="0">
                <a:solidFill>
                  <a:srgbClr val="002060"/>
                </a:solidFill>
                <a:latin typeface="+mj-lt"/>
                <a:cs typeface="Times New Roman"/>
              </a:rPr>
              <a:t>: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 100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43636" y="1857364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57422" y="5143512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2 401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86381" y="5085184"/>
            <a:ext cx="2571768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241 000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14941" y="3789040"/>
            <a:ext cx="1707665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241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66827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2 410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834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0.11198 -0.2678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" y="-1340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2071678"/>
            <a:ext cx="32147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1 000 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∙ 16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0" y="2071678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5008" y="3714752"/>
            <a:ext cx="1921979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1 600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500694" y="5143512"/>
            <a:ext cx="2500331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160 000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14612" y="5214950"/>
            <a:ext cx="192882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16 000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71670" y="3786190"/>
            <a:ext cx="2428893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100 016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418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0.17083 -0.4567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42" y="-22847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2071678"/>
            <a:ext cx="4115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502 000 </a:t>
            </a:r>
            <a:r>
              <a:rPr lang="ru-RU" sz="4400" b="1" dirty="0">
                <a:solidFill>
                  <a:srgbClr val="002060"/>
                </a:solidFill>
                <a:latin typeface="+mj-lt"/>
                <a:cs typeface="Times New Roman"/>
              </a:rPr>
              <a:t>: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 1 000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15074" y="2071678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2066" y="3789040"/>
            <a:ext cx="185084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5 200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57818" y="5000636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5 020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3108" y="3857628"/>
            <a:ext cx="162093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502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43174" y="5000636"/>
            <a:ext cx="166445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52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7889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0.41076 -0.27824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-13912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2071678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67 </a:t>
            </a:r>
            <a:r>
              <a:rPr lang="ru-RU" sz="4400" b="1" dirty="0">
                <a:solidFill>
                  <a:srgbClr val="002060"/>
                </a:solidFill>
                <a:latin typeface="+mj-lt"/>
              </a:rPr>
              <a:t>7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00 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∙ 10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786314" y="2071678"/>
            <a:ext cx="5000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0628" y="3789040"/>
            <a:ext cx="250033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670 700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3789040"/>
            <a:ext cx="2977112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600 770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72132" y="5143512"/>
            <a:ext cx="2428893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677 000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857356" y="5143512"/>
            <a:ext cx="2928958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607 700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201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0.09652 -0.4671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-2335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14414" y="2071678"/>
            <a:ext cx="38298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41 000 </a:t>
            </a:r>
            <a:r>
              <a:rPr lang="ru-RU" sz="4400" b="1" dirty="0">
                <a:solidFill>
                  <a:srgbClr val="002060"/>
                </a:solidFill>
                <a:latin typeface="+mj-lt"/>
                <a:cs typeface="Times New Roman"/>
              </a:rPr>
              <a:t>: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 1 000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0694" y="2071678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3504" y="378619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4 100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3728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410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428992" y="5214950"/>
            <a:ext cx="915223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41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143504" y="5143512"/>
            <a:ext cx="186122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401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191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44444E-6 L 0.2349 -0.4715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36" y="-23588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1928802"/>
            <a:ext cx="31261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  <a:latin typeface="+mj-lt"/>
              </a:rPr>
              <a:t>8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 003 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∙ 100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86446" y="1928802"/>
            <a:ext cx="57150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43504" y="378619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80 300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00232" y="5114282"/>
            <a:ext cx="228601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800 003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28794" y="3789040"/>
            <a:ext cx="2334170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800 300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14942" y="5143512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8 300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5557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0.36354 -0.2678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77" y="-1340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3108" y="1928802"/>
            <a:ext cx="341632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310 530 </a:t>
            </a:r>
            <a:r>
              <a:rPr lang="ru-RU" sz="4400" b="1" dirty="0">
                <a:solidFill>
                  <a:srgbClr val="002060"/>
                </a:solidFill>
                <a:latin typeface="+mj-lt"/>
                <a:cs typeface="Times New Roman"/>
              </a:rPr>
              <a:t>: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 10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86446" y="1857364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452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3 153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56946" y="5114282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31 530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43504" y="378619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31 053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9934" y="5114282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30 053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8618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8993 -0.26783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7" y="-13403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1928802"/>
            <a:ext cx="35719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5</a:t>
            </a:r>
            <a:r>
              <a:rPr lang="ru-RU" sz="4400" b="1" dirty="0">
                <a:solidFill>
                  <a:srgbClr val="002060"/>
                </a:solidFill>
                <a:latin typeface="+mj-lt"/>
              </a:rPr>
              <a:t>2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0 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∙ 1 000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29190" y="2000240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71604" y="3786190"/>
            <a:ext cx="2786082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100 520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86379" y="3789040"/>
            <a:ext cx="2286017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521 000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5072074"/>
            <a:ext cx="2428892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520 000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00694" y="5143512"/>
            <a:ext cx="2428892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500 200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527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23768 -0.4611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-2305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7356" y="1857364"/>
            <a:ext cx="38298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rgbClr val="002060"/>
                </a:solidFill>
                <a:latin typeface="+mj-lt"/>
              </a:rPr>
              <a:t>602 500 </a:t>
            </a:r>
            <a:r>
              <a:rPr lang="ru-RU" sz="4400" b="1" dirty="0">
                <a:solidFill>
                  <a:srgbClr val="002060"/>
                </a:solidFill>
                <a:latin typeface="+mj-lt"/>
                <a:cs typeface="Times New Roman"/>
              </a:rPr>
              <a:t>:</a:t>
            </a:r>
            <a:r>
              <a:rPr lang="ru-RU" sz="4400" b="1" dirty="0" smtClean="0">
                <a:solidFill>
                  <a:srgbClr val="002060"/>
                </a:solidFill>
                <a:latin typeface="+mj-lt"/>
                <a:cs typeface="Times New Roman"/>
              </a:rPr>
              <a:t> 100 =</a:t>
            </a:r>
            <a:endParaRPr lang="ru-RU" sz="4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86512" y="1857364"/>
            <a:ext cx="445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+mj-lt"/>
              </a:rPr>
              <a:t>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66827" y="2996952"/>
            <a:ext cx="4711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Выбери правильный ответ: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5452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625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76062" y="3789040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6 250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357950" y="5114282"/>
            <a:ext cx="1872654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6 025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460757" y="5114282"/>
            <a:ext cx="2139236" cy="64807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b="1" dirty="0">
                <a:solidFill>
                  <a:srgbClr val="002060"/>
                </a:solidFill>
              </a:rPr>
              <a:t>6</a:t>
            </a:r>
            <a:r>
              <a:rPr lang="ru-RU" sz="4400" b="1" dirty="0" smtClean="0">
                <a:solidFill>
                  <a:srgbClr val="002060"/>
                </a:solidFill>
              </a:rPr>
              <a:t> 205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endshow" highlightClick="1"/>
          </p:cNvPr>
          <p:cNvSpPr/>
          <p:nvPr/>
        </p:nvSpPr>
        <p:spPr>
          <a:xfrm>
            <a:off x="8622792" y="6336792"/>
            <a:ext cx="521208" cy="521208"/>
          </a:xfrm>
          <a:prstGeom prst="actionButtonForwardNex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7" y="16566"/>
            <a:ext cx="2266827" cy="203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95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ошибаешс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ересчитай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подумай ещё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правильно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02326 -0.4611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" y="-23056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2376264" cy="2547282"/>
          </a:xfrm>
          <a:prstGeom prst="rect">
            <a:avLst/>
          </a:prstGeom>
          <a:noFill/>
        </p:spPr>
      </p:pic>
      <p:pic>
        <p:nvPicPr>
          <p:cNvPr id="1027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0"/>
            <a:ext cx="2304256" cy="2470093"/>
          </a:xfrm>
          <a:prstGeom prst="rect">
            <a:avLst/>
          </a:prstGeom>
          <a:noFill/>
        </p:spPr>
      </p:pic>
      <p:pic>
        <p:nvPicPr>
          <p:cNvPr id="6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0"/>
            <a:ext cx="2191181" cy="2428868"/>
          </a:xfrm>
          <a:prstGeom prst="rect">
            <a:avLst/>
          </a:prstGeom>
          <a:noFill/>
        </p:spPr>
      </p:pic>
      <p:pic>
        <p:nvPicPr>
          <p:cNvPr id="7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63234"/>
            <a:ext cx="2195736" cy="2353763"/>
          </a:xfrm>
          <a:prstGeom prst="rect">
            <a:avLst/>
          </a:prstGeom>
          <a:noFill/>
        </p:spPr>
      </p:pic>
      <p:pic>
        <p:nvPicPr>
          <p:cNvPr id="8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132856"/>
            <a:ext cx="2216726" cy="2376264"/>
          </a:xfrm>
          <a:prstGeom prst="rect">
            <a:avLst/>
          </a:prstGeom>
          <a:noFill/>
        </p:spPr>
      </p:pic>
      <p:pic>
        <p:nvPicPr>
          <p:cNvPr id="9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204864"/>
            <a:ext cx="2232248" cy="2392903"/>
          </a:xfrm>
          <a:prstGeom prst="rect">
            <a:avLst/>
          </a:prstGeom>
          <a:noFill/>
        </p:spPr>
      </p:pic>
      <p:pic>
        <p:nvPicPr>
          <p:cNvPr id="10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4429132"/>
            <a:ext cx="2016224" cy="2161331"/>
          </a:xfrm>
          <a:prstGeom prst="rect">
            <a:avLst/>
          </a:prstGeom>
          <a:noFill/>
        </p:spPr>
      </p:pic>
      <p:pic>
        <p:nvPicPr>
          <p:cNvPr id="11" name="Picture 3" descr="D:\!Мои документы\Downloads\clip_image0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4426748"/>
            <a:ext cx="2088232" cy="2238522"/>
          </a:xfrm>
          <a:prstGeom prst="rect">
            <a:avLst/>
          </a:prstGeom>
          <a:noFill/>
        </p:spPr>
      </p:pic>
      <p:pic>
        <p:nvPicPr>
          <p:cNvPr id="1028" name="Picture 4" descr="D:\!Мои документы\Downloads\загруженное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229200"/>
            <a:ext cx="1123993" cy="120168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215074" y="5143512"/>
            <a:ext cx="18437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540:30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57686" y="2924944"/>
            <a:ext cx="17984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00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•2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28926" y="5157192"/>
            <a:ext cx="18573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640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:40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980728"/>
            <a:ext cx="19100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80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0:60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14480" y="3068960"/>
            <a:ext cx="20717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160</a:t>
            </a:r>
            <a:r>
              <a:rPr lang="en-US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:2</a:t>
            </a:r>
            <a:r>
              <a:rPr lang="en-US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75856" y="908721"/>
            <a:ext cx="1867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180:30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00892" y="2708920"/>
            <a:ext cx="18915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:7</a:t>
            </a:r>
            <a:r>
              <a:rPr lang="en-US" sz="4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sz="4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86446" y="714356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:60</a:t>
            </a:r>
            <a:endParaRPr lang="ru-RU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58 0.03843 L 0.56059 0.06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6058 0.06991 L 0.49756 -0.22407 " pathEditMode="relative" ptsTypes="AA">
                                      <p:cBhvr>
                                        <p:cTn id="1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756 -0.22408 L 0.31649 -0.18218 " pathEditMode="relative" ptsTypes="AA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49 -0.18217 L 0.01718 -0.50764 " pathEditMode="relative" ptsTypes="AA">
                                      <p:cBhvr>
                                        <p:cTn id="1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8 -0.50764 L 0.04878 -0.276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78 -0.27639 L 0.26927 -0.51783 " pathEditMode="relative" ptsTypes="AA">
                                      <p:cBhvr>
                                        <p:cTn id="2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927 -0.51782 L 0.73385 -0.5284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3385 -0.52847 L 0.59218 -0.5495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-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1340768"/>
            <a:ext cx="37542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220х3+340=</a:t>
            </a:r>
            <a:endParaRPr lang="ru-RU" sz="4800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4286248" y="1285860"/>
            <a:ext cx="1071570" cy="857256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ru-RU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44" y="2492896"/>
            <a:ext cx="4643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3000+(6400:8)=</a:t>
            </a:r>
            <a:endParaRPr lang="ru-RU" sz="4800" dirty="0"/>
          </a:p>
        </p:txBody>
      </p:sp>
      <p:sp>
        <p:nvSpPr>
          <p:cNvPr id="9" name="5-конечная звезда 8"/>
          <p:cNvSpPr/>
          <p:nvPr/>
        </p:nvSpPr>
        <p:spPr>
          <a:xfrm>
            <a:off x="5000628" y="2285992"/>
            <a:ext cx="1214446" cy="1000132"/>
          </a:xfrm>
          <a:prstGeom prst="star5">
            <a:avLst>
              <a:gd name="adj" fmla="val 25005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6429388" y="2428868"/>
            <a:ext cx="14350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3800</a:t>
            </a:r>
            <a:endParaRPr lang="ru-RU" sz="4800" dirty="0"/>
          </a:p>
        </p:txBody>
      </p:sp>
      <p:sp>
        <p:nvSpPr>
          <p:cNvPr id="11" name="TextBox 10"/>
          <p:cNvSpPr txBox="1"/>
          <p:nvPr/>
        </p:nvSpPr>
        <p:spPr>
          <a:xfrm>
            <a:off x="214282" y="3645024"/>
            <a:ext cx="550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6000-(2000-60х3)=</a:t>
            </a:r>
            <a:endParaRPr lang="ru-RU" sz="4800" dirty="0"/>
          </a:p>
        </p:txBody>
      </p:sp>
      <p:sp>
        <p:nvSpPr>
          <p:cNvPr id="12" name="5-конечная звезда 11"/>
          <p:cNvSpPr/>
          <p:nvPr/>
        </p:nvSpPr>
        <p:spPr>
          <a:xfrm>
            <a:off x="5643570" y="3571876"/>
            <a:ext cx="928694" cy="785818"/>
          </a:xfrm>
          <a:prstGeom prst="star5">
            <a:avLst>
              <a:gd name="adj" fmla="val 27566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/>
          </a:p>
        </p:txBody>
      </p:sp>
      <p:sp>
        <p:nvSpPr>
          <p:cNvPr id="13" name="TextBox 12"/>
          <p:cNvSpPr txBox="1"/>
          <p:nvPr/>
        </p:nvSpPr>
        <p:spPr>
          <a:xfrm>
            <a:off x="6786578" y="3500438"/>
            <a:ext cx="14350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4180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85720" y="4786322"/>
            <a:ext cx="49616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1000-(200+210:3)=</a:t>
            </a:r>
          </a:p>
        </p:txBody>
      </p:sp>
      <p:sp>
        <p:nvSpPr>
          <p:cNvPr id="15" name="5-конечная звезда 14"/>
          <p:cNvSpPr/>
          <p:nvPr/>
        </p:nvSpPr>
        <p:spPr>
          <a:xfrm>
            <a:off x="5857884" y="4572008"/>
            <a:ext cx="857256" cy="857256"/>
          </a:xfrm>
          <a:prstGeom prst="star5">
            <a:avLst>
              <a:gd name="adj" fmla="val 22544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6858016" y="4643446"/>
            <a:ext cx="11224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730</a:t>
            </a:r>
            <a:endParaRPr lang="ru-RU" sz="4800" dirty="0"/>
          </a:p>
        </p:txBody>
      </p:sp>
      <p:sp>
        <p:nvSpPr>
          <p:cNvPr id="18" name="TextBox 17"/>
          <p:cNvSpPr txBox="1"/>
          <p:nvPr/>
        </p:nvSpPr>
        <p:spPr>
          <a:xfrm>
            <a:off x="5929322" y="1285860"/>
            <a:ext cx="14350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/>
              <a:t>1000</a:t>
            </a:r>
            <a:endParaRPr lang="ru-RU" sz="4800" dirty="0"/>
          </a:p>
        </p:txBody>
      </p:sp>
      <p:sp>
        <p:nvSpPr>
          <p:cNvPr id="17" name="TextBox 16"/>
          <p:cNvSpPr txBox="1"/>
          <p:nvPr/>
        </p:nvSpPr>
        <p:spPr>
          <a:xfrm>
            <a:off x="785786" y="260648"/>
            <a:ext cx="76438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Вычислите. </a:t>
            </a:r>
          </a:p>
          <a:p>
            <a:pPr algn="ctr"/>
            <a:r>
              <a:rPr lang="ru-RU" sz="3200" dirty="0" smtClean="0"/>
              <a:t>Проверьте себя, нажав на звёздочку.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6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7643834" y="5715016"/>
            <a:ext cx="857256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7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57158" y="285728"/>
            <a:ext cx="857256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7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142976" y="857232"/>
            <a:ext cx="928694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21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715140" y="5214950"/>
            <a:ext cx="1000132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56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928794" y="1500174"/>
            <a:ext cx="1000132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28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500430" y="2786058"/>
            <a:ext cx="857256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6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714612" y="2143116"/>
            <a:ext cx="928694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48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286248" y="3429000"/>
            <a:ext cx="928694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24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143504" y="4000504"/>
            <a:ext cx="1000132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46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929322" y="4643446"/>
            <a:ext cx="1000132" cy="857256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0000"/>
                </a:solidFill>
              </a:rPr>
              <a:t>66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8596" y="1285860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Х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214414" y="1857364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429124" y="4500570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571868" y="3857628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err="1" smtClean="0"/>
              <a:t>х</a:t>
            </a:r>
            <a:endParaRPr lang="ru-RU" sz="2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786050" y="3214686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: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000232" y="2500306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929454" y="6143644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: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000760" y="5715016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-</a:t>
            </a:r>
            <a:endParaRPr lang="ru-RU" sz="24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214942" y="5143512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/>
              <a:t>+</a:t>
            </a:r>
            <a:endParaRPr lang="ru-RU" sz="2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715272" y="5072074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8</a:t>
            </a:r>
            <a:endParaRPr lang="ru-RU" sz="28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858016" y="4500570"/>
            <a:ext cx="785818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10</a:t>
            </a:r>
            <a:endParaRPr lang="ru-RU" sz="28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072198" y="3929066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20</a:t>
            </a:r>
            <a:endParaRPr lang="ru-RU" sz="20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5214942" y="3286124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22</a:t>
            </a:r>
            <a:endParaRPr lang="ru-RU" sz="20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4429124" y="2714620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4</a:t>
            </a:r>
            <a:endParaRPr lang="ru-RU" sz="28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3643306" y="2143116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8</a:t>
            </a:r>
            <a:endParaRPr lang="ru-RU" sz="2800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857488" y="1500174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20</a:t>
            </a:r>
            <a:endParaRPr lang="ru-RU" sz="2000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2071670" y="857232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7</a:t>
            </a:r>
            <a:endParaRPr lang="ru-RU" sz="2800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1214414" y="285728"/>
            <a:ext cx="571504" cy="571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3</a:t>
            </a:r>
            <a:endParaRPr lang="ru-RU" sz="2800" dirty="0"/>
          </a:p>
        </p:txBody>
      </p:sp>
      <p:sp>
        <p:nvSpPr>
          <p:cNvPr id="33" name="TextBox 32"/>
          <p:cNvSpPr txBox="1"/>
          <p:nvPr/>
        </p:nvSpPr>
        <p:spPr>
          <a:xfrm>
            <a:off x="4000496" y="142852"/>
            <a:ext cx="50006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нижнем левом углу экрана</a:t>
            </a:r>
          </a:p>
          <a:p>
            <a:r>
              <a:rPr lang="ru-RU" sz="2800" dirty="0" smtClean="0"/>
              <a:t>выбери фломастер. Запиши</a:t>
            </a:r>
          </a:p>
          <a:p>
            <a:r>
              <a:rPr lang="ru-RU" sz="2800" dirty="0" smtClean="0"/>
              <a:t>нужную цифру в синих квадратах. </a:t>
            </a:r>
            <a:endParaRPr lang="ru-RU" sz="3200" dirty="0"/>
          </a:p>
        </p:txBody>
      </p:sp>
      <p:sp>
        <p:nvSpPr>
          <p:cNvPr id="34" name="TextBox 33"/>
          <p:cNvSpPr txBox="1"/>
          <p:nvPr/>
        </p:nvSpPr>
        <p:spPr>
          <a:xfrm>
            <a:off x="1835696" y="5661248"/>
            <a:ext cx="32301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/>
              <a:t>Проверь себя,</a:t>
            </a:r>
          </a:p>
          <a:p>
            <a:pPr algn="ctr"/>
            <a:r>
              <a:rPr lang="ru-RU" sz="2800" dirty="0" smtClean="0"/>
              <a:t>щёлкнув по слайду.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6223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Масса свёклы в каждом ящике 18 кг, а масса каждого ящика 2 кг. Чему равна масса 5  ящиков со свёклой?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8662" y="2571744"/>
            <a:ext cx="1357322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1)90кг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3429000"/>
            <a:ext cx="1357322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2)10кг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644008" y="4149080"/>
            <a:ext cx="1643074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dirty="0" smtClean="0"/>
              <a:t>3)100кг</a:t>
            </a:r>
            <a:endParaRPr lang="ru-RU" sz="3200" dirty="0"/>
          </a:p>
        </p:txBody>
      </p:sp>
      <p:sp>
        <p:nvSpPr>
          <p:cNvPr id="6" name="TextBox 5"/>
          <p:cNvSpPr txBox="1"/>
          <p:nvPr/>
        </p:nvSpPr>
        <p:spPr>
          <a:xfrm>
            <a:off x="6804248" y="5013176"/>
            <a:ext cx="1268296" cy="58477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200" dirty="0" smtClean="0"/>
              <a:t>4)96кг</a:t>
            </a:r>
            <a:endParaRPr lang="ru-RU" sz="3200" dirty="0"/>
          </a:p>
        </p:txBody>
      </p:sp>
      <p:sp>
        <p:nvSpPr>
          <p:cNvPr id="7" name="5-конечная звезда 6"/>
          <p:cNvSpPr/>
          <p:nvPr/>
        </p:nvSpPr>
        <p:spPr>
          <a:xfrm>
            <a:off x="5072066" y="4857760"/>
            <a:ext cx="642942" cy="642942"/>
          </a:xfrm>
          <a:prstGeom prst="star5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1071538" y="3429000"/>
            <a:ext cx="642942" cy="64294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3214678" y="4214818"/>
            <a:ext cx="642942" cy="64294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7092280" y="5733256"/>
            <a:ext cx="642942" cy="64294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6"/>
          <p:cNvSpPr txBox="1"/>
          <p:nvPr/>
        </p:nvSpPr>
        <p:spPr>
          <a:xfrm>
            <a:off x="285720" y="214290"/>
            <a:ext cx="85725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400" b="1" dirty="0" smtClean="0"/>
              <a:t>Выводы:  </a:t>
            </a:r>
          </a:p>
          <a:p>
            <a:pPr algn="ctr"/>
            <a:r>
              <a:rPr lang="ru-RU" sz="3600" b="1" dirty="0" smtClean="0"/>
              <a:t>интерактивные формы и методы относятся к числу инновационных и способствует активизации познавательной деятельности </a:t>
            </a:r>
          </a:p>
          <a:p>
            <a:pPr algn="ctr"/>
            <a:r>
              <a:rPr lang="ru-RU" sz="3600" b="1" dirty="0" smtClean="0"/>
              <a:t>учащихся, самостоятельному </a:t>
            </a:r>
          </a:p>
          <a:p>
            <a:pPr algn="ctr"/>
            <a:r>
              <a:rPr lang="ru-RU" sz="3600" b="1" dirty="0" smtClean="0"/>
              <a:t>осмыслению учебного материала.</a:t>
            </a:r>
          </a:p>
          <a:p>
            <a:pPr algn="ctr"/>
            <a:r>
              <a:rPr lang="ru-RU" sz="3600" b="1" dirty="0" smtClean="0"/>
              <a:t>Является условием  для  </a:t>
            </a:r>
          </a:p>
          <a:p>
            <a:pPr algn="ctr"/>
            <a:r>
              <a:rPr lang="ru-RU" sz="3600" b="1" dirty="0" smtClean="0"/>
              <a:t>самореализации личности </a:t>
            </a:r>
          </a:p>
          <a:p>
            <a:pPr algn="ctr"/>
            <a:r>
              <a:rPr lang="ru-RU" sz="3600" b="1" dirty="0" smtClean="0"/>
              <a:t>учащихся  в учебной деятельности.</a:t>
            </a:r>
          </a:p>
          <a:p>
            <a:pPr algn="ctr"/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00B05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727</TotalTime>
  <Words>504</Words>
  <PresentationFormat>Экран (4:3)</PresentationFormat>
  <Paragraphs>188</Paragraphs>
  <Slides>24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Тема1</vt:lpstr>
      <vt:lpstr>Слайд 1</vt:lpstr>
      <vt:lpstr>Слово «интерактив» (англ.)  Интерактивность – способность взаимодействовать или находиться в режиме беседы, диалога с чем-либо (компьютер), с кем-либо (человек). </vt:lpstr>
      <vt:lpstr> </vt:lpstr>
      <vt:lpstr>Слайд 4</vt:lpstr>
      <vt:lpstr>Слайд 5</vt:lpstr>
      <vt:lpstr>Умножение и деление  на 10, 100 и 1 000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86</cp:revision>
  <dcterms:created xsi:type="dcterms:W3CDTF">2019-01-30T08:54:38Z</dcterms:created>
  <dcterms:modified xsi:type="dcterms:W3CDTF">2019-05-17T11:52:22Z</dcterms:modified>
</cp:coreProperties>
</file>