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3" r:id="rId4"/>
    <p:sldId id="274" r:id="rId5"/>
    <p:sldId id="272" r:id="rId6"/>
    <p:sldId id="271" r:id="rId7"/>
    <p:sldId id="270" r:id="rId8"/>
    <p:sldId id="269" r:id="rId9"/>
    <p:sldId id="268" r:id="rId10"/>
    <p:sldId id="267" r:id="rId11"/>
    <p:sldId id="266" r:id="rId12"/>
    <p:sldId id="265" r:id="rId13"/>
    <p:sldId id="264" r:id="rId14"/>
    <p:sldId id="263" r:id="rId15"/>
    <p:sldId id="262" r:id="rId16"/>
    <p:sldId id="257" r:id="rId17"/>
    <p:sldId id="258" r:id="rId18"/>
    <p:sldId id="261" r:id="rId19"/>
    <p:sldId id="259" r:id="rId20"/>
    <p:sldId id="260" r:id="rId21"/>
    <p:sldId id="283" r:id="rId22"/>
    <p:sldId id="282" r:id="rId23"/>
    <p:sldId id="281" r:id="rId24"/>
    <p:sldId id="280" r:id="rId25"/>
    <p:sldId id="279" r:id="rId26"/>
    <p:sldId id="278" r:id="rId27"/>
    <p:sldId id="277" r:id="rId28"/>
    <p:sldId id="276"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9900CC"/>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0" d="100"/>
          <a:sy n="100" d="100"/>
        </p:scale>
        <p:origin x="-21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A50D57B-DB48-4DF2-857D-46030006FFBD}" type="slidenum">
              <a:rPr lang="ru-RU" smtClean="0"/>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3C7BC8-6394-495A-9FFB-6379D13538B1}" type="datetimeFigureOut">
              <a:rPr lang="ru-RU" smtClean="0"/>
              <a:t>06.10.2017</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0D57B-DB48-4DF2-857D-46030006FFBD}" type="slidenum">
              <a:rPr lang="ru-RU" smtClean="0"/>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34.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3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63.jpeg"/><Relationship Id="rId4"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5" name="TextBox 4"/>
          <p:cNvSpPr txBox="1"/>
          <p:nvPr/>
        </p:nvSpPr>
        <p:spPr>
          <a:xfrm>
            <a:off x="428598" y="214292"/>
            <a:ext cx="8358247" cy="584775"/>
          </a:xfrm>
          <a:prstGeom prst="rect">
            <a:avLst/>
          </a:prstGeom>
          <a:noFill/>
        </p:spPr>
        <p:txBody>
          <a:bodyPr wrap="square" rtlCol="0">
            <a:spAutoFit/>
          </a:bodyPr>
          <a:lstStyle/>
          <a:p>
            <a:pPr algn="ctr"/>
            <a:r>
              <a:rPr lang="ru-RU" sz="1600" b="1" dirty="0" smtClean="0">
                <a:solidFill>
                  <a:srgbClr val="7030A0"/>
                </a:solidFill>
                <a:latin typeface="Times New Roman" pitchFamily="18" charset="0"/>
                <a:cs typeface="Times New Roman" pitchFamily="18" charset="0"/>
              </a:rPr>
              <a:t>Муниципальное дошкольное образовательное учреждение детский сад №77 города Могочи Забайкальского края</a:t>
            </a:r>
            <a:endParaRPr lang="ru-RU" sz="1600" b="1" dirty="0">
              <a:solidFill>
                <a:srgbClr val="7030A0"/>
              </a:solidFill>
              <a:latin typeface="Times New Roman" pitchFamily="18" charset="0"/>
              <a:cs typeface="Times New Roman" pitchFamily="18" charset="0"/>
            </a:endParaRPr>
          </a:p>
        </p:txBody>
      </p:sp>
      <p:grpSp>
        <p:nvGrpSpPr>
          <p:cNvPr id="6" name="Группа 5"/>
          <p:cNvGrpSpPr/>
          <p:nvPr/>
        </p:nvGrpSpPr>
        <p:grpSpPr>
          <a:xfrm>
            <a:off x="357158" y="1071546"/>
            <a:ext cx="2357454" cy="1571636"/>
            <a:chOff x="3059832" y="2200285"/>
            <a:chExt cx="4536504" cy="2971894"/>
          </a:xfrm>
        </p:grpSpPr>
        <p:pic>
          <p:nvPicPr>
            <p:cNvPr id="7" name="Рисунок 6"/>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059832" y="2200285"/>
              <a:ext cx="4536504" cy="2971894"/>
            </a:xfrm>
            <a:prstGeom prst="roundRect">
              <a:avLst/>
            </a:prstGeom>
          </p:spPr>
        </p:pic>
        <p:sp>
          <p:nvSpPr>
            <p:cNvPr id="8" name="TextBox 7"/>
            <p:cNvSpPr txBox="1"/>
            <p:nvPr/>
          </p:nvSpPr>
          <p:spPr>
            <a:xfrm>
              <a:off x="3917253" y="3529073"/>
              <a:ext cx="2862318" cy="869272"/>
            </a:xfrm>
            <a:prstGeom prst="roundRect">
              <a:avLst/>
            </a:prstGeom>
            <a:noFill/>
          </p:spPr>
          <p:txBody>
            <a:bodyPr wrap="square" rtlCol="0">
              <a:spAutoFit/>
            </a:bodyPr>
            <a:lstStyle/>
            <a:p>
              <a:pPr algn="ctr"/>
              <a:r>
                <a:rPr lang="ru-RU" sz="1050" b="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МДОУ</a:t>
              </a:r>
            </a:p>
            <a:p>
              <a:pPr algn="ctr"/>
              <a:r>
                <a:rPr lang="ru-RU" sz="1050" b="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детский сад №77</a:t>
              </a:r>
              <a:endParaRPr lang="ru-RU" sz="1050" b="1" dirty="0">
                <a:solidFill>
                  <a:srgbClr val="002060"/>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9" name="TextBox 8"/>
          <p:cNvSpPr txBox="1"/>
          <p:nvPr/>
        </p:nvSpPr>
        <p:spPr>
          <a:xfrm>
            <a:off x="428596" y="2857496"/>
            <a:ext cx="8215370" cy="1477328"/>
          </a:xfrm>
          <a:prstGeom prst="rect">
            <a:avLst/>
          </a:prstGeom>
          <a:noFill/>
        </p:spPr>
        <p:txBody>
          <a:bodyPr wrap="square" rtlCol="0">
            <a:spAutoFit/>
          </a:bodyPr>
          <a:lstStyle/>
          <a:p>
            <a:pPr algn="ctr"/>
            <a:r>
              <a:rPr lang="ru-RU" sz="3000" b="1" dirty="0" smtClean="0">
                <a:solidFill>
                  <a:srgbClr val="FF0000"/>
                </a:solidFill>
                <a:latin typeface="Monotype Corsiva" pitchFamily="66" charset="0"/>
              </a:rPr>
              <a:t>ИНФОРМАЦИОННО - КОММУНИКАТИВНЫЙ ПРЕСС - ЦЕНТР  ПОЛИКУЛЬТУРНОГО </a:t>
            </a:r>
            <a:r>
              <a:rPr lang="ru-RU" sz="3000" b="1" dirty="0">
                <a:solidFill>
                  <a:srgbClr val="FF0000"/>
                </a:solidFill>
                <a:latin typeface="Monotype Corsiva" pitchFamily="66" charset="0"/>
              </a:rPr>
              <a:t>ВЗАИМОДЕЙСТВИЯ</a:t>
            </a:r>
            <a:endParaRPr lang="ru-RU" sz="3000" dirty="0">
              <a:solidFill>
                <a:srgbClr val="FF0000"/>
              </a:solidFill>
              <a:latin typeface="Monotype Corsiva" pitchFamily="66" charset="0"/>
            </a:endParaRPr>
          </a:p>
        </p:txBody>
      </p:sp>
      <p:sp>
        <p:nvSpPr>
          <p:cNvPr id="10" name="TextBox 9"/>
          <p:cNvSpPr txBox="1"/>
          <p:nvPr/>
        </p:nvSpPr>
        <p:spPr>
          <a:xfrm>
            <a:off x="6000760" y="4857760"/>
            <a:ext cx="2714644" cy="923330"/>
          </a:xfrm>
          <a:prstGeom prst="rect">
            <a:avLst/>
          </a:prstGeom>
          <a:noFill/>
        </p:spPr>
        <p:txBody>
          <a:bodyPr wrap="square" rtlCol="0">
            <a:spAutoFit/>
          </a:bodyPr>
          <a:lstStyle/>
          <a:p>
            <a:r>
              <a:rPr lang="ru-RU" b="1" dirty="0" smtClean="0">
                <a:solidFill>
                  <a:srgbClr val="0000FF"/>
                </a:solidFill>
                <a:latin typeface="Times New Roman" pitchFamily="18" charset="0"/>
                <a:cs typeface="Times New Roman" pitchFamily="18" charset="0"/>
              </a:rPr>
              <a:t>Составитель:</a:t>
            </a:r>
          </a:p>
          <a:p>
            <a:r>
              <a:rPr lang="ru-RU" b="1" dirty="0" smtClean="0">
                <a:solidFill>
                  <a:srgbClr val="0000FF"/>
                </a:solidFill>
                <a:latin typeface="Times New Roman" pitchFamily="18" charset="0"/>
                <a:cs typeface="Times New Roman" pitchFamily="18" charset="0"/>
              </a:rPr>
              <a:t>Умнякова И.М.,</a:t>
            </a:r>
          </a:p>
          <a:p>
            <a:r>
              <a:rPr lang="ru-RU" b="1" dirty="0" smtClean="0">
                <a:solidFill>
                  <a:srgbClr val="0000FF"/>
                </a:solidFill>
                <a:latin typeface="Times New Roman" pitchFamily="18" charset="0"/>
                <a:cs typeface="Times New Roman" pitchFamily="18" charset="0"/>
              </a:rPr>
              <a:t>воспитатель</a:t>
            </a:r>
            <a:endParaRPr lang="ru-RU" b="1" dirty="0">
              <a:solidFill>
                <a:srgbClr val="0000FF"/>
              </a:solidFill>
              <a:latin typeface="Times New Roman" pitchFamily="18" charset="0"/>
              <a:cs typeface="Times New Roman" pitchFamily="18" charset="0"/>
            </a:endParaRPr>
          </a:p>
        </p:txBody>
      </p:sp>
      <p:sp>
        <p:nvSpPr>
          <p:cNvPr id="11" name="TextBox 10"/>
          <p:cNvSpPr txBox="1"/>
          <p:nvPr/>
        </p:nvSpPr>
        <p:spPr>
          <a:xfrm>
            <a:off x="3357554" y="6357958"/>
            <a:ext cx="1928826" cy="369332"/>
          </a:xfrm>
          <a:prstGeom prst="rect">
            <a:avLst/>
          </a:prstGeom>
          <a:noFill/>
        </p:spPr>
        <p:txBody>
          <a:bodyPr wrap="square" rtlCol="0">
            <a:spAutoFit/>
          </a:bodyPr>
          <a:lstStyle/>
          <a:p>
            <a:pPr algn="ctr"/>
            <a:r>
              <a:rPr lang="ru-RU" b="1" dirty="0" smtClean="0">
                <a:solidFill>
                  <a:srgbClr val="7030A0"/>
                </a:solidFill>
                <a:latin typeface="Times New Roman" pitchFamily="18" charset="0"/>
                <a:cs typeface="Times New Roman" pitchFamily="18" charset="0"/>
              </a:rPr>
              <a:t>Могоча, 2017г</a:t>
            </a:r>
            <a:r>
              <a:rPr lang="ru-RU" b="1" dirty="0" smtClean="0">
                <a:solidFill>
                  <a:srgbClr val="7030A0"/>
                </a:solidFill>
              </a:rPr>
              <a:t>.</a:t>
            </a:r>
            <a:endParaRPr lang="ru-RU" b="1" dirty="0">
              <a:solidFill>
                <a:srgbClr val="7030A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0" y="0"/>
            <a:ext cx="9144001" cy="6858000"/>
          </a:xfrm>
          <a:prstGeom prst="rect">
            <a:avLst/>
          </a:prstGeom>
          <a:noFill/>
          <a:ln w="9525">
            <a:noFill/>
            <a:miter lim="800000"/>
            <a:headEnd/>
            <a:tailEnd/>
          </a:ln>
          <a:effectLst/>
        </p:spPr>
      </p:pic>
      <p:sp>
        <p:nvSpPr>
          <p:cNvPr id="3" name="TextBox 2"/>
          <p:cNvSpPr txBox="1"/>
          <p:nvPr/>
        </p:nvSpPr>
        <p:spPr>
          <a:xfrm>
            <a:off x="142844" y="142852"/>
            <a:ext cx="8715436" cy="1969770"/>
          </a:xfrm>
          <a:prstGeom prst="rect">
            <a:avLst/>
          </a:prstGeom>
          <a:noFill/>
        </p:spPr>
        <p:txBody>
          <a:bodyPr wrap="square" rtlCol="0">
            <a:spAutoFit/>
          </a:bodyPr>
          <a:lstStyle/>
          <a:p>
            <a:r>
              <a:rPr lang="ru-RU" sz="2000" b="1" dirty="0">
                <a:solidFill>
                  <a:srgbClr val="00B050"/>
                </a:solidFill>
                <a:latin typeface="Monotype Corsiva" pitchFamily="66" charset="0"/>
              </a:rPr>
              <a:t>Вопрос  Прямушко Н</a:t>
            </a:r>
            <a:r>
              <a:rPr lang="ru-RU" sz="2000" b="1" dirty="0" smtClean="0">
                <a:solidFill>
                  <a:srgbClr val="00B050"/>
                </a:solidFill>
                <a:latin typeface="Monotype Corsiva" pitchFamily="66" charset="0"/>
              </a:rPr>
              <a:t>. В., заведующему</a:t>
            </a:r>
            <a:endParaRPr lang="ru-RU" sz="2000" dirty="0">
              <a:solidFill>
                <a:srgbClr val="00B050"/>
              </a:solidFill>
              <a:latin typeface="Monotype Corsiva" pitchFamily="66" charset="0"/>
            </a:endParaRPr>
          </a:p>
          <a:p>
            <a:r>
              <a:rPr lang="ru-RU" sz="1600" b="1" dirty="0">
                <a:solidFill>
                  <a:srgbClr val="7030A0"/>
                </a:solidFill>
                <a:latin typeface="Comic Sans MS" pitchFamily="66" charset="0"/>
              </a:rPr>
              <a:t>- Расскажите, пожалуйста о неделе экологического творчества, как прошла?</a:t>
            </a:r>
            <a:endParaRPr lang="ru-RU" sz="1600" dirty="0">
              <a:solidFill>
                <a:srgbClr val="7030A0"/>
              </a:solidFill>
              <a:latin typeface="Comic Sans MS" pitchFamily="66" charset="0"/>
            </a:endParaRPr>
          </a:p>
          <a:p>
            <a:r>
              <a:rPr lang="ru-RU" sz="2000" b="1" dirty="0">
                <a:solidFill>
                  <a:srgbClr val="00B050"/>
                </a:solidFill>
                <a:latin typeface="Monotype Corsiva" pitchFamily="66" charset="0"/>
              </a:rPr>
              <a:t>Ответ</a:t>
            </a:r>
            <a:endParaRPr lang="ru-RU" sz="2000" dirty="0">
              <a:solidFill>
                <a:srgbClr val="00B050"/>
              </a:solidFill>
              <a:latin typeface="Monotype Corsiva" pitchFamily="66" charset="0"/>
            </a:endParaRPr>
          </a:p>
          <a:p>
            <a:r>
              <a:rPr lang="ru-RU" sz="1600" b="1" dirty="0">
                <a:solidFill>
                  <a:srgbClr val="FF00FF"/>
                </a:solidFill>
                <a:latin typeface="Comic Sans MS" pitchFamily="66" charset="0"/>
              </a:rPr>
              <a:t>- В июле мы начали реализовывать проект "Берендеево Царство". Презентацию этого проекта на районной августовской конференции показали воспитатели Никанова И.Г. и Пермякова И.С.</a:t>
            </a:r>
            <a:endParaRPr lang="ru-RU" sz="1600" dirty="0">
              <a:solidFill>
                <a:srgbClr val="FF00FF"/>
              </a:solidFill>
              <a:latin typeface="Comic Sans MS" pitchFamily="66" charset="0"/>
            </a:endParaRPr>
          </a:p>
          <a:p>
            <a:endParaRPr lang="ru-RU" dirty="0"/>
          </a:p>
        </p:txBody>
      </p:sp>
      <p:pic>
        <p:nvPicPr>
          <p:cNvPr id="10242" name="Picture 2" descr="Проект1.JPG"/>
          <p:cNvPicPr>
            <a:picLocks noChangeAspect="1" noChangeArrowheads="1"/>
          </p:cNvPicPr>
          <p:nvPr/>
        </p:nvPicPr>
        <p:blipFill>
          <a:blip r:embed="rId3"/>
          <a:srcRect/>
          <a:stretch>
            <a:fillRect/>
          </a:stretch>
        </p:blipFill>
        <p:spPr bwMode="auto">
          <a:xfrm>
            <a:off x="1357290" y="1857364"/>
            <a:ext cx="6286544" cy="471490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Picture 6" descr="Проект2.JPG"/>
          <p:cNvPicPr>
            <a:picLocks noChangeAspect="1" noChangeArrowheads="1"/>
          </p:cNvPicPr>
          <p:nvPr/>
        </p:nvPicPr>
        <p:blipFill>
          <a:blip r:embed="rId3"/>
          <a:srcRect/>
          <a:stretch>
            <a:fillRect/>
          </a:stretch>
        </p:blipFill>
        <p:spPr bwMode="auto">
          <a:xfrm>
            <a:off x="214282" y="142852"/>
            <a:ext cx="8715436" cy="653657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1266" name="Picture 2" descr="Проект3.JPG"/>
          <p:cNvPicPr>
            <a:picLocks noChangeAspect="1" noChangeArrowheads="1"/>
          </p:cNvPicPr>
          <p:nvPr/>
        </p:nvPicPr>
        <p:blipFill>
          <a:blip r:embed="rId3"/>
          <a:srcRect/>
          <a:stretch>
            <a:fillRect/>
          </a:stretch>
        </p:blipFill>
        <p:spPr bwMode="auto">
          <a:xfrm>
            <a:off x="142844" y="142852"/>
            <a:ext cx="8715436" cy="653657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3314" name="Picture 2" descr="Проект4.JPG"/>
          <p:cNvPicPr>
            <a:picLocks noChangeAspect="1" noChangeArrowheads="1"/>
          </p:cNvPicPr>
          <p:nvPr/>
        </p:nvPicPr>
        <p:blipFill>
          <a:blip r:embed="rId3"/>
          <a:srcRect/>
          <a:stretch>
            <a:fillRect/>
          </a:stretch>
        </p:blipFill>
        <p:spPr bwMode="auto">
          <a:xfrm>
            <a:off x="285720" y="214289"/>
            <a:ext cx="8572560" cy="642942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4338" name="Picture 2" descr="Проект5.JPG"/>
          <p:cNvPicPr>
            <a:picLocks noChangeAspect="1" noChangeArrowheads="1"/>
          </p:cNvPicPr>
          <p:nvPr/>
        </p:nvPicPr>
        <p:blipFill>
          <a:blip r:embed="rId3"/>
          <a:srcRect/>
          <a:stretch>
            <a:fillRect/>
          </a:stretch>
        </p:blipFill>
        <p:spPr bwMode="auto">
          <a:xfrm>
            <a:off x="214282" y="214290"/>
            <a:ext cx="8643998" cy="6483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5362" name="Picture 2" descr="Проект6.JPG"/>
          <p:cNvPicPr>
            <a:picLocks noChangeAspect="1" noChangeArrowheads="1"/>
          </p:cNvPicPr>
          <p:nvPr/>
        </p:nvPicPr>
        <p:blipFill>
          <a:blip r:embed="rId3"/>
          <a:srcRect/>
          <a:stretch>
            <a:fillRect/>
          </a:stretch>
        </p:blipFill>
        <p:spPr bwMode="auto">
          <a:xfrm>
            <a:off x="214282" y="214290"/>
            <a:ext cx="8643998" cy="6483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6386" name="Picture 2" descr="Проект7.JPG"/>
          <p:cNvPicPr>
            <a:picLocks noChangeAspect="1" noChangeArrowheads="1"/>
          </p:cNvPicPr>
          <p:nvPr/>
        </p:nvPicPr>
        <p:blipFill>
          <a:blip r:embed="rId3"/>
          <a:srcRect/>
          <a:stretch>
            <a:fillRect/>
          </a:stretch>
        </p:blipFill>
        <p:spPr bwMode="auto">
          <a:xfrm>
            <a:off x="285720" y="214290"/>
            <a:ext cx="8572560" cy="642942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7410" name="Picture 2" descr="Проект8.JPG"/>
          <p:cNvPicPr>
            <a:picLocks noChangeAspect="1" noChangeArrowheads="1"/>
          </p:cNvPicPr>
          <p:nvPr/>
        </p:nvPicPr>
        <p:blipFill>
          <a:blip r:embed="rId3"/>
          <a:srcRect/>
          <a:stretch>
            <a:fillRect/>
          </a:stretch>
        </p:blipFill>
        <p:spPr bwMode="auto">
          <a:xfrm>
            <a:off x="214282" y="214290"/>
            <a:ext cx="8715436" cy="653657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85720" y="214290"/>
            <a:ext cx="8429684" cy="1077218"/>
          </a:xfrm>
          <a:prstGeom prst="rect">
            <a:avLst/>
          </a:prstGeom>
          <a:noFill/>
        </p:spPr>
        <p:txBody>
          <a:bodyPr wrap="square" rtlCol="0">
            <a:spAutoFit/>
          </a:bodyPr>
          <a:lstStyle/>
          <a:p>
            <a:r>
              <a:rPr lang="ru-RU" sz="1600" b="1" dirty="0">
                <a:solidFill>
                  <a:srgbClr val="FF00FF"/>
                </a:solidFill>
                <a:latin typeface="Comic Sans MS" pitchFamily="66" charset="0"/>
              </a:rPr>
              <a:t>Презентация первого </a:t>
            </a:r>
            <a:r>
              <a:rPr lang="ru-RU" sz="1600" b="1" dirty="0" err="1">
                <a:solidFill>
                  <a:srgbClr val="FF00FF"/>
                </a:solidFill>
                <a:latin typeface="Comic Sans MS" pitchFamily="66" charset="0"/>
              </a:rPr>
              <a:t>подроекта</a:t>
            </a:r>
            <a:r>
              <a:rPr lang="ru-RU" sz="1600" b="1" dirty="0">
                <a:solidFill>
                  <a:srgbClr val="FF00FF"/>
                </a:solidFill>
                <a:latin typeface="Comic Sans MS" pitchFamily="66" charset="0"/>
              </a:rPr>
              <a:t> "Берендеевы тропинки", открытый просмотр НОД на тему: </a:t>
            </a:r>
            <a:r>
              <a:rPr lang="ru-RU" sz="1600" b="1" dirty="0">
                <a:solidFill>
                  <a:srgbClr val="00B050"/>
                </a:solidFill>
                <a:latin typeface="Comic Sans MS" pitchFamily="66" charset="0"/>
              </a:rPr>
              <a:t>"Лесной аукцион"</a:t>
            </a:r>
            <a:r>
              <a:rPr lang="ru-RU" sz="1600" b="1" dirty="0">
                <a:solidFill>
                  <a:srgbClr val="FF00FF"/>
                </a:solidFill>
                <a:latin typeface="Comic Sans MS" pitchFamily="66" charset="0"/>
              </a:rPr>
              <a:t> в бизнес-лесу состоялся 23 августа 2017 года. Родителями, </a:t>
            </a:r>
            <a:r>
              <a:rPr lang="ru-RU" sz="1600" b="1" dirty="0" smtClean="0">
                <a:solidFill>
                  <a:srgbClr val="FF00FF"/>
                </a:solidFill>
                <a:latin typeface="Comic Sans MS" pitchFamily="66" charset="0"/>
              </a:rPr>
              <a:t>воспитателями </a:t>
            </a:r>
            <a:r>
              <a:rPr lang="ru-RU" sz="1600" b="1" dirty="0">
                <a:solidFill>
                  <a:srgbClr val="FF00FF"/>
                </a:solidFill>
                <a:latin typeface="Comic Sans MS" pitchFamily="66" charset="0"/>
              </a:rPr>
              <a:t>и воспитанниками была проделана огромная работа. </a:t>
            </a:r>
            <a:r>
              <a:rPr lang="ru-RU" sz="1600" b="1" dirty="0" smtClean="0">
                <a:solidFill>
                  <a:srgbClr val="FF00FF"/>
                </a:solidFill>
                <a:latin typeface="Comic Sans MS" pitchFamily="66" charset="0"/>
              </a:rPr>
              <a:t>Взгляните…</a:t>
            </a:r>
            <a:endParaRPr lang="ru-RU" dirty="0"/>
          </a:p>
        </p:txBody>
      </p:sp>
      <p:pic>
        <p:nvPicPr>
          <p:cNvPr id="18434" name="Picture 2" descr="DSC01190.JPG"/>
          <p:cNvPicPr>
            <a:picLocks noChangeAspect="1" noChangeArrowheads="1"/>
          </p:cNvPicPr>
          <p:nvPr/>
        </p:nvPicPr>
        <p:blipFill>
          <a:blip r:embed="rId3"/>
          <a:srcRect/>
          <a:stretch>
            <a:fillRect/>
          </a:stretch>
        </p:blipFill>
        <p:spPr bwMode="auto">
          <a:xfrm>
            <a:off x="500034" y="1357298"/>
            <a:ext cx="8143932" cy="5408928"/>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19458" name="Picture 2" descr="DSC01183.JPG"/>
          <p:cNvPicPr>
            <a:picLocks noChangeAspect="1" noChangeArrowheads="1"/>
          </p:cNvPicPr>
          <p:nvPr/>
        </p:nvPicPr>
        <p:blipFill>
          <a:blip r:embed="rId3"/>
          <a:srcRect/>
          <a:stretch>
            <a:fillRect/>
          </a:stretch>
        </p:blipFill>
        <p:spPr bwMode="auto">
          <a:xfrm>
            <a:off x="142844" y="142852"/>
            <a:ext cx="4357718" cy="6565299"/>
          </a:xfrm>
          <a:prstGeom prst="rect">
            <a:avLst/>
          </a:prstGeom>
          <a:noFill/>
        </p:spPr>
      </p:pic>
      <p:pic>
        <p:nvPicPr>
          <p:cNvPr id="19460" name="Picture 4" descr="DSC01185.JPG"/>
          <p:cNvPicPr>
            <a:picLocks noChangeAspect="1" noChangeArrowheads="1"/>
          </p:cNvPicPr>
          <p:nvPr/>
        </p:nvPicPr>
        <p:blipFill>
          <a:blip r:embed="rId4"/>
          <a:srcRect/>
          <a:stretch>
            <a:fillRect/>
          </a:stretch>
        </p:blipFill>
        <p:spPr bwMode="auto">
          <a:xfrm>
            <a:off x="4643438" y="500042"/>
            <a:ext cx="4302378" cy="2857496"/>
          </a:xfrm>
          <a:prstGeom prst="rect">
            <a:avLst/>
          </a:prstGeom>
          <a:noFill/>
        </p:spPr>
      </p:pic>
      <p:pic>
        <p:nvPicPr>
          <p:cNvPr id="19462" name="Picture 6" descr="DSC01188.JPG"/>
          <p:cNvPicPr>
            <a:picLocks noChangeAspect="1" noChangeArrowheads="1"/>
          </p:cNvPicPr>
          <p:nvPr/>
        </p:nvPicPr>
        <p:blipFill>
          <a:blip r:embed="rId5"/>
          <a:srcRect/>
          <a:stretch>
            <a:fillRect/>
          </a:stretch>
        </p:blipFill>
        <p:spPr bwMode="auto">
          <a:xfrm>
            <a:off x="4643438" y="3571876"/>
            <a:ext cx="4286280" cy="288416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1506" name="Picture 2" descr="DSC_0347.JPG"/>
          <p:cNvPicPr>
            <a:picLocks noChangeAspect="1" noChangeArrowheads="1"/>
          </p:cNvPicPr>
          <p:nvPr/>
        </p:nvPicPr>
        <p:blipFill>
          <a:blip r:embed="rId3"/>
          <a:srcRect/>
          <a:stretch>
            <a:fillRect/>
          </a:stretch>
        </p:blipFill>
        <p:spPr bwMode="auto">
          <a:xfrm>
            <a:off x="142844" y="500042"/>
            <a:ext cx="8819948" cy="585791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2530" name="Picture 2" descr="DSC01189.JPG"/>
          <p:cNvPicPr>
            <a:picLocks noChangeAspect="1" noChangeArrowheads="1"/>
          </p:cNvPicPr>
          <p:nvPr/>
        </p:nvPicPr>
        <p:blipFill>
          <a:blip r:embed="rId3"/>
          <a:srcRect/>
          <a:stretch>
            <a:fillRect/>
          </a:stretch>
        </p:blipFill>
        <p:spPr bwMode="auto">
          <a:xfrm>
            <a:off x="214282" y="500042"/>
            <a:ext cx="8712388" cy="578647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0" y="0"/>
            <a:ext cx="9144001" cy="6858000"/>
          </a:xfrm>
          <a:prstGeom prst="rect">
            <a:avLst/>
          </a:prstGeom>
          <a:noFill/>
          <a:ln w="9525">
            <a:noFill/>
            <a:miter lim="800000"/>
            <a:headEnd/>
            <a:tailEnd/>
          </a:ln>
          <a:effectLst/>
        </p:spPr>
      </p:pic>
      <p:sp>
        <p:nvSpPr>
          <p:cNvPr id="3" name="TextBox 2"/>
          <p:cNvSpPr txBox="1"/>
          <p:nvPr/>
        </p:nvSpPr>
        <p:spPr>
          <a:xfrm>
            <a:off x="214282" y="214290"/>
            <a:ext cx="8643998" cy="2554545"/>
          </a:xfrm>
          <a:prstGeom prst="rect">
            <a:avLst/>
          </a:prstGeom>
          <a:noFill/>
        </p:spPr>
        <p:txBody>
          <a:bodyPr wrap="square" rtlCol="0">
            <a:spAutoFit/>
          </a:bodyPr>
          <a:lstStyle/>
          <a:p>
            <a:r>
              <a:rPr lang="ru-RU" sz="1600" b="1" i="1" dirty="0">
                <a:solidFill>
                  <a:srgbClr val="FF00FF"/>
                </a:solidFill>
                <a:latin typeface="Comic Sans MS" pitchFamily="66" charset="0"/>
              </a:rPr>
              <a:t>А вот так сама </a:t>
            </a:r>
            <a:r>
              <a:rPr lang="ru-RU" sz="1600" b="1" i="1" dirty="0">
                <a:solidFill>
                  <a:srgbClr val="00B050"/>
                </a:solidFill>
                <a:latin typeface="Comic Sans MS" pitchFamily="66" charset="0"/>
              </a:rPr>
              <a:t>природа</a:t>
            </a:r>
            <a:r>
              <a:rPr lang="ru-RU" sz="1600" b="1" i="1" dirty="0">
                <a:solidFill>
                  <a:srgbClr val="FF00FF"/>
                </a:solidFill>
                <a:latin typeface="Comic Sans MS" pitchFamily="66" charset="0"/>
              </a:rPr>
              <a:t> и ее обитатели становится </a:t>
            </a:r>
            <a:r>
              <a:rPr lang="ru-RU" sz="1600" b="1" i="1" dirty="0">
                <a:solidFill>
                  <a:srgbClr val="FF0000"/>
                </a:solidFill>
                <a:latin typeface="Comic Sans MS" pitchFamily="66" charset="0"/>
              </a:rPr>
              <a:t>активным</a:t>
            </a:r>
            <a:r>
              <a:rPr lang="ru-RU" sz="1600" b="1" i="1" dirty="0">
                <a:solidFill>
                  <a:srgbClr val="FF00FF"/>
                </a:solidFill>
                <a:latin typeface="Comic Sans MS" pitchFamily="66" charset="0"/>
              </a:rPr>
              <a:t> методом обучения, незаметным образом формируя у воспитанников </a:t>
            </a:r>
            <a:r>
              <a:rPr lang="ru-RU" sz="1600" b="1" i="1" dirty="0" err="1">
                <a:solidFill>
                  <a:srgbClr val="FF00FF"/>
                </a:solidFill>
                <a:latin typeface="Comic Sans MS" pitchFamily="66" charset="0"/>
              </a:rPr>
              <a:t>эмпатию</a:t>
            </a:r>
            <a:r>
              <a:rPr lang="ru-RU" sz="1600" b="1" i="1" dirty="0">
                <a:solidFill>
                  <a:srgbClr val="FF00FF"/>
                </a:solidFill>
                <a:latin typeface="Comic Sans MS" pitchFamily="66" charset="0"/>
              </a:rPr>
              <a:t>, мотивацию к более глубокому изучению  животных, насекомых, которых изображали в процессе театрализованной деятельности.  </a:t>
            </a:r>
            <a:br>
              <a:rPr lang="ru-RU" sz="1600" b="1" i="1" dirty="0">
                <a:solidFill>
                  <a:srgbClr val="FF00FF"/>
                </a:solidFill>
                <a:latin typeface="Comic Sans MS" pitchFamily="66" charset="0"/>
              </a:rPr>
            </a:br>
            <a:r>
              <a:rPr lang="ru-RU" sz="1600" b="1" i="1" dirty="0">
                <a:solidFill>
                  <a:srgbClr val="FF00FF"/>
                </a:solidFill>
                <a:latin typeface="Comic Sans MS" pitchFamily="66" charset="0"/>
              </a:rPr>
              <a:t>В бизнес - лесу проходит аукцион... (Продаются поделки для насекомых и животных, сделанных руками воспитанников и родителей)</a:t>
            </a:r>
            <a:endParaRPr lang="ru-RU" sz="1600" dirty="0">
              <a:solidFill>
                <a:srgbClr val="FF00FF"/>
              </a:solidFill>
              <a:latin typeface="Comic Sans MS" pitchFamily="66" charset="0"/>
            </a:endParaRPr>
          </a:p>
          <a:p>
            <a:r>
              <a:rPr lang="ru-RU" sz="1600" b="1" i="1" dirty="0">
                <a:solidFill>
                  <a:srgbClr val="FF00FF"/>
                </a:solidFill>
                <a:latin typeface="Comic Sans MS" pitchFamily="66" charset="0"/>
              </a:rPr>
              <a:t>Сорока (голос) приглашает всех на аукцион:</a:t>
            </a:r>
            <a:endParaRPr lang="ru-RU" sz="1600" dirty="0">
              <a:solidFill>
                <a:srgbClr val="FF00FF"/>
              </a:solidFill>
              <a:latin typeface="Comic Sans MS" pitchFamily="66" charset="0"/>
            </a:endParaRPr>
          </a:p>
          <a:p>
            <a:pPr algn="ctr"/>
            <a:r>
              <a:rPr lang="ru-RU" sz="1600" b="1" i="1" dirty="0">
                <a:solidFill>
                  <a:srgbClr val="00B050"/>
                </a:solidFill>
                <a:latin typeface="Comic Sans MS" pitchFamily="66" charset="0"/>
              </a:rPr>
              <a:t>Вы знаете, вы знаете,</a:t>
            </a:r>
            <a:endParaRPr lang="ru-RU" sz="1600" dirty="0">
              <a:solidFill>
                <a:srgbClr val="00B050"/>
              </a:solidFill>
              <a:latin typeface="Comic Sans MS" pitchFamily="66" charset="0"/>
            </a:endParaRPr>
          </a:p>
          <a:p>
            <a:pPr algn="ctr"/>
            <a:r>
              <a:rPr lang="ru-RU" sz="1600" b="1" i="1" dirty="0">
                <a:solidFill>
                  <a:srgbClr val="00B050"/>
                </a:solidFill>
                <a:latin typeface="Comic Sans MS" pitchFamily="66" charset="0"/>
              </a:rPr>
              <a:t>Вы ничего не знаете</a:t>
            </a:r>
            <a:endParaRPr lang="ru-RU" sz="1600" dirty="0">
              <a:solidFill>
                <a:srgbClr val="00B050"/>
              </a:solidFill>
              <a:latin typeface="Comic Sans MS" pitchFamily="66" charset="0"/>
            </a:endParaRPr>
          </a:p>
          <a:p>
            <a:pPr algn="ctr"/>
            <a:r>
              <a:rPr lang="ru-RU" sz="1600" b="1" i="1" dirty="0">
                <a:solidFill>
                  <a:srgbClr val="00B050"/>
                </a:solidFill>
                <a:latin typeface="Comic Sans MS" pitchFamily="66" charset="0"/>
              </a:rPr>
              <a:t>Сейчас в бизнес -  лесу будет проходить </a:t>
            </a:r>
            <a:r>
              <a:rPr lang="ru-RU" sz="1600" b="1" i="1" dirty="0" smtClean="0">
                <a:solidFill>
                  <a:srgbClr val="00B050"/>
                </a:solidFill>
                <a:latin typeface="Comic Sans MS" pitchFamily="66" charset="0"/>
              </a:rPr>
              <a:t>аукцион</a:t>
            </a:r>
            <a:endParaRPr lang="ru-RU" dirty="0">
              <a:solidFill>
                <a:srgbClr val="00B050"/>
              </a:solidFill>
            </a:endParaRPr>
          </a:p>
        </p:txBody>
      </p:sp>
      <p:pic>
        <p:nvPicPr>
          <p:cNvPr id="23554" name="Picture 2" descr="DSC_0123.JPG"/>
          <p:cNvPicPr>
            <a:picLocks noChangeAspect="1" noChangeArrowheads="1"/>
          </p:cNvPicPr>
          <p:nvPr/>
        </p:nvPicPr>
        <p:blipFill>
          <a:blip r:embed="rId3"/>
          <a:srcRect/>
          <a:stretch>
            <a:fillRect/>
          </a:stretch>
        </p:blipFill>
        <p:spPr bwMode="auto">
          <a:xfrm>
            <a:off x="142844" y="3143248"/>
            <a:ext cx="4429156" cy="2941698"/>
          </a:xfrm>
          <a:prstGeom prst="rect">
            <a:avLst/>
          </a:prstGeom>
          <a:noFill/>
        </p:spPr>
      </p:pic>
      <p:pic>
        <p:nvPicPr>
          <p:cNvPr id="23556" name="Picture 4" descr="DSC_0124.JPG"/>
          <p:cNvPicPr>
            <a:picLocks noChangeAspect="1" noChangeArrowheads="1"/>
          </p:cNvPicPr>
          <p:nvPr/>
        </p:nvPicPr>
        <p:blipFill>
          <a:blip r:embed="rId4"/>
          <a:srcRect/>
          <a:stretch>
            <a:fillRect/>
          </a:stretch>
        </p:blipFill>
        <p:spPr bwMode="auto">
          <a:xfrm>
            <a:off x="4714876" y="3857628"/>
            <a:ext cx="4270281" cy="283617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14282" y="214290"/>
            <a:ext cx="8786874" cy="1323439"/>
          </a:xfrm>
          <a:prstGeom prst="rect">
            <a:avLst/>
          </a:prstGeom>
          <a:noFill/>
        </p:spPr>
        <p:txBody>
          <a:bodyPr wrap="square" rtlCol="0">
            <a:spAutoFit/>
          </a:bodyPr>
          <a:lstStyle/>
          <a:p>
            <a:r>
              <a:rPr lang="ru-RU" sz="1600" b="1" i="1" dirty="0">
                <a:solidFill>
                  <a:srgbClr val="FF00FF"/>
                </a:solidFill>
                <a:latin typeface="Comic Sans MS" pitchFamily="66" charset="0"/>
              </a:rPr>
              <a:t>Забайкальская осень еще не вступила в свои права: августовское солнце несмело, сквозь тучи, нежно ласкает листву деревьев, еще цветут цветы, но вот уже воздух становится прозрачным, свежим, глубокая синева неба становится более </a:t>
            </a:r>
            <a:r>
              <a:rPr lang="ru-RU" sz="1600" b="1" i="1" dirty="0" err="1">
                <a:solidFill>
                  <a:srgbClr val="FF00FF"/>
                </a:solidFill>
                <a:latin typeface="Comic Sans MS" pitchFamily="66" charset="0"/>
              </a:rPr>
              <a:t>величественой</a:t>
            </a:r>
            <a:r>
              <a:rPr lang="ru-RU" sz="1600" b="1" i="1" dirty="0">
                <a:solidFill>
                  <a:srgbClr val="FF00FF"/>
                </a:solidFill>
                <a:latin typeface="Comic Sans MS" pitchFamily="66" charset="0"/>
              </a:rPr>
              <a:t>. Предосенняя природа словно замерла, приумолкла в ожидании осени... </a:t>
            </a:r>
            <a:endParaRPr lang="ru-RU" sz="1600" dirty="0">
              <a:solidFill>
                <a:srgbClr val="FF00FF"/>
              </a:solidFill>
              <a:latin typeface="Comic Sans MS" pitchFamily="66" charset="0"/>
            </a:endParaRPr>
          </a:p>
        </p:txBody>
      </p:sp>
      <p:pic>
        <p:nvPicPr>
          <p:cNvPr id="24578" name="Picture 2" descr="DSC_0142.JPG"/>
          <p:cNvPicPr>
            <a:picLocks noChangeAspect="1" noChangeArrowheads="1"/>
          </p:cNvPicPr>
          <p:nvPr/>
        </p:nvPicPr>
        <p:blipFill>
          <a:blip r:embed="rId3"/>
          <a:srcRect/>
          <a:stretch>
            <a:fillRect/>
          </a:stretch>
        </p:blipFill>
        <p:spPr bwMode="auto">
          <a:xfrm>
            <a:off x="571472" y="1500174"/>
            <a:ext cx="7786742" cy="5171694"/>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9698" name="Picture 2" descr="DSC_0148.JPG"/>
          <p:cNvPicPr>
            <a:picLocks noChangeAspect="1" noChangeArrowheads="1"/>
          </p:cNvPicPr>
          <p:nvPr/>
        </p:nvPicPr>
        <p:blipFill>
          <a:blip r:embed="rId3"/>
          <a:srcRect/>
          <a:stretch>
            <a:fillRect/>
          </a:stretch>
        </p:blipFill>
        <p:spPr bwMode="auto">
          <a:xfrm>
            <a:off x="214282" y="500042"/>
            <a:ext cx="8819949" cy="5857916"/>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8674" name="Picture 2" descr="DSC_0150.JPG"/>
          <p:cNvPicPr>
            <a:picLocks noChangeAspect="1" noChangeArrowheads="1"/>
          </p:cNvPicPr>
          <p:nvPr/>
        </p:nvPicPr>
        <p:blipFill>
          <a:blip r:embed="rId3"/>
          <a:srcRect/>
          <a:stretch>
            <a:fillRect/>
          </a:stretch>
        </p:blipFill>
        <p:spPr bwMode="auto">
          <a:xfrm>
            <a:off x="214282" y="571480"/>
            <a:ext cx="8712388" cy="5786478"/>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5602" name="Picture 2" descr="DSC_0136.JPG"/>
          <p:cNvPicPr>
            <a:picLocks noChangeAspect="1" noChangeArrowheads="1"/>
          </p:cNvPicPr>
          <p:nvPr/>
        </p:nvPicPr>
        <p:blipFill>
          <a:blip r:embed="rId3"/>
          <a:srcRect/>
          <a:stretch>
            <a:fillRect/>
          </a:stretch>
        </p:blipFill>
        <p:spPr bwMode="auto">
          <a:xfrm>
            <a:off x="142844" y="500042"/>
            <a:ext cx="8786874" cy="5786478"/>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14282" y="714356"/>
            <a:ext cx="8715436" cy="4801314"/>
          </a:xfrm>
          <a:prstGeom prst="rect">
            <a:avLst/>
          </a:prstGeom>
          <a:noFill/>
        </p:spPr>
        <p:txBody>
          <a:bodyPr wrap="square" rtlCol="0">
            <a:spAutoFit/>
          </a:bodyPr>
          <a:lstStyle/>
          <a:p>
            <a:r>
              <a:rPr lang="ru-RU" sz="1600" b="1" dirty="0">
                <a:solidFill>
                  <a:srgbClr val="FF00FF"/>
                </a:solidFill>
                <a:latin typeface="Comic Sans MS" pitchFamily="66" charset="0"/>
              </a:rPr>
              <a:t>За лоты расплачивались </a:t>
            </a:r>
            <a:r>
              <a:rPr lang="ru-RU" sz="1600" b="1" dirty="0" err="1">
                <a:solidFill>
                  <a:srgbClr val="00B050"/>
                </a:solidFill>
                <a:latin typeface="Comic Sans MS" pitchFamily="66" charset="0"/>
              </a:rPr>
              <a:t>лесденами</a:t>
            </a:r>
            <a:r>
              <a:rPr lang="ru-RU" sz="1600" b="1" dirty="0">
                <a:solidFill>
                  <a:srgbClr val="FF00FF"/>
                </a:solidFill>
                <a:latin typeface="Comic Sans MS" pitchFamily="66" charset="0"/>
              </a:rPr>
              <a:t>  </a:t>
            </a:r>
            <a:endParaRPr lang="ru-RU" sz="1600" dirty="0">
              <a:solidFill>
                <a:srgbClr val="FF00FF"/>
              </a:solidFill>
              <a:latin typeface="Comic Sans MS" pitchFamily="66" charset="0"/>
            </a:endParaRPr>
          </a:p>
          <a:p>
            <a:r>
              <a:rPr lang="ru-RU" sz="1600" b="1" dirty="0">
                <a:solidFill>
                  <a:srgbClr val="FF00FF"/>
                </a:solidFill>
                <a:latin typeface="Comic Sans MS" pitchFamily="66" charset="0"/>
              </a:rPr>
              <a:t>Образовательные задачи включились... Медведь и Лиса вместе с обитателями леса выяснили, что такое аукцион, условия участия в нем, отправились в бизнес-лес... Контраст: природа и </a:t>
            </a:r>
            <a:r>
              <a:rPr lang="ru-RU" sz="1600" b="1" dirty="0">
                <a:latin typeface="Comic Sans MS" pitchFamily="66" charset="0"/>
              </a:rPr>
              <a:t>аукцион.</a:t>
            </a:r>
            <a:endParaRPr lang="ru-RU" sz="1600" dirty="0">
              <a:latin typeface="Comic Sans MS" pitchFamily="66" charset="0"/>
            </a:endParaRPr>
          </a:p>
          <a:p>
            <a:r>
              <a:rPr lang="ru-RU" sz="1600" b="1" dirty="0">
                <a:solidFill>
                  <a:srgbClr val="FF00FF"/>
                </a:solidFill>
                <a:latin typeface="Comic Sans MS" pitchFamily="66" charset="0"/>
              </a:rPr>
              <a:t>Обратите внимание на то, что подчас мы начинаем очень много говорить о развитии дошкольников, но ориентация на развитие не означает отказ от формирования знаний, умений, без которых невозможно обеспечить самоопределение личности, создать условия для ее реализации. Можно обратиться к трудам </a:t>
            </a:r>
            <a:r>
              <a:rPr lang="ru-RU" sz="1600" b="1" dirty="0">
                <a:solidFill>
                  <a:srgbClr val="0000FF"/>
                </a:solidFill>
                <a:latin typeface="Comic Sans MS" pitchFamily="66" charset="0"/>
              </a:rPr>
              <a:t>П.Я. Гальперина,</a:t>
            </a:r>
            <a:r>
              <a:rPr lang="ru-RU" sz="1600" b="1" dirty="0">
                <a:solidFill>
                  <a:srgbClr val="FF00FF"/>
                </a:solidFill>
                <a:latin typeface="Comic Sans MS" pitchFamily="66" charset="0"/>
              </a:rPr>
              <a:t> который разработал подходы к формированию глубоких и прочных знаний именно с </a:t>
            </a:r>
            <a:r>
              <a:rPr lang="ru-RU" sz="1600" b="1" dirty="0" smtClean="0">
                <a:solidFill>
                  <a:srgbClr val="FF00FF"/>
                </a:solidFill>
                <a:latin typeface="Comic Sans MS" pitchFamily="66" charset="0"/>
              </a:rPr>
              <a:t>позиций </a:t>
            </a:r>
            <a:r>
              <a:rPr lang="ru-RU" sz="1600" b="1" dirty="0" smtClean="0">
                <a:solidFill>
                  <a:srgbClr val="00B050"/>
                </a:solidFill>
                <a:latin typeface="Comic Sans MS" pitchFamily="66" charset="0"/>
              </a:rPr>
              <a:t>развивающего </a:t>
            </a:r>
            <a:r>
              <a:rPr lang="ru-RU" sz="1600" b="1" dirty="0">
                <a:solidFill>
                  <a:srgbClr val="00B050"/>
                </a:solidFill>
                <a:latin typeface="Comic Sans MS" pitchFamily="66" charset="0"/>
              </a:rPr>
              <a:t>обучения.</a:t>
            </a:r>
            <a:r>
              <a:rPr lang="ru-RU" sz="1600" b="1" dirty="0">
                <a:solidFill>
                  <a:srgbClr val="FF00FF"/>
                </a:solidFill>
                <a:latin typeface="Comic Sans MS" pitchFamily="66" charset="0"/>
              </a:rPr>
              <a:t> Каждый ребенок в этой непрерывной образовательной деятельности изображал либо лесную зверюшку, либо насекомых. Прием театрализации позволяет формировать осознание ребенком самого себя. Образ, взятый для постановки, помогает самоидентификации, осознанию своей индивидуальности, отличный от образа зайца, медведя</a:t>
            </a:r>
            <a:r>
              <a:rPr lang="ru-RU" sz="1600" b="1" dirty="0" smtClean="0">
                <a:solidFill>
                  <a:srgbClr val="FF00FF"/>
                </a:solidFill>
                <a:latin typeface="Comic Sans MS" pitchFamily="66" charset="0"/>
              </a:rPr>
              <a:t>, бурундука</a:t>
            </a:r>
            <a:r>
              <a:rPr lang="ru-RU" sz="1600" b="1" dirty="0">
                <a:solidFill>
                  <a:srgbClr val="FF00FF"/>
                </a:solidFill>
                <a:latin typeface="Comic Sans MS" pitchFamily="66" charset="0"/>
              </a:rPr>
              <a:t>. А это как раз тот результат, который должен получиться в результате процесса воспитания и обучения в дошкольном детстве. Вот так и решаем потихоньку эти задачи. Динамические паузы включали в себя ходьбу по лесной тропинке к станции "Отдыхайка",</a:t>
            </a:r>
            <a:endParaRPr lang="ru-RU" sz="1600" dirty="0">
              <a:solidFill>
                <a:srgbClr val="FF00FF"/>
              </a:solidFill>
              <a:latin typeface="Comic Sans MS" pitchFamily="66" charset="0"/>
            </a:endParaRPr>
          </a:p>
          <a:p>
            <a:endParaRPr lang="ru-RU" dirty="0"/>
          </a:p>
        </p:txBody>
      </p:sp>
      <p:pic>
        <p:nvPicPr>
          <p:cNvPr id="5" name="Рисунок 4" descr="лесденчики.png"/>
          <p:cNvPicPr>
            <a:picLocks noChangeAspect="1"/>
          </p:cNvPicPr>
          <p:nvPr/>
        </p:nvPicPr>
        <p:blipFill>
          <a:blip r:embed="rId3" cstate="print"/>
          <a:stretch>
            <a:fillRect/>
          </a:stretch>
        </p:blipFill>
        <p:spPr>
          <a:xfrm>
            <a:off x="4214810" y="142852"/>
            <a:ext cx="1178367" cy="78823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26626" name="Picture 2" descr="DSC01206.JPG"/>
          <p:cNvPicPr>
            <a:picLocks noChangeAspect="1" noChangeArrowheads="1"/>
          </p:cNvPicPr>
          <p:nvPr/>
        </p:nvPicPr>
        <p:blipFill>
          <a:blip r:embed="rId3"/>
          <a:srcRect/>
          <a:stretch>
            <a:fillRect/>
          </a:stretch>
        </p:blipFill>
        <p:spPr bwMode="auto">
          <a:xfrm>
            <a:off x="214282" y="500042"/>
            <a:ext cx="8712386" cy="5786477"/>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3794" name="Picture 2" descr="DSC01287.JPG"/>
          <p:cNvPicPr>
            <a:picLocks noChangeAspect="1" noChangeArrowheads="1"/>
          </p:cNvPicPr>
          <p:nvPr/>
        </p:nvPicPr>
        <p:blipFill>
          <a:blip r:embed="rId3"/>
          <a:srcRect/>
          <a:stretch>
            <a:fillRect/>
          </a:stretch>
        </p:blipFill>
        <p:spPr bwMode="auto">
          <a:xfrm>
            <a:off x="142844" y="428604"/>
            <a:ext cx="8784665" cy="5929354"/>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85720" y="500042"/>
            <a:ext cx="8358246" cy="830997"/>
          </a:xfrm>
          <a:prstGeom prst="rect">
            <a:avLst/>
          </a:prstGeom>
          <a:noFill/>
        </p:spPr>
        <p:txBody>
          <a:bodyPr wrap="square" rtlCol="0">
            <a:spAutoFit/>
          </a:bodyPr>
          <a:lstStyle/>
          <a:p>
            <a:r>
              <a:rPr lang="ru-RU" sz="1600" b="1" dirty="0">
                <a:solidFill>
                  <a:srgbClr val="FF00FF"/>
                </a:solidFill>
                <a:latin typeface="Comic Sans MS" pitchFamily="66" charset="0"/>
              </a:rPr>
              <a:t>где воспитанники смогли увидеть показ "Лесная мода 2017". Мотыльки демонстрировали модную прическу, Лесная фея дефилировала в оригинальном платье от </a:t>
            </a:r>
            <a:r>
              <a:rPr lang="ru-RU" sz="1600" b="1" dirty="0" err="1">
                <a:solidFill>
                  <a:srgbClr val="FF00FF"/>
                </a:solidFill>
                <a:latin typeface="Comic Sans MS" pitchFamily="66" charset="0"/>
              </a:rPr>
              <a:t>Паукре</a:t>
            </a:r>
            <a:endParaRPr lang="ru-RU" sz="1600" dirty="0">
              <a:solidFill>
                <a:srgbClr val="FF00FF"/>
              </a:solidFill>
              <a:latin typeface="Comic Sans MS" pitchFamily="66" charset="0"/>
            </a:endParaRPr>
          </a:p>
        </p:txBody>
      </p:sp>
      <p:pic>
        <p:nvPicPr>
          <p:cNvPr id="34818" name="Picture 2" descr="DSC01214.JPG"/>
          <p:cNvPicPr>
            <a:picLocks noChangeAspect="1" noChangeArrowheads="1"/>
          </p:cNvPicPr>
          <p:nvPr/>
        </p:nvPicPr>
        <p:blipFill>
          <a:blip r:embed="rId3"/>
          <a:srcRect/>
          <a:stretch>
            <a:fillRect/>
          </a:stretch>
        </p:blipFill>
        <p:spPr bwMode="auto">
          <a:xfrm>
            <a:off x="0" y="1928802"/>
            <a:ext cx="4509467" cy="3071834"/>
          </a:xfrm>
          <a:prstGeom prst="rect">
            <a:avLst/>
          </a:prstGeom>
          <a:ln>
            <a:noFill/>
          </a:ln>
          <a:effectLst>
            <a:softEdge rad="112500"/>
          </a:effectLst>
        </p:spPr>
      </p:pic>
      <p:pic>
        <p:nvPicPr>
          <p:cNvPr id="34820" name="Picture 4" descr="DSC01211.JPG"/>
          <p:cNvPicPr>
            <a:picLocks noChangeAspect="1" noChangeArrowheads="1"/>
          </p:cNvPicPr>
          <p:nvPr/>
        </p:nvPicPr>
        <p:blipFill>
          <a:blip r:embed="rId4"/>
          <a:srcRect/>
          <a:stretch>
            <a:fillRect/>
          </a:stretch>
        </p:blipFill>
        <p:spPr bwMode="auto">
          <a:xfrm>
            <a:off x="4643438" y="1928802"/>
            <a:ext cx="4500562" cy="3071834"/>
          </a:xfrm>
          <a:prstGeom prst="rect">
            <a:avLst/>
          </a:prstGeom>
          <a:ln>
            <a:noFill/>
          </a:ln>
          <a:effectLst>
            <a:softEdge rad="112500"/>
          </a:effectLst>
        </p:spPr>
      </p:pic>
      <p:sp>
        <p:nvSpPr>
          <p:cNvPr id="6" name="TextBox 5"/>
          <p:cNvSpPr txBox="1"/>
          <p:nvPr/>
        </p:nvSpPr>
        <p:spPr>
          <a:xfrm>
            <a:off x="0" y="5500702"/>
            <a:ext cx="8715436" cy="584775"/>
          </a:xfrm>
          <a:prstGeom prst="rect">
            <a:avLst/>
          </a:prstGeom>
          <a:noFill/>
        </p:spPr>
        <p:txBody>
          <a:bodyPr wrap="square" rtlCol="0">
            <a:spAutoFit/>
          </a:bodyPr>
          <a:lstStyle/>
          <a:p>
            <a:r>
              <a:rPr lang="ru-RU" sz="1600" b="1" dirty="0">
                <a:solidFill>
                  <a:srgbClr val="FF00FF"/>
                </a:solidFill>
                <a:latin typeface="Comic Sans MS" pitchFamily="66" charset="0"/>
              </a:rPr>
              <a:t>Божья коровка позиционировала свой бренд: изящные легкие крылья, а Светлячок - фонарики</a:t>
            </a:r>
            <a:endParaRPr lang="ru-RU" sz="1600" dirty="0">
              <a:solidFill>
                <a:srgbClr val="FF00FF"/>
              </a:solidFill>
              <a:latin typeface="Comic Sans MS" pitchFamily="66"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5842" name="Picture 2" descr="DSC_0172.JPG"/>
          <p:cNvPicPr>
            <a:picLocks noChangeAspect="1" noChangeArrowheads="1"/>
          </p:cNvPicPr>
          <p:nvPr/>
        </p:nvPicPr>
        <p:blipFill>
          <a:blip r:embed="rId3"/>
          <a:srcRect/>
          <a:stretch>
            <a:fillRect/>
          </a:stretch>
        </p:blipFill>
        <p:spPr bwMode="auto">
          <a:xfrm>
            <a:off x="214282" y="500042"/>
            <a:ext cx="8712388" cy="5786478"/>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6866" name="Picture 2" descr="DSC_0168.JPG"/>
          <p:cNvPicPr>
            <a:picLocks noChangeAspect="1" noChangeArrowheads="1"/>
          </p:cNvPicPr>
          <p:nvPr/>
        </p:nvPicPr>
        <p:blipFill>
          <a:blip r:embed="rId3"/>
          <a:srcRect/>
          <a:stretch>
            <a:fillRect/>
          </a:stretch>
        </p:blipFill>
        <p:spPr bwMode="auto">
          <a:xfrm>
            <a:off x="142844" y="500042"/>
            <a:ext cx="8819949" cy="585791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7890" name="Picture 2" descr="DSC_0180.JPG"/>
          <p:cNvPicPr>
            <a:picLocks noChangeAspect="1" noChangeArrowheads="1"/>
          </p:cNvPicPr>
          <p:nvPr/>
        </p:nvPicPr>
        <p:blipFill>
          <a:blip r:embed="rId3"/>
          <a:srcRect/>
          <a:stretch>
            <a:fillRect/>
          </a:stretch>
        </p:blipFill>
        <p:spPr bwMode="auto">
          <a:xfrm>
            <a:off x="142844" y="428604"/>
            <a:ext cx="8786874" cy="5835949"/>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14282" y="214290"/>
            <a:ext cx="8715436" cy="584775"/>
          </a:xfrm>
          <a:prstGeom prst="rect">
            <a:avLst/>
          </a:prstGeom>
          <a:noFill/>
        </p:spPr>
        <p:txBody>
          <a:bodyPr wrap="square" rtlCol="0">
            <a:spAutoFit/>
          </a:bodyPr>
          <a:lstStyle/>
          <a:p>
            <a:r>
              <a:rPr lang="ru-RU" sz="1600" b="1" dirty="0">
                <a:solidFill>
                  <a:srgbClr val="FF00FF"/>
                </a:solidFill>
                <a:latin typeface="Comic Sans MS" pitchFamily="66" charset="0"/>
              </a:rPr>
              <a:t>Михаил Зверев был доволен представлением. Следующей динамической паузой были выступления Бурундушек, таких очаровательных </a:t>
            </a:r>
            <a:r>
              <a:rPr lang="ru-RU" sz="1600" b="1" dirty="0" err="1">
                <a:solidFill>
                  <a:srgbClr val="FF00FF"/>
                </a:solidFill>
                <a:latin typeface="Comic Sans MS" pitchFamily="66" charset="0"/>
              </a:rPr>
              <a:t>бурундушек</a:t>
            </a:r>
            <a:endParaRPr lang="ru-RU" sz="1600" dirty="0">
              <a:solidFill>
                <a:srgbClr val="FF00FF"/>
              </a:solidFill>
              <a:latin typeface="Comic Sans MS" pitchFamily="66" charset="0"/>
            </a:endParaRPr>
          </a:p>
        </p:txBody>
      </p:sp>
      <p:pic>
        <p:nvPicPr>
          <p:cNvPr id="38914" name="Picture 2" descr="DSC01243.JPG"/>
          <p:cNvPicPr>
            <a:picLocks noChangeAspect="1" noChangeArrowheads="1"/>
          </p:cNvPicPr>
          <p:nvPr/>
        </p:nvPicPr>
        <p:blipFill>
          <a:blip r:embed="rId3" cstate="print"/>
          <a:srcRect/>
          <a:stretch>
            <a:fillRect/>
          </a:stretch>
        </p:blipFill>
        <p:spPr bwMode="auto">
          <a:xfrm>
            <a:off x="214282" y="905190"/>
            <a:ext cx="5072098" cy="3369577"/>
          </a:xfrm>
          <a:prstGeom prst="rect">
            <a:avLst/>
          </a:prstGeom>
          <a:ln>
            <a:noFill/>
          </a:ln>
          <a:effectLst>
            <a:softEdge rad="112500"/>
          </a:effectLst>
        </p:spPr>
      </p:pic>
      <p:pic>
        <p:nvPicPr>
          <p:cNvPr id="38916" name="Picture 4" descr="DSC01246.JPG"/>
          <p:cNvPicPr>
            <a:picLocks noChangeAspect="1" noChangeArrowheads="1"/>
          </p:cNvPicPr>
          <p:nvPr/>
        </p:nvPicPr>
        <p:blipFill>
          <a:blip r:embed="rId4" cstate="print"/>
          <a:srcRect/>
          <a:stretch>
            <a:fillRect/>
          </a:stretch>
        </p:blipFill>
        <p:spPr bwMode="auto">
          <a:xfrm>
            <a:off x="3714744" y="3214686"/>
            <a:ext cx="5194747" cy="3451056"/>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142844" y="142852"/>
            <a:ext cx="8858312" cy="338554"/>
          </a:xfrm>
          <a:prstGeom prst="rect">
            <a:avLst/>
          </a:prstGeom>
          <a:noFill/>
        </p:spPr>
        <p:txBody>
          <a:bodyPr wrap="square" rtlCol="0">
            <a:spAutoFit/>
          </a:bodyPr>
          <a:lstStyle/>
          <a:p>
            <a:r>
              <a:rPr lang="ru-RU" sz="1600" b="1" dirty="0">
                <a:solidFill>
                  <a:srgbClr val="FF00FF"/>
                </a:solidFill>
                <a:latin typeface="Comic Sans MS" pitchFamily="66" charset="0"/>
              </a:rPr>
              <a:t>Вести с </a:t>
            </a:r>
            <a:r>
              <a:rPr lang="ru-RU" sz="1600" b="1" dirty="0">
                <a:solidFill>
                  <a:srgbClr val="FF0000"/>
                </a:solidFill>
                <a:latin typeface="Comic Sans MS" pitchFamily="66" charset="0"/>
              </a:rPr>
              <a:t>Олимпа</a:t>
            </a:r>
            <a:r>
              <a:rPr lang="ru-RU" sz="1600" b="1" dirty="0">
                <a:solidFill>
                  <a:srgbClr val="FF00FF"/>
                </a:solidFill>
                <a:latin typeface="Comic Sans MS" pitchFamily="66" charset="0"/>
              </a:rPr>
              <a:t> были также исключительно позитивными и вызывали восхищение</a:t>
            </a:r>
            <a:endParaRPr lang="ru-RU" sz="1600" dirty="0">
              <a:solidFill>
                <a:srgbClr val="FF00FF"/>
              </a:solidFill>
              <a:latin typeface="Comic Sans MS" pitchFamily="66" charset="0"/>
            </a:endParaRPr>
          </a:p>
        </p:txBody>
      </p:sp>
      <p:pic>
        <p:nvPicPr>
          <p:cNvPr id="39938" name="Picture 2" descr="DSC_0261.JPG"/>
          <p:cNvPicPr>
            <a:picLocks noChangeAspect="1" noChangeArrowheads="1"/>
          </p:cNvPicPr>
          <p:nvPr/>
        </p:nvPicPr>
        <p:blipFill>
          <a:blip r:embed="rId3" cstate="print"/>
          <a:srcRect/>
          <a:stretch>
            <a:fillRect/>
          </a:stretch>
        </p:blipFill>
        <p:spPr bwMode="auto">
          <a:xfrm>
            <a:off x="214283" y="571480"/>
            <a:ext cx="4625008" cy="3071834"/>
          </a:xfrm>
          <a:prstGeom prst="rect">
            <a:avLst/>
          </a:prstGeom>
          <a:ln>
            <a:noFill/>
          </a:ln>
          <a:effectLst>
            <a:softEdge rad="112500"/>
          </a:effectLst>
        </p:spPr>
      </p:pic>
      <p:pic>
        <p:nvPicPr>
          <p:cNvPr id="39940" name="Picture 4" descr="DSC_0263.JPG"/>
          <p:cNvPicPr>
            <a:picLocks noChangeAspect="1" noChangeArrowheads="1"/>
          </p:cNvPicPr>
          <p:nvPr/>
        </p:nvPicPr>
        <p:blipFill>
          <a:blip r:embed="rId4" cstate="print"/>
          <a:srcRect/>
          <a:stretch>
            <a:fillRect/>
          </a:stretch>
        </p:blipFill>
        <p:spPr bwMode="auto">
          <a:xfrm>
            <a:off x="3643306" y="3214686"/>
            <a:ext cx="5286412" cy="3511124"/>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214282" y="0"/>
            <a:ext cx="8715436" cy="338554"/>
          </a:xfrm>
          <a:prstGeom prst="rect">
            <a:avLst/>
          </a:prstGeom>
          <a:noFill/>
        </p:spPr>
        <p:txBody>
          <a:bodyPr wrap="square" rtlCol="0">
            <a:spAutoFit/>
          </a:bodyPr>
          <a:lstStyle/>
          <a:p>
            <a:r>
              <a:rPr lang="ru-RU" sz="1600" b="1" dirty="0">
                <a:solidFill>
                  <a:srgbClr val="0000FF"/>
                </a:solidFill>
                <a:latin typeface="Comic Sans MS" pitchFamily="66" charset="0"/>
              </a:rPr>
              <a:t>Группа</a:t>
            </a:r>
            <a:r>
              <a:rPr lang="ru-RU" sz="1600" b="1" dirty="0">
                <a:solidFill>
                  <a:srgbClr val="FF00FF"/>
                </a:solidFill>
                <a:latin typeface="Comic Sans MS" pitchFamily="66" charset="0"/>
              </a:rPr>
              <a:t> "</a:t>
            </a:r>
            <a:r>
              <a:rPr lang="ru-RU" sz="1600" b="1" dirty="0" err="1">
                <a:solidFill>
                  <a:srgbClr val="FF00FF"/>
                </a:solidFill>
                <a:latin typeface="Comic Sans MS" pitchFamily="66" charset="0"/>
              </a:rPr>
              <a:t>Мишатки</a:t>
            </a:r>
            <a:r>
              <a:rPr lang="ru-RU" sz="1600" b="1" dirty="0">
                <a:solidFill>
                  <a:srgbClr val="FF00FF"/>
                </a:solidFill>
                <a:latin typeface="Comic Sans MS" pitchFamily="66" charset="0"/>
              </a:rPr>
              <a:t>" поразила </a:t>
            </a:r>
            <a:r>
              <a:rPr lang="ru-RU" sz="1600" b="1" dirty="0">
                <a:solidFill>
                  <a:schemeClr val="accent6">
                    <a:lumMod val="50000"/>
                  </a:schemeClr>
                </a:solidFill>
                <a:latin typeface="Comic Sans MS" pitchFamily="66" charset="0"/>
              </a:rPr>
              <a:t>медвежьей грациозностью</a:t>
            </a:r>
            <a:endParaRPr lang="ru-RU" sz="1600" dirty="0">
              <a:solidFill>
                <a:schemeClr val="accent6">
                  <a:lumMod val="50000"/>
                </a:schemeClr>
              </a:solidFill>
              <a:latin typeface="Comic Sans MS" pitchFamily="66" charset="0"/>
            </a:endParaRPr>
          </a:p>
        </p:txBody>
      </p:sp>
      <p:pic>
        <p:nvPicPr>
          <p:cNvPr id="5" name="Рисунок 4" descr="DSC_0228.JPG"/>
          <p:cNvPicPr/>
          <p:nvPr/>
        </p:nvPicPr>
        <p:blipFill>
          <a:blip r:embed="rId3" cstate="print"/>
          <a:srcRect/>
          <a:stretch>
            <a:fillRect/>
          </a:stretch>
        </p:blipFill>
        <p:spPr bwMode="auto">
          <a:xfrm>
            <a:off x="142844" y="428604"/>
            <a:ext cx="4143404" cy="3124202"/>
          </a:xfrm>
          <a:prstGeom prst="rect">
            <a:avLst/>
          </a:prstGeom>
          <a:noFill/>
          <a:ln w="9525">
            <a:noFill/>
            <a:miter lim="800000"/>
            <a:headEnd/>
            <a:tailEnd/>
          </a:ln>
        </p:spPr>
      </p:pic>
      <p:pic>
        <p:nvPicPr>
          <p:cNvPr id="6" name="Рисунок 5" descr="DSC_0230.JPG"/>
          <p:cNvPicPr/>
          <p:nvPr/>
        </p:nvPicPr>
        <p:blipFill>
          <a:blip r:embed="rId4" cstate="print"/>
          <a:srcRect/>
          <a:stretch>
            <a:fillRect/>
          </a:stretch>
        </p:blipFill>
        <p:spPr bwMode="auto">
          <a:xfrm>
            <a:off x="4643438" y="428604"/>
            <a:ext cx="4286280" cy="3143272"/>
          </a:xfrm>
          <a:prstGeom prst="rect">
            <a:avLst/>
          </a:prstGeom>
          <a:noFill/>
          <a:ln w="9525">
            <a:noFill/>
            <a:miter lim="800000"/>
            <a:headEnd/>
            <a:tailEnd/>
          </a:ln>
        </p:spPr>
      </p:pic>
      <p:sp>
        <p:nvSpPr>
          <p:cNvPr id="7" name="TextBox 6"/>
          <p:cNvSpPr txBox="1"/>
          <p:nvPr/>
        </p:nvSpPr>
        <p:spPr>
          <a:xfrm>
            <a:off x="142844" y="3571876"/>
            <a:ext cx="8501122" cy="338554"/>
          </a:xfrm>
          <a:prstGeom prst="rect">
            <a:avLst/>
          </a:prstGeom>
          <a:noFill/>
        </p:spPr>
        <p:txBody>
          <a:bodyPr wrap="square" rtlCol="0">
            <a:spAutoFit/>
          </a:bodyPr>
          <a:lstStyle/>
          <a:p>
            <a:r>
              <a:rPr lang="ru-RU" sz="1600" b="1" dirty="0">
                <a:solidFill>
                  <a:srgbClr val="FF00FF"/>
                </a:solidFill>
                <a:latin typeface="Comic Sans MS" pitchFamily="66" charset="0"/>
              </a:rPr>
              <a:t>Закончился аукцион оживленной распродажей...</a:t>
            </a:r>
            <a:endParaRPr lang="ru-RU" sz="1600" dirty="0">
              <a:solidFill>
                <a:srgbClr val="FF00FF"/>
              </a:solidFill>
              <a:latin typeface="Comic Sans MS" pitchFamily="66" charset="0"/>
            </a:endParaRPr>
          </a:p>
        </p:txBody>
      </p:sp>
      <p:pic>
        <p:nvPicPr>
          <p:cNvPr id="8" name="Рисунок 7" descr="DSC_0328.JPG"/>
          <p:cNvPicPr/>
          <p:nvPr/>
        </p:nvPicPr>
        <p:blipFill>
          <a:blip r:embed="rId5" cstate="print"/>
          <a:srcRect/>
          <a:stretch>
            <a:fillRect/>
          </a:stretch>
        </p:blipFill>
        <p:spPr bwMode="auto">
          <a:xfrm>
            <a:off x="142844" y="3929066"/>
            <a:ext cx="4143404" cy="2828925"/>
          </a:xfrm>
          <a:prstGeom prst="rect">
            <a:avLst/>
          </a:prstGeom>
          <a:noFill/>
          <a:ln w="9525">
            <a:noFill/>
            <a:miter lim="800000"/>
            <a:headEnd/>
            <a:tailEnd/>
          </a:ln>
        </p:spPr>
      </p:pic>
      <p:pic>
        <p:nvPicPr>
          <p:cNvPr id="9" name="Рисунок 8" descr="DSC_0330.JPG"/>
          <p:cNvPicPr/>
          <p:nvPr/>
        </p:nvPicPr>
        <p:blipFill>
          <a:blip r:embed="rId6" cstate="print"/>
          <a:srcRect/>
          <a:stretch>
            <a:fillRect/>
          </a:stretch>
        </p:blipFill>
        <p:spPr bwMode="auto">
          <a:xfrm>
            <a:off x="4643438" y="3929066"/>
            <a:ext cx="4286280" cy="28194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Рисунок 2" descr="DSC_0331.JPG"/>
          <p:cNvPicPr/>
          <p:nvPr/>
        </p:nvPicPr>
        <p:blipFill>
          <a:blip r:embed="rId3" cstate="print"/>
          <a:srcRect/>
          <a:stretch>
            <a:fillRect/>
          </a:stretch>
        </p:blipFill>
        <p:spPr bwMode="auto">
          <a:xfrm>
            <a:off x="214282" y="142852"/>
            <a:ext cx="4286280" cy="3071834"/>
          </a:xfrm>
          <a:prstGeom prst="rect">
            <a:avLst/>
          </a:prstGeom>
          <a:noFill/>
          <a:ln w="9525">
            <a:noFill/>
            <a:miter lim="800000"/>
            <a:headEnd/>
            <a:tailEnd/>
          </a:ln>
        </p:spPr>
      </p:pic>
      <p:pic>
        <p:nvPicPr>
          <p:cNvPr id="5" name="Рисунок 4" descr="DSC_0333.JPG"/>
          <p:cNvPicPr/>
          <p:nvPr/>
        </p:nvPicPr>
        <p:blipFill>
          <a:blip r:embed="rId4" cstate="print"/>
          <a:srcRect/>
          <a:stretch>
            <a:fillRect/>
          </a:stretch>
        </p:blipFill>
        <p:spPr bwMode="auto">
          <a:xfrm>
            <a:off x="4714876" y="142852"/>
            <a:ext cx="4243391" cy="3071834"/>
          </a:xfrm>
          <a:prstGeom prst="rect">
            <a:avLst/>
          </a:prstGeom>
          <a:noFill/>
          <a:ln w="9525">
            <a:noFill/>
            <a:miter lim="800000"/>
            <a:headEnd/>
            <a:tailEnd/>
          </a:ln>
        </p:spPr>
      </p:pic>
      <p:pic>
        <p:nvPicPr>
          <p:cNvPr id="6" name="Рисунок 5" descr="DSC_0340.JPG"/>
          <p:cNvPicPr/>
          <p:nvPr/>
        </p:nvPicPr>
        <p:blipFill>
          <a:blip r:embed="rId5" cstate="print"/>
          <a:srcRect/>
          <a:stretch>
            <a:fillRect/>
          </a:stretch>
        </p:blipFill>
        <p:spPr bwMode="auto">
          <a:xfrm>
            <a:off x="214282" y="3429000"/>
            <a:ext cx="4286280" cy="3143272"/>
          </a:xfrm>
          <a:prstGeom prst="rect">
            <a:avLst/>
          </a:prstGeom>
          <a:noFill/>
          <a:ln w="9525">
            <a:noFill/>
            <a:miter lim="800000"/>
            <a:headEnd/>
            <a:tailEnd/>
          </a:ln>
        </p:spPr>
      </p:pic>
      <p:pic>
        <p:nvPicPr>
          <p:cNvPr id="7" name="Рисунок 6" descr="DSC_0345.JPG"/>
          <p:cNvPicPr/>
          <p:nvPr/>
        </p:nvPicPr>
        <p:blipFill>
          <a:blip r:embed="rId6" cstate="print"/>
          <a:srcRect/>
          <a:stretch>
            <a:fillRect/>
          </a:stretch>
        </p:blipFill>
        <p:spPr bwMode="auto">
          <a:xfrm>
            <a:off x="4714876" y="3429000"/>
            <a:ext cx="4262441" cy="3143272"/>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Рисунок 2" descr="DSC_0346.JPG"/>
          <p:cNvPicPr/>
          <p:nvPr/>
        </p:nvPicPr>
        <p:blipFill>
          <a:blip r:embed="rId3" cstate="print"/>
          <a:srcRect/>
          <a:stretch>
            <a:fillRect/>
          </a:stretch>
        </p:blipFill>
        <p:spPr bwMode="auto">
          <a:xfrm>
            <a:off x="214282" y="428604"/>
            <a:ext cx="8786874" cy="607223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Рисунок 2" descr="DSC_0349.JPG"/>
          <p:cNvPicPr/>
          <p:nvPr/>
        </p:nvPicPr>
        <p:blipFill>
          <a:blip r:embed="rId3" cstate="print"/>
          <a:srcRect/>
          <a:stretch>
            <a:fillRect/>
          </a:stretch>
        </p:blipFill>
        <p:spPr bwMode="auto">
          <a:xfrm>
            <a:off x="142844" y="285728"/>
            <a:ext cx="8858312" cy="6215106"/>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Рисунок 2" descr="DSC01393.JPG"/>
          <p:cNvPicPr/>
          <p:nvPr/>
        </p:nvPicPr>
        <p:blipFill>
          <a:blip r:embed="rId3" cstate="print"/>
          <a:srcRect/>
          <a:stretch>
            <a:fillRect/>
          </a:stretch>
        </p:blipFill>
        <p:spPr bwMode="auto">
          <a:xfrm>
            <a:off x="214282" y="714356"/>
            <a:ext cx="8501122" cy="5786478"/>
          </a:xfrm>
          <a:prstGeom prst="rect">
            <a:avLst/>
          </a:prstGeom>
          <a:noFill/>
          <a:ln w="9525">
            <a:noFill/>
            <a:miter lim="800000"/>
            <a:headEnd/>
            <a:tailEnd/>
          </a:ln>
        </p:spPr>
      </p:pic>
      <p:sp>
        <p:nvSpPr>
          <p:cNvPr id="5" name="TextBox 4"/>
          <p:cNvSpPr txBox="1"/>
          <p:nvPr/>
        </p:nvSpPr>
        <p:spPr>
          <a:xfrm>
            <a:off x="142844" y="214290"/>
            <a:ext cx="8143932" cy="338554"/>
          </a:xfrm>
          <a:prstGeom prst="rect">
            <a:avLst/>
          </a:prstGeom>
          <a:noFill/>
        </p:spPr>
        <p:txBody>
          <a:bodyPr wrap="square" rtlCol="0">
            <a:spAutoFit/>
          </a:bodyPr>
          <a:lstStyle/>
          <a:p>
            <a:r>
              <a:rPr lang="ru-RU" sz="1600" b="1" dirty="0">
                <a:solidFill>
                  <a:srgbClr val="FF0000"/>
                </a:solidFill>
                <a:latin typeface="Comic Sans MS" pitchFamily="66" charset="0"/>
              </a:rPr>
              <a:t>Итог: обещание любить и беречь родную природу</a:t>
            </a:r>
            <a:endParaRPr lang="ru-RU" sz="1600" dirty="0">
              <a:solidFill>
                <a:srgbClr val="FF0000"/>
              </a:solidFill>
              <a:latin typeface="Comic Sans MS" pitchFamily="66"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sp>
        <p:nvSpPr>
          <p:cNvPr id="3" name="TextBox 2"/>
          <p:cNvSpPr txBox="1"/>
          <p:nvPr/>
        </p:nvSpPr>
        <p:spPr>
          <a:xfrm>
            <a:off x="142844" y="142852"/>
            <a:ext cx="8715436" cy="1107996"/>
          </a:xfrm>
          <a:prstGeom prst="rect">
            <a:avLst/>
          </a:prstGeom>
          <a:noFill/>
        </p:spPr>
        <p:txBody>
          <a:bodyPr wrap="square" rtlCol="0">
            <a:spAutoFit/>
          </a:bodyPr>
          <a:lstStyle/>
          <a:p>
            <a:r>
              <a:rPr lang="ru-RU" sz="1600" b="1" dirty="0">
                <a:solidFill>
                  <a:srgbClr val="FF00FF"/>
                </a:solidFill>
                <a:latin typeface="Comic Sans MS" pitchFamily="66" charset="0"/>
              </a:rPr>
              <a:t>А жизнь продолжается... И вот уже развеселая ярмарка посетила детский сад. Уровень вовлечения родителей в образовательную жизнь дошкольников на этапе участия в совместной деятельности</a:t>
            </a:r>
            <a:r>
              <a:rPr lang="ru-RU" sz="1600" b="1" dirty="0" smtClean="0">
                <a:solidFill>
                  <a:srgbClr val="FF00FF"/>
                </a:solidFill>
                <a:latin typeface="Comic Sans MS" pitchFamily="66" charset="0"/>
              </a:rPr>
              <a:t>...</a:t>
            </a:r>
          </a:p>
          <a:p>
            <a:pPr algn="ctr"/>
            <a:r>
              <a:rPr lang="ru-RU" b="1" dirty="0">
                <a:solidFill>
                  <a:srgbClr val="FF0000"/>
                </a:solidFill>
                <a:latin typeface="Comic Sans MS" pitchFamily="66" charset="0"/>
              </a:rPr>
              <a:t>"Э</a:t>
            </a:r>
            <a:r>
              <a:rPr lang="ru-RU" b="1" dirty="0">
                <a:solidFill>
                  <a:srgbClr val="00B050"/>
                </a:solidFill>
                <a:latin typeface="Comic Sans MS" pitchFamily="66" charset="0"/>
              </a:rPr>
              <a:t>т</a:t>
            </a:r>
            <a:r>
              <a:rPr lang="ru-RU" b="1" dirty="0">
                <a:solidFill>
                  <a:srgbClr val="00FF00"/>
                </a:solidFill>
                <a:latin typeface="Comic Sans MS" pitchFamily="66" charset="0"/>
              </a:rPr>
              <a:t>о</a:t>
            </a:r>
            <a:r>
              <a:rPr lang="ru-RU" b="1" dirty="0">
                <a:latin typeface="Comic Sans MS" pitchFamily="66" charset="0"/>
              </a:rPr>
              <a:t> </a:t>
            </a:r>
            <a:r>
              <a:rPr lang="ru-RU" b="1" dirty="0">
                <a:solidFill>
                  <a:srgbClr val="9900CC"/>
                </a:solidFill>
                <a:latin typeface="Comic Sans MS" pitchFamily="66" charset="0"/>
              </a:rPr>
              <a:t>я</a:t>
            </a:r>
            <a:r>
              <a:rPr lang="ru-RU" b="1" dirty="0">
                <a:solidFill>
                  <a:srgbClr val="FF00FF"/>
                </a:solidFill>
                <a:latin typeface="Comic Sans MS" pitchFamily="66" charset="0"/>
              </a:rPr>
              <a:t>р</a:t>
            </a:r>
            <a:r>
              <a:rPr lang="ru-RU" b="1" dirty="0">
                <a:solidFill>
                  <a:srgbClr val="FFC000"/>
                </a:solidFill>
                <a:latin typeface="Comic Sans MS" pitchFamily="66" charset="0"/>
              </a:rPr>
              <a:t>м</a:t>
            </a:r>
            <a:r>
              <a:rPr lang="ru-RU" b="1" dirty="0">
                <a:solidFill>
                  <a:srgbClr val="00B0F0"/>
                </a:solidFill>
                <a:latin typeface="Comic Sans MS" pitchFamily="66" charset="0"/>
              </a:rPr>
              <a:t>а</a:t>
            </a:r>
            <a:r>
              <a:rPr lang="ru-RU" b="1" dirty="0">
                <a:solidFill>
                  <a:srgbClr val="00B050"/>
                </a:solidFill>
                <a:latin typeface="Comic Sans MS" pitchFamily="66" charset="0"/>
              </a:rPr>
              <a:t>р</a:t>
            </a:r>
            <a:r>
              <a:rPr lang="ru-RU" b="1" dirty="0">
                <a:solidFill>
                  <a:srgbClr val="FF0000"/>
                </a:solidFill>
                <a:latin typeface="Comic Sans MS" pitchFamily="66" charset="0"/>
              </a:rPr>
              <a:t>к</a:t>
            </a:r>
            <a:r>
              <a:rPr lang="ru-RU" b="1" dirty="0">
                <a:solidFill>
                  <a:srgbClr val="0000FF"/>
                </a:solidFill>
                <a:latin typeface="Comic Sans MS" pitchFamily="66" charset="0"/>
              </a:rPr>
              <a:t>и</a:t>
            </a:r>
            <a:r>
              <a:rPr lang="ru-RU" b="1" dirty="0">
                <a:latin typeface="Comic Sans MS" pitchFamily="66" charset="0"/>
              </a:rPr>
              <a:t> </a:t>
            </a:r>
            <a:r>
              <a:rPr lang="ru-RU" b="1" dirty="0">
                <a:solidFill>
                  <a:srgbClr val="9900CC"/>
                </a:solidFill>
                <a:latin typeface="Comic Sans MS" pitchFamily="66" charset="0"/>
              </a:rPr>
              <a:t>к</a:t>
            </a:r>
            <a:r>
              <a:rPr lang="ru-RU" b="1" dirty="0">
                <a:solidFill>
                  <a:srgbClr val="FF00FF"/>
                </a:solidFill>
                <a:latin typeface="Comic Sans MS" pitchFamily="66" charset="0"/>
              </a:rPr>
              <a:t>р</a:t>
            </a:r>
            <a:r>
              <a:rPr lang="ru-RU" b="1" dirty="0">
                <a:solidFill>
                  <a:srgbClr val="FFC000"/>
                </a:solidFill>
                <a:latin typeface="Comic Sans MS" pitchFamily="66" charset="0"/>
              </a:rPr>
              <a:t>а</a:t>
            </a:r>
            <a:r>
              <a:rPr lang="ru-RU" b="1" dirty="0">
                <a:solidFill>
                  <a:srgbClr val="00B0F0"/>
                </a:solidFill>
                <a:latin typeface="Comic Sans MS" pitchFamily="66" charset="0"/>
              </a:rPr>
              <a:t>с</a:t>
            </a:r>
            <a:r>
              <a:rPr lang="ru-RU" b="1" dirty="0">
                <a:solidFill>
                  <a:srgbClr val="FF0000"/>
                </a:solidFill>
                <a:latin typeface="Comic Sans MS" pitchFamily="66" charset="0"/>
              </a:rPr>
              <a:t>к</a:t>
            </a:r>
            <a:r>
              <a:rPr lang="ru-RU" b="1" dirty="0">
                <a:solidFill>
                  <a:srgbClr val="0000FF"/>
                </a:solidFill>
                <a:latin typeface="Comic Sans MS" pitchFamily="66" charset="0"/>
              </a:rPr>
              <a:t>и"</a:t>
            </a:r>
            <a:endParaRPr lang="ru-RU" dirty="0">
              <a:solidFill>
                <a:srgbClr val="0000FF"/>
              </a:solidFill>
              <a:latin typeface="Comic Sans MS" pitchFamily="66" charset="0"/>
            </a:endParaRPr>
          </a:p>
        </p:txBody>
      </p:sp>
      <p:pic>
        <p:nvPicPr>
          <p:cNvPr id="5" name="Рисунок 4" descr="_DSC1575.JPG"/>
          <p:cNvPicPr/>
          <p:nvPr/>
        </p:nvPicPr>
        <p:blipFill>
          <a:blip r:embed="rId3" cstate="print"/>
          <a:srcRect/>
          <a:stretch>
            <a:fillRect/>
          </a:stretch>
        </p:blipFill>
        <p:spPr bwMode="auto">
          <a:xfrm>
            <a:off x="142844" y="1285860"/>
            <a:ext cx="4000528" cy="2928958"/>
          </a:xfrm>
          <a:prstGeom prst="rect">
            <a:avLst/>
          </a:prstGeom>
          <a:noFill/>
          <a:ln w="9525">
            <a:noFill/>
            <a:miter lim="800000"/>
            <a:headEnd/>
            <a:tailEnd/>
          </a:ln>
        </p:spPr>
      </p:pic>
      <p:pic>
        <p:nvPicPr>
          <p:cNvPr id="46082" name="Picture 2" descr="_DSC1577.JPG"/>
          <p:cNvPicPr>
            <a:picLocks noChangeAspect="1" noChangeArrowheads="1"/>
          </p:cNvPicPr>
          <p:nvPr/>
        </p:nvPicPr>
        <p:blipFill>
          <a:blip r:embed="rId4" cstate="print"/>
          <a:srcRect/>
          <a:stretch>
            <a:fillRect/>
          </a:stretch>
        </p:blipFill>
        <p:spPr bwMode="auto">
          <a:xfrm>
            <a:off x="4429124" y="1285860"/>
            <a:ext cx="4498456" cy="2988485"/>
          </a:xfrm>
          <a:prstGeom prst="rect">
            <a:avLst/>
          </a:prstGeom>
          <a:noFill/>
        </p:spPr>
      </p:pic>
      <p:pic>
        <p:nvPicPr>
          <p:cNvPr id="6" name="Рисунок 5" descr="_DSC1486.JPG"/>
          <p:cNvPicPr/>
          <p:nvPr/>
        </p:nvPicPr>
        <p:blipFill>
          <a:blip r:embed="rId5" cstate="print"/>
          <a:srcRect/>
          <a:stretch>
            <a:fillRect/>
          </a:stretch>
        </p:blipFill>
        <p:spPr bwMode="auto">
          <a:xfrm>
            <a:off x="142844" y="4357694"/>
            <a:ext cx="2771775" cy="2076450"/>
          </a:xfrm>
          <a:prstGeom prst="rect">
            <a:avLst/>
          </a:prstGeom>
          <a:noFill/>
          <a:ln w="9525">
            <a:noFill/>
            <a:miter lim="800000"/>
            <a:headEnd/>
            <a:tailEnd/>
          </a:ln>
        </p:spPr>
      </p:pic>
      <p:pic>
        <p:nvPicPr>
          <p:cNvPr id="7" name="Рисунок 6" descr="_DSC1491.JPG"/>
          <p:cNvPicPr/>
          <p:nvPr/>
        </p:nvPicPr>
        <p:blipFill>
          <a:blip r:embed="rId6" cstate="print"/>
          <a:srcRect/>
          <a:stretch>
            <a:fillRect/>
          </a:stretch>
        </p:blipFill>
        <p:spPr bwMode="auto">
          <a:xfrm>
            <a:off x="3143240" y="4357694"/>
            <a:ext cx="2752725" cy="2066925"/>
          </a:xfrm>
          <a:prstGeom prst="rect">
            <a:avLst/>
          </a:prstGeom>
          <a:noFill/>
          <a:ln w="9525">
            <a:noFill/>
            <a:miter lim="800000"/>
            <a:headEnd/>
            <a:tailEnd/>
          </a:ln>
        </p:spPr>
      </p:pic>
      <p:pic>
        <p:nvPicPr>
          <p:cNvPr id="8" name="Рисунок 7" descr="_DSC1494.JPG"/>
          <p:cNvPicPr/>
          <p:nvPr/>
        </p:nvPicPr>
        <p:blipFill>
          <a:blip r:embed="rId7" cstate="print"/>
          <a:srcRect/>
          <a:stretch>
            <a:fillRect/>
          </a:stretch>
        </p:blipFill>
        <p:spPr bwMode="auto">
          <a:xfrm>
            <a:off x="6143636" y="4429132"/>
            <a:ext cx="2781300" cy="208597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0" y="0"/>
            <a:ext cx="9144001" cy="6858000"/>
          </a:xfrm>
          <a:prstGeom prst="rect">
            <a:avLst/>
          </a:prstGeom>
          <a:noFill/>
          <a:ln w="9525">
            <a:noFill/>
            <a:miter lim="800000"/>
            <a:headEnd/>
            <a:tailEnd/>
          </a:ln>
          <a:effectLst/>
        </p:spPr>
      </p:pic>
      <p:pic>
        <p:nvPicPr>
          <p:cNvPr id="3" name="Рисунок 2" descr="_DSC1501.JPG"/>
          <p:cNvPicPr/>
          <p:nvPr/>
        </p:nvPicPr>
        <p:blipFill>
          <a:blip r:embed="rId3" cstate="print"/>
          <a:srcRect/>
          <a:stretch>
            <a:fillRect/>
          </a:stretch>
        </p:blipFill>
        <p:spPr bwMode="auto">
          <a:xfrm>
            <a:off x="285720" y="214290"/>
            <a:ext cx="2000264" cy="3357586"/>
          </a:xfrm>
          <a:prstGeom prst="rect">
            <a:avLst/>
          </a:prstGeom>
          <a:noFill/>
          <a:ln w="9525">
            <a:noFill/>
            <a:miter lim="800000"/>
            <a:headEnd/>
            <a:tailEnd/>
          </a:ln>
        </p:spPr>
      </p:pic>
      <p:pic>
        <p:nvPicPr>
          <p:cNvPr id="5" name="Рисунок 4" descr="_DSC1504.JPG"/>
          <p:cNvPicPr/>
          <p:nvPr/>
        </p:nvPicPr>
        <p:blipFill>
          <a:blip r:embed="rId4" cstate="print"/>
          <a:srcRect/>
          <a:stretch>
            <a:fillRect/>
          </a:stretch>
        </p:blipFill>
        <p:spPr bwMode="auto">
          <a:xfrm>
            <a:off x="2643174" y="214290"/>
            <a:ext cx="3500462" cy="2286016"/>
          </a:xfrm>
          <a:prstGeom prst="rect">
            <a:avLst/>
          </a:prstGeom>
          <a:noFill/>
          <a:ln w="9525">
            <a:noFill/>
            <a:miter lim="800000"/>
            <a:headEnd/>
            <a:tailEnd/>
          </a:ln>
        </p:spPr>
      </p:pic>
      <p:pic>
        <p:nvPicPr>
          <p:cNvPr id="6" name="Рисунок 5" descr="_DSC1524.JPG"/>
          <p:cNvPicPr/>
          <p:nvPr/>
        </p:nvPicPr>
        <p:blipFill>
          <a:blip r:embed="rId5" cstate="print"/>
          <a:srcRect/>
          <a:stretch>
            <a:fillRect/>
          </a:stretch>
        </p:blipFill>
        <p:spPr bwMode="auto">
          <a:xfrm>
            <a:off x="2643174" y="2643182"/>
            <a:ext cx="2500330" cy="3929090"/>
          </a:xfrm>
          <a:prstGeom prst="rect">
            <a:avLst/>
          </a:prstGeom>
          <a:noFill/>
          <a:ln w="9525">
            <a:noFill/>
            <a:miter lim="800000"/>
            <a:headEnd/>
            <a:tailEnd/>
          </a:ln>
        </p:spPr>
      </p:pic>
      <p:pic>
        <p:nvPicPr>
          <p:cNvPr id="7" name="Рисунок 6" descr="_DSC1546.JPG"/>
          <p:cNvPicPr/>
          <p:nvPr/>
        </p:nvPicPr>
        <p:blipFill>
          <a:blip r:embed="rId6" cstate="print"/>
          <a:srcRect/>
          <a:stretch>
            <a:fillRect/>
          </a:stretch>
        </p:blipFill>
        <p:spPr bwMode="auto">
          <a:xfrm>
            <a:off x="6500826" y="214290"/>
            <a:ext cx="2214578" cy="3357586"/>
          </a:xfrm>
          <a:prstGeom prst="rect">
            <a:avLst/>
          </a:prstGeom>
          <a:noFill/>
          <a:ln w="9525">
            <a:noFill/>
            <a:miter lim="800000"/>
            <a:headEnd/>
            <a:tailEnd/>
          </a:ln>
        </p:spPr>
      </p:pic>
      <p:pic>
        <p:nvPicPr>
          <p:cNvPr id="8" name="Рисунок 7" descr="_DSC1527.JPG"/>
          <p:cNvPicPr/>
          <p:nvPr/>
        </p:nvPicPr>
        <p:blipFill>
          <a:blip r:embed="rId7" cstate="print"/>
          <a:srcRect/>
          <a:stretch>
            <a:fillRect/>
          </a:stretch>
        </p:blipFill>
        <p:spPr bwMode="auto">
          <a:xfrm>
            <a:off x="5286380" y="3857628"/>
            <a:ext cx="3619500" cy="2705100"/>
          </a:xfrm>
          <a:prstGeom prst="rect">
            <a:avLst/>
          </a:prstGeom>
          <a:noFill/>
          <a:ln w="9525">
            <a:noFill/>
            <a:miter lim="800000"/>
            <a:headEnd/>
            <a:tailEnd/>
          </a:ln>
        </p:spPr>
      </p:pic>
      <p:pic>
        <p:nvPicPr>
          <p:cNvPr id="9" name="Рисунок 8" descr="_DSC1520.JPG"/>
          <p:cNvPicPr/>
          <p:nvPr/>
        </p:nvPicPr>
        <p:blipFill>
          <a:blip r:embed="rId8" cstate="print"/>
          <a:srcRect/>
          <a:stretch>
            <a:fillRect/>
          </a:stretch>
        </p:blipFill>
        <p:spPr bwMode="auto">
          <a:xfrm>
            <a:off x="285720" y="3643314"/>
            <a:ext cx="2071702" cy="2928958"/>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0" y="0"/>
            <a:ext cx="9144001" cy="6858000"/>
          </a:xfrm>
          <a:prstGeom prst="rect">
            <a:avLst/>
          </a:prstGeom>
          <a:noFill/>
          <a:ln w="9525">
            <a:noFill/>
            <a:miter lim="800000"/>
            <a:headEnd/>
            <a:tailEnd/>
          </a:ln>
          <a:effectLst/>
        </p:spPr>
      </p:pic>
      <p:pic>
        <p:nvPicPr>
          <p:cNvPr id="3" name="Рисунок 2" descr="_DSC1533.JPG"/>
          <p:cNvPicPr/>
          <p:nvPr/>
        </p:nvPicPr>
        <p:blipFill>
          <a:blip r:embed="rId3" cstate="print"/>
          <a:srcRect/>
          <a:stretch>
            <a:fillRect/>
          </a:stretch>
        </p:blipFill>
        <p:spPr bwMode="auto">
          <a:xfrm>
            <a:off x="214282" y="142852"/>
            <a:ext cx="4071966" cy="3071834"/>
          </a:xfrm>
          <a:prstGeom prst="rect">
            <a:avLst/>
          </a:prstGeom>
          <a:noFill/>
          <a:ln w="9525">
            <a:noFill/>
            <a:miter lim="800000"/>
            <a:headEnd/>
            <a:tailEnd/>
          </a:ln>
        </p:spPr>
      </p:pic>
      <p:pic>
        <p:nvPicPr>
          <p:cNvPr id="5" name="Рисунок 4" descr="_DSC1537.JPG"/>
          <p:cNvPicPr/>
          <p:nvPr/>
        </p:nvPicPr>
        <p:blipFill>
          <a:blip r:embed="rId4" cstate="print"/>
          <a:srcRect/>
          <a:stretch>
            <a:fillRect/>
          </a:stretch>
        </p:blipFill>
        <p:spPr bwMode="auto">
          <a:xfrm>
            <a:off x="4572000" y="142852"/>
            <a:ext cx="4286280" cy="3071834"/>
          </a:xfrm>
          <a:prstGeom prst="rect">
            <a:avLst/>
          </a:prstGeom>
          <a:noFill/>
          <a:ln w="9525">
            <a:noFill/>
            <a:miter lim="800000"/>
            <a:headEnd/>
            <a:tailEnd/>
          </a:ln>
        </p:spPr>
      </p:pic>
      <p:pic>
        <p:nvPicPr>
          <p:cNvPr id="6" name="Рисунок 5" descr="_DSC1561.JPG"/>
          <p:cNvPicPr/>
          <p:nvPr/>
        </p:nvPicPr>
        <p:blipFill>
          <a:blip r:embed="rId5" cstate="print"/>
          <a:srcRect/>
          <a:stretch>
            <a:fillRect/>
          </a:stretch>
        </p:blipFill>
        <p:spPr bwMode="auto">
          <a:xfrm>
            <a:off x="214282" y="3429000"/>
            <a:ext cx="4071966" cy="3071834"/>
          </a:xfrm>
          <a:prstGeom prst="rect">
            <a:avLst/>
          </a:prstGeom>
          <a:noFill/>
          <a:ln w="9525">
            <a:noFill/>
            <a:miter lim="800000"/>
            <a:headEnd/>
            <a:tailEnd/>
          </a:ln>
        </p:spPr>
      </p:pic>
      <p:pic>
        <p:nvPicPr>
          <p:cNvPr id="7" name="Рисунок 6" descr="_DSC1567.JPG"/>
          <p:cNvPicPr/>
          <p:nvPr/>
        </p:nvPicPr>
        <p:blipFill>
          <a:blip r:embed="rId6" cstate="print"/>
          <a:srcRect/>
          <a:stretch>
            <a:fillRect/>
          </a:stretch>
        </p:blipFill>
        <p:spPr bwMode="auto">
          <a:xfrm>
            <a:off x="4572000" y="3429000"/>
            <a:ext cx="4286280" cy="3071834"/>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rot="10800000">
            <a:off x="-1" y="0"/>
            <a:ext cx="9144001" cy="6858000"/>
          </a:xfrm>
          <a:prstGeom prst="rect">
            <a:avLst/>
          </a:prstGeom>
          <a:noFill/>
          <a:ln w="9525">
            <a:noFill/>
            <a:miter lim="800000"/>
            <a:headEnd/>
            <a:tailEnd/>
          </a:ln>
          <a:effectLst/>
        </p:spPr>
      </p:pic>
      <p:pic>
        <p:nvPicPr>
          <p:cNvPr id="3" name="Рисунок 2" descr="_DSC1569.JPG"/>
          <p:cNvPicPr/>
          <p:nvPr/>
        </p:nvPicPr>
        <p:blipFill>
          <a:blip r:embed="rId3" cstate="print"/>
          <a:srcRect/>
          <a:stretch>
            <a:fillRect/>
          </a:stretch>
        </p:blipFill>
        <p:spPr bwMode="auto">
          <a:xfrm>
            <a:off x="214282" y="142852"/>
            <a:ext cx="4000528" cy="2714644"/>
          </a:xfrm>
          <a:prstGeom prst="rect">
            <a:avLst/>
          </a:prstGeom>
          <a:noFill/>
          <a:ln w="9525">
            <a:noFill/>
            <a:miter lim="800000"/>
            <a:headEnd/>
            <a:tailEnd/>
          </a:ln>
        </p:spPr>
      </p:pic>
      <p:pic>
        <p:nvPicPr>
          <p:cNvPr id="5" name="Рисунок 4" descr="DSC00019.JPG"/>
          <p:cNvPicPr/>
          <p:nvPr/>
        </p:nvPicPr>
        <p:blipFill>
          <a:blip r:embed="rId4" cstate="print"/>
          <a:srcRect/>
          <a:stretch>
            <a:fillRect/>
          </a:stretch>
        </p:blipFill>
        <p:spPr bwMode="auto">
          <a:xfrm>
            <a:off x="4643438" y="142852"/>
            <a:ext cx="4224347" cy="2714644"/>
          </a:xfrm>
          <a:prstGeom prst="rect">
            <a:avLst/>
          </a:prstGeom>
          <a:noFill/>
          <a:ln w="9525">
            <a:noFill/>
            <a:miter lim="800000"/>
            <a:headEnd/>
            <a:tailEnd/>
          </a:ln>
        </p:spPr>
      </p:pic>
      <p:sp>
        <p:nvSpPr>
          <p:cNvPr id="6" name="TextBox 5"/>
          <p:cNvSpPr txBox="1"/>
          <p:nvPr/>
        </p:nvSpPr>
        <p:spPr>
          <a:xfrm>
            <a:off x="214282" y="3071810"/>
            <a:ext cx="8643998" cy="1077218"/>
          </a:xfrm>
          <a:prstGeom prst="rect">
            <a:avLst/>
          </a:prstGeom>
          <a:noFill/>
        </p:spPr>
        <p:txBody>
          <a:bodyPr wrap="square" rtlCol="0">
            <a:spAutoFit/>
          </a:bodyPr>
          <a:lstStyle/>
          <a:p>
            <a:r>
              <a:rPr lang="ru-RU" sz="1600" b="1" dirty="0">
                <a:solidFill>
                  <a:srgbClr val="FF00FF"/>
                </a:solidFill>
                <a:latin typeface="Comic Sans MS" pitchFamily="66" charset="0"/>
              </a:rPr>
              <a:t>Творческий союз воспитателей, воспитанников, родителей создает атмосферу личного комфорта для каждого: улыбчивые лица, удовлетворение от признания труда, удовлетворение покупательной способности (низкие цены), возможность проявить самостоятельность при выборе и покупке товара (для воспитанников).</a:t>
            </a:r>
            <a:endParaRPr lang="ru-RU" sz="1600" dirty="0">
              <a:solidFill>
                <a:srgbClr val="FF00FF"/>
              </a:solidFill>
              <a:latin typeface="Comic Sans MS" pitchFamily="66" charset="0"/>
            </a:endParaRPr>
          </a:p>
        </p:txBody>
      </p:sp>
      <p:pic>
        <p:nvPicPr>
          <p:cNvPr id="7" name="Рисунок 6" descr="DSC00014.JPG"/>
          <p:cNvPicPr/>
          <p:nvPr/>
        </p:nvPicPr>
        <p:blipFill>
          <a:blip r:embed="rId5" cstate="print"/>
          <a:srcRect/>
          <a:stretch>
            <a:fillRect/>
          </a:stretch>
        </p:blipFill>
        <p:spPr bwMode="auto">
          <a:xfrm>
            <a:off x="2285984" y="4214818"/>
            <a:ext cx="4071966" cy="250033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246</Words>
  <Application>Microsoft Office PowerPoint</Application>
  <PresentationFormat>Экран (4:3)</PresentationFormat>
  <Paragraphs>32</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10</cp:revision>
  <dcterms:created xsi:type="dcterms:W3CDTF">2017-10-06T01:03:32Z</dcterms:created>
  <dcterms:modified xsi:type="dcterms:W3CDTF">2017-10-06T02:39:32Z</dcterms:modified>
</cp:coreProperties>
</file>