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8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5D2995-002B-445E-B073-80C779878CA0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AC876E-0D00-4DD3-93FF-5FDC58A4E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1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3CBE5F-3B6C-4083-9C53-185A62B3B66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028BA-CC73-4315-99D0-66444DD3DBD2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AD3C9-2B0C-4BE6-914F-92DC986B5F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2358A-6681-4E1C-A46B-CE4DFF59AEA8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CF5EF-4B93-479F-9980-1EBC6CDCE7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B390B-7C44-40A9-8123-7905A72107B5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12242-6C65-4EC4-AADB-504B297E82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A20FB-D10F-417A-8341-8CD6A89BC428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721C8-9F23-44DE-8795-446417F800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B84B4-E664-4C2A-A64A-EA7E53331915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B2F2E-BCE3-4254-A0AC-2CC42E0B64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27EA5-45FB-4A71-BD51-3FBDE314CAFE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A0EEA-2E29-4106-8E21-200B1FEBE2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D1D26-3C79-48EC-AF2A-0E78293AD047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8D1F1-5E93-42A0-9D97-A98F455B19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DFF1E-7BFD-4B52-8DC2-B00A5F178125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F03D2-6EF1-46ED-B03F-9A2387D86E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E9245-8005-446E-9AAD-0CE69D48A552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4FF9B-AF1A-40D4-8893-B497937C2E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89CC5-3380-4E44-9367-A5A5D262214B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F8C9A-F8CD-4764-802E-104861FE6A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74C0F-602E-4381-85E4-5A6CE5010A99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1C095-38FC-44AA-9C2B-C5E51B0CB1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7206501-3196-40F2-AFE2-4ED630E99F0C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4245448-23D9-4543-89A3-44DCD84737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tolstopuzzzz.narod.ru/photo/osen/img_4275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eshka-i.narod.ru/photo48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pushkin.niv.ru/images/mesta/mesta_12_3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9.jpeg"/><Relationship Id="rId7" Type="http://schemas.openxmlformats.org/officeDocument/2006/relationships/image" Target="../media/image5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785813" y="1857375"/>
            <a:ext cx="7772400" cy="2571750"/>
          </a:xfrm>
        </p:spPr>
        <p:txBody>
          <a:bodyPr/>
          <a:lstStyle/>
          <a:p>
            <a:r>
              <a:rPr lang="ru-RU" smtClean="0"/>
              <a:t>Урок-презентация</a:t>
            </a:r>
            <a:br>
              <a:rPr lang="ru-RU" smtClean="0"/>
            </a:br>
            <a:r>
              <a:rPr lang="ru-RU" smtClean="0"/>
              <a:t>«Жизнь и творчество А.С.Пушкина»</a:t>
            </a:r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50" y="4643438"/>
            <a:ext cx="6400800" cy="2066925"/>
          </a:xfrm>
        </p:spPr>
        <p:txBody>
          <a:bodyPr/>
          <a:lstStyle/>
          <a:p>
            <a:r>
              <a:rPr lang="ru-RU" i="1" smtClean="0">
                <a:solidFill>
                  <a:schemeClr val="tx1"/>
                </a:solidFill>
              </a:rPr>
              <a:t>5 класс</a:t>
            </a:r>
          </a:p>
        </p:txBody>
      </p:sp>
      <p:sp>
        <p:nvSpPr>
          <p:cNvPr id="2052" name="TextBox 3"/>
          <p:cNvSpPr txBox="1">
            <a:spLocks noChangeArrowheads="1"/>
          </p:cNvSpPr>
          <p:nvPr/>
        </p:nvSpPr>
        <p:spPr bwMode="auto">
          <a:xfrm>
            <a:off x="2214563" y="500063"/>
            <a:ext cx="633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     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 descr="0710131440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428625"/>
            <a:ext cx="48736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4989513" y="1714500"/>
            <a:ext cx="401161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 i="1">
                <a:latin typeface="Bookman Old Style" pitchFamily="18" charset="0"/>
              </a:rPr>
              <a:t>Александр</a:t>
            </a:r>
          </a:p>
          <a:p>
            <a:r>
              <a:rPr lang="ru-RU" sz="4800" b="1" i="1">
                <a:latin typeface="Bookman Old Style" pitchFamily="18" charset="0"/>
              </a:rPr>
              <a:t>Сергеевич</a:t>
            </a:r>
          </a:p>
          <a:p>
            <a:r>
              <a:rPr lang="ru-RU" sz="4800" b="1" i="1">
                <a:latin typeface="Bookman Old Style" pitchFamily="18" charset="0"/>
              </a:rPr>
              <a:t>Пушкин</a:t>
            </a:r>
          </a:p>
          <a:p>
            <a:endParaRPr lang="ru-RU" sz="4800" b="1" i="1">
              <a:latin typeface="Bookman Old Style" pitchFamily="18" charset="0"/>
            </a:endParaRPr>
          </a:p>
          <a:p>
            <a:r>
              <a:rPr lang="ru-RU" sz="4800" b="1" i="1">
                <a:latin typeface="Bookman Old Style" pitchFamily="18" charset="0"/>
              </a:rPr>
              <a:t>1799-1837</a:t>
            </a:r>
            <a:endParaRPr lang="ru-RU" sz="5400" b="1" i="1">
              <a:latin typeface="Bookman Old Style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3"/>
          <p:cNvSpPr txBox="1">
            <a:spLocks noChangeArrowheads="1"/>
          </p:cNvSpPr>
          <p:nvPr/>
        </p:nvSpPr>
        <p:spPr bwMode="auto">
          <a:xfrm>
            <a:off x="214313" y="285750"/>
            <a:ext cx="4429125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Bookman Old Style" pitchFamily="18" charset="0"/>
              </a:rPr>
              <a:t>6 июня 1799 года </a:t>
            </a:r>
          </a:p>
          <a:p>
            <a:r>
              <a:rPr lang="ru-RU" sz="3600" i="1">
                <a:latin typeface="Bookman Old Style" pitchFamily="18" charset="0"/>
              </a:rPr>
              <a:t>в Москве в дворянской помещичьей семье Пушкиных родился мальчик, которому суждено было стать одним из величайших поэтов России.</a:t>
            </a:r>
          </a:p>
        </p:txBody>
      </p:sp>
      <p:pic>
        <p:nvPicPr>
          <p:cNvPr id="3075" name="Рисунок 6" descr="pushkin_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70438" y="642938"/>
            <a:ext cx="4183062" cy="545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Box 7"/>
          <p:cNvSpPr txBox="1">
            <a:spLocks noChangeArrowheads="1"/>
          </p:cNvSpPr>
          <p:nvPr/>
        </p:nvSpPr>
        <p:spPr bwMode="auto">
          <a:xfrm>
            <a:off x="4500563" y="6286500"/>
            <a:ext cx="4500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latin typeface="Bookman Old Style" pitchFamily="18" charset="0"/>
              </a:rPr>
              <a:t>  Пушкин-ребенок. 1800-1802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3" descr="pushkin_s_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" y="571500"/>
            <a:ext cx="432435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4357688" y="214313"/>
            <a:ext cx="4572000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400" i="1">
                <a:latin typeface="Bookman Old Style" pitchFamily="18" charset="0"/>
              </a:rPr>
              <a:t>Отец, </a:t>
            </a:r>
          </a:p>
          <a:p>
            <a:r>
              <a:rPr lang="ru-RU" sz="3400" i="1" u="sng">
                <a:latin typeface="Bookman Old Style" pitchFamily="18" charset="0"/>
              </a:rPr>
              <a:t>Сергей Львович</a:t>
            </a:r>
            <a:r>
              <a:rPr lang="ru-RU" sz="3400" i="1">
                <a:latin typeface="Bookman Old Style" pitchFamily="18" charset="0"/>
              </a:rPr>
              <a:t>, небогатый помещик, человек образованный, хорошо знал литературу, </a:t>
            </a:r>
          </a:p>
          <a:p>
            <a:r>
              <a:rPr lang="ru-RU" sz="3400" i="1">
                <a:latin typeface="Bookman Old Style" pitchFamily="18" charset="0"/>
              </a:rPr>
              <a:t>был знаком со многими русскими писателями и сам немного писал.</a:t>
            </a:r>
          </a:p>
        </p:txBody>
      </p:sp>
      <p:sp>
        <p:nvSpPr>
          <p:cNvPr id="4100" name="TextBox 5"/>
          <p:cNvSpPr txBox="1">
            <a:spLocks noChangeArrowheads="1"/>
          </p:cNvSpPr>
          <p:nvPr/>
        </p:nvSpPr>
        <p:spPr bwMode="auto">
          <a:xfrm>
            <a:off x="428625" y="6143625"/>
            <a:ext cx="3929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latin typeface="Bookman Old Style" pitchFamily="18" charset="0"/>
              </a:rPr>
              <a:t>С.Л. Пушкин. 1824.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4" descr="pushkina_n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57188"/>
            <a:ext cx="3452812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5"/>
          <p:cNvSpPr txBox="1">
            <a:spLocks noChangeArrowheads="1"/>
          </p:cNvSpPr>
          <p:nvPr/>
        </p:nvSpPr>
        <p:spPr bwMode="auto">
          <a:xfrm>
            <a:off x="3786188" y="142875"/>
            <a:ext cx="5214937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100" i="1">
                <a:latin typeface="Bookman Old Style" pitchFamily="18" charset="0"/>
              </a:rPr>
              <a:t>Мать, </a:t>
            </a:r>
          </a:p>
          <a:p>
            <a:r>
              <a:rPr lang="ru-RU" sz="3100" i="1" u="sng">
                <a:latin typeface="Bookman Old Style" pitchFamily="18" charset="0"/>
              </a:rPr>
              <a:t>Надежда Осиповна</a:t>
            </a:r>
            <a:r>
              <a:rPr lang="ru-RU" sz="3100" i="1">
                <a:latin typeface="Bookman Old Style" pitchFamily="18" charset="0"/>
              </a:rPr>
              <a:t>, приходилась внучкой арапу Петра </a:t>
            </a:r>
            <a:r>
              <a:rPr lang="en-US" sz="3100" i="1">
                <a:latin typeface="Bookman Old Style" pitchFamily="18" charset="0"/>
              </a:rPr>
              <a:t>I</a:t>
            </a:r>
            <a:r>
              <a:rPr lang="ru-RU" sz="3100" i="1">
                <a:latin typeface="Bookman Old Style" pitchFamily="18" charset="0"/>
              </a:rPr>
              <a:t>, впоследствии русскому генералу Ганнибалу</a:t>
            </a:r>
            <a:r>
              <a:rPr lang="ru-RU" sz="3100">
                <a:latin typeface="Calibri" pitchFamily="34" charset="0"/>
              </a:rPr>
              <a:t>.</a:t>
            </a:r>
          </a:p>
        </p:txBody>
      </p:sp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14313" y="4500563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Н.О. Пушкина. 1800-е гг.</a:t>
            </a:r>
          </a:p>
        </p:txBody>
      </p:sp>
      <p:pic>
        <p:nvPicPr>
          <p:cNvPr id="5125" name="Рисунок 7" descr="gannibal_a_p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8" y="3071813"/>
            <a:ext cx="2571750" cy="321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Box 8"/>
          <p:cNvSpPr txBox="1">
            <a:spLocks noChangeArrowheads="1"/>
          </p:cNvSpPr>
          <p:nvPr/>
        </p:nvSpPr>
        <p:spPr bwMode="auto">
          <a:xfrm>
            <a:off x="6215063" y="3571875"/>
            <a:ext cx="27146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Bookman Old Style" pitchFamily="18" charset="0"/>
              </a:rPr>
              <a:t>Прадедушка, </a:t>
            </a:r>
          </a:p>
          <a:p>
            <a:r>
              <a:rPr lang="ru-RU" sz="2800" i="1" u="sng">
                <a:latin typeface="Bookman Old Style" pitchFamily="18" charset="0"/>
              </a:rPr>
              <a:t>Абрам Петрович Ганнибал</a:t>
            </a:r>
          </a:p>
          <a:p>
            <a:r>
              <a:rPr lang="ru-RU" sz="2800" i="1">
                <a:latin typeface="Bookman Old Style" pitchFamily="18" charset="0"/>
              </a:rPr>
              <a:t> "Арап Петра Великого"</a:t>
            </a:r>
          </a:p>
        </p:txBody>
      </p:sp>
      <p:sp>
        <p:nvSpPr>
          <p:cNvPr id="5127" name="TextBox 10"/>
          <p:cNvSpPr txBox="1">
            <a:spLocks noChangeArrowheads="1"/>
          </p:cNvSpPr>
          <p:nvPr/>
        </p:nvSpPr>
        <p:spPr bwMode="auto">
          <a:xfrm>
            <a:off x="3714750" y="6286500"/>
            <a:ext cx="2714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А.П. Ганнибал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6" grpId="0"/>
      <p:bldP spid="51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C:\Documents and Settings\Admin\Рабочий стол\Пушкин\pushkin_l_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50" y="214313"/>
            <a:ext cx="2871788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C:\Documents and Settings\Admin\Рабочий стол\Пушкин\pavlischeva_o_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14313"/>
            <a:ext cx="311467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Box 5"/>
          <p:cNvSpPr txBox="1">
            <a:spLocks noChangeArrowheads="1"/>
          </p:cNvSpPr>
          <p:nvPr/>
        </p:nvSpPr>
        <p:spPr bwMode="auto">
          <a:xfrm>
            <a:off x="3214688" y="214313"/>
            <a:ext cx="28575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  <a:cs typeface="Times New Roman" pitchFamily="18" charset="0"/>
              </a:rPr>
              <a:t>Детей в семье Пушкиных было трое. Старшая -Ольга,  второй  - Александр и младший – Лёвушка, любимец семьи.</a:t>
            </a:r>
          </a:p>
        </p:txBody>
      </p:sp>
      <p:pic>
        <p:nvPicPr>
          <p:cNvPr id="6149" name="Picture 6" descr="C:\Documents and Settings\Admin\Рабочий стол\Пушкин\pushkin_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13" y="3500438"/>
            <a:ext cx="19208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Box 7"/>
          <p:cNvSpPr txBox="1">
            <a:spLocks noChangeArrowheads="1"/>
          </p:cNvSpPr>
          <p:nvPr/>
        </p:nvSpPr>
        <p:spPr bwMode="auto">
          <a:xfrm>
            <a:off x="214313" y="3857625"/>
            <a:ext cx="3440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ru-RU" sz="2800" b="1" i="1">
                <a:latin typeface="Bookman Old Style" pitchFamily="18" charset="0"/>
                <a:cs typeface="Times New Roman" pitchFamily="18" charset="0"/>
              </a:rPr>
              <a:t>Ольга Сергеевна</a:t>
            </a:r>
          </a:p>
        </p:txBody>
      </p:sp>
      <p:sp>
        <p:nvSpPr>
          <p:cNvPr id="6151" name="TextBox 8"/>
          <p:cNvSpPr txBox="1">
            <a:spLocks noChangeArrowheads="1"/>
          </p:cNvSpPr>
          <p:nvPr/>
        </p:nvSpPr>
        <p:spPr bwMode="auto">
          <a:xfrm>
            <a:off x="6000750" y="4071938"/>
            <a:ext cx="2882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ru-RU" sz="2800" b="1" i="1">
                <a:latin typeface="Bookman Old Style" pitchFamily="18" charset="0"/>
                <a:cs typeface="Times New Roman" pitchFamily="18" charset="0"/>
              </a:rPr>
              <a:t>Лев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>
                <a:latin typeface="Bookman Old Style" pitchFamily="18" charset="0"/>
                <a:cs typeface="Times New Roman" pitchFamily="18" charset="0"/>
              </a:rPr>
              <a:t>Сергеевич</a:t>
            </a:r>
          </a:p>
        </p:txBody>
      </p:sp>
      <p:sp>
        <p:nvSpPr>
          <p:cNvPr id="6152" name="TextBox 10"/>
          <p:cNvSpPr txBox="1">
            <a:spLocks noChangeArrowheads="1"/>
          </p:cNvSpPr>
          <p:nvPr/>
        </p:nvSpPr>
        <p:spPr bwMode="auto">
          <a:xfrm>
            <a:off x="2357438" y="6143625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latin typeface="Bookman Old Style" pitchFamily="18" charset="0"/>
                <a:cs typeface="Times New Roman" pitchFamily="18" charset="0"/>
              </a:rPr>
              <a:t>Александр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>
                <a:latin typeface="Bookman Old Style" pitchFamily="18" charset="0"/>
                <a:cs typeface="Times New Roman" pitchFamily="18" charset="0"/>
              </a:rPr>
              <a:t>Сергеевич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  <p:bldP spid="6151" grpId="0"/>
      <p:bldP spid="61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Documents and Settings\Admin\Рабочий стол\Пушкин\gannibal_m_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214313"/>
            <a:ext cx="2724150" cy="380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4" descr="C:\Documents and Settings\Admin\Рабочий стол\пушкин1\ari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38" y="285750"/>
            <a:ext cx="2519362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Box 6"/>
          <p:cNvSpPr txBox="1">
            <a:spLocks noChangeArrowheads="1"/>
          </p:cNvSpPr>
          <p:nvPr/>
        </p:nvSpPr>
        <p:spPr bwMode="auto">
          <a:xfrm>
            <a:off x="142875" y="4857750"/>
            <a:ext cx="88582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700" i="1">
                <a:latin typeface="Bookman Old Style" pitchFamily="18" charset="0"/>
                <a:cs typeface="Times New Roman" pitchFamily="18" charset="0"/>
              </a:rPr>
              <a:t>Любовь к родному языку маленькому Пушкину привили бабушка, Мария Алексеевна Ганнибал, превосходно говорившая и писавшая по-русски, и </a:t>
            </a:r>
          </a:p>
          <a:p>
            <a:r>
              <a:rPr lang="ru-RU" sz="2700" i="1">
                <a:latin typeface="Bookman Old Style" pitchFamily="18" charset="0"/>
                <a:cs typeface="Times New Roman" pitchFamily="18" charset="0"/>
              </a:rPr>
              <a:t>няня Арина Родионовна.</a:t>
            </a:r>
          </a:p>
        </p:txBody>
      </p:sp>
      <p:sp>
        <p:nvSpPr>
          <p:cNvPr id="7173" name="TextBox 7"/>
          <p:cNvSpPr txBox="1">
            <a:spLocks noChangeArrowheads="1"/>
          </p:cNvSpPr>
          <p:nvPr/>
        </p:nvSpPr>
        <p:spPr bwMode="auto">
          <a:xfrm>
            <a:off x="357188" y="4000500"/>
            <a:ext cx="32972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>
                <a:latin typeface="Bookman Old Style" pitchFamily="18" charset="0"/>
                <a:cs typeface="Times New Roman" pitchFamily="18" charset="0"/>
              </a:rPr>
              <a:t>Ганнибал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b="1" i="1">
                <a:latin typeface="Bookman Old Style" pitchFamily="18" charset="0"/>
                <a:cs typeface="Times New Roman" pitchFamily="18" charset="0"/>
              </a:rPr>
              <a:t>Мария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>
                <a:latin typeface="Bookman Old Style" pitchFamily="18" charset="0"/>
                <a:cs typeface="Times New Roman" pitchFamily="18" charset="0"/>
              </a:rPr>
              <a:t>Алексеевна</a:t>
            </a:r>
          </a:p>
        </p:txBody>
      </p:sp>
      <p:sp>
        <p:nvSpPr>
          <p:cNvPr id="7174" name="TextBox 8"/>
          <p:cNvSpPr txBox="1">
            <a:spLocks noChangeArrowheads="1"/>
          </p:cNvSpPr>
          <p:nvPr/>
        </p:nvSpPr>
        <p:spPr bwMode="auto">
          <a:xfrm>
            <a:off x="5286375" y="3929063"/>
            <a:ext cx="32797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>
                <a:latin typeface="Bookman Old Style" pitchFamily="18" charset="0"/>
                <a:cs typeface="Times New Roman" pitchFamily="18" charset="0"/>
              </a:rPr>
              <a:t>Яковлева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b="1" i="1">
                <a:latin typeface="Bookman Old Style" pitchFamily="18" charset="0"/>
                <a:cs typeface="Times New Roman" pitchFamily="18" charset="0"/>
              </a:rPr>
              <a:t>Арина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>
                <a:latin typeface="Bookman Old Style" pitchFamily="18" charset="0"/>
                <a:cs typeface="Times New Roman" pitchFamily="18" charset="0"/>
              </a:rPr>
              <a:t>Родионовна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717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C:\Documents and Settings\Admin\Рабочий стол\Пушкин\180px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857250"/>
            <a:ext cx="34575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Прямоугольник 7"/>
          <p:cNvSpPr>
            <a:spLocks noChangeArrowheads="1"/>
          </p:cNvSpPr>
          <p:nvPr/>
        </p:nvSpPr>
        <p:spPr bwMode="auto">
          <a:xfrm>
            <a:off x="3714750" y="214313"/>
            <a:ext cx="5214938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i="1">
                <a:latin typeface="Bookman Old Style" pitchFamily="18" charset="0"/>
              </a:rPr>
              <a:t>В 12 лет Александр был отвезен учиться в новое, только что открывшееся </a:t>
            </a:r>
          </a:p>
          <a:p>
            <a:r>
              <a:rPr lang="ru-RU" sz="3200" i="1" u="sng">
                <a:latin typeface="Bookman Old Style" pitchFamily="18" charset="0"/>
              </a:rPr>
              <a:t>19 октября 1811 г. </a:t>
            </a:r>
            <a:r>
              <a:rPr lang="ru-RU" sz="3200" i="1">
                <a:latin typeface="Bookman Old Style" pitchFamily="18" charset="0"/>
              </a:rPr>
              <a:t>учебное заведение - </a:t>
            </a:r>
            <a:r>
              <a:rPr lang="ru-RU" sz="3200" i="1" u="sng">
                <a:latin typeface="Bookman Old Style" pitchFamily="18" charset="0"/>
              </a:rPr>
              <a:t>Царскосельский Лицей </a:t>
            </a:r>
            <a:r>
              <a:rPr lang="ru-RU" sz="3200" i="1">
                <a:latin typeface="Bookman Old Style" pitchFamily="18" charset="0"/>
              </a:rPr>
              <a:t>под Петербургом, место, где располагалась летняя резиденция русских императоров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3"/>
          <p:cNvSpPr>
            <a:spLocks noChangeArrowheads="1"/>
          </p:cNvSpPr>
          <p:nvPr/>
        </p:nvSpPr>
        <p:spPr bwMode="auto">
          <a:xfrm>
            <a:off x="4786313" y="0"/>
            <a:ext cx="4143375" cy="327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300" i="1">
                <a:latin typeface="Bookman Old Style" pitchFamily="18" charset="0"/>
              </a:rPr>
              <a:t>Императорский Царскосельский Лицей был создан для образования и воспитания юношества, предназначенного к «важнейшим частям службы Государственной».</a:t>
            </a:r>
          </a:p>
        </p:txBody>
      </p:sp>
      <p:pic>
        <p:nvPicPr>
          <p:cNvPr id="9219" name="Picture 9" descr="slide0010_image0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3286125"/>
            <a:ext cx="36512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14313"/>
            <a:ext cx="453548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14313" y="3143250"/>
            <a:ext cx="507206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В своих правах Лицей приравнивался к российским университетам и находился под особым покровительством Александра </a:t>
            </a:r>
            <a:r>
              <a:rPr lang="en-US" sz="2400" i="1">
                <a:latin typeface="Bookman Old Style" pitchFamily="18" charset="0"/>
              </a:rPr>
              <a:t>I</a:t>
            </a:r>
            <a:r>
              <a:rPr lang="ru-RU" sz="2400" i="1">
                <a:latin typeface="Bookman Old Style" pitchFamily="18" charset="0"/>
              </a:rPr>
              <a:t>. В Лицей принимали дворянских мальчиков 10-12 лет по результатам вступительных экзаменов.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3"/>
          <p:cNvSpPr>
            <a:spLocks noChangeArrowheads="1"/>
          </p:cNvSpPr>
          <p:nvPr/>
        </p:nvSpPr>
        <p:spPr bwMode="auto">
          <a:xfrm>
            <a:off x="214313" y="4643438"/>
            <a:ext cx="8715375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i="1">
                <a:latin typeface="Bookman Old Style" pitchFamily="18" charset="0"/>
              </a:rPr>
              <a:t>Учебный год в Царскосельском Лицее продолжался </a:t>
            </a:r>
            <a:r>
              <a:rPr lang="ru-RU" sz="2600" i="1" u="sng">
                <a:latin typeface="Bookman Old Style" pitchFamily="18" charset="0"/>
              </a:rPr>
              <a:t>11 месяцев, с 1 августа по 1 июля. </a:t>
            </a:r>
            <a:r>
              <a:rPr lang="ru-RU" sz="2600" i="1">
                <a:latin typeface="Bookman Old Style" pitchFamily="18" charset="0"/>
              </a:rPr>
              <a:t>Лицей был закрытым заведением. В течение всего периода обучения воспитанники не имели права покидать пределов Царского Села.</a:t>
            </a:r>
          </a:p>
        </p:txBody>
      </p:sp>
      <p:pic>
        <p:nvPicPr>
          <p:cNvPr id="10243" name="Picture 3" descr="Картинка 1 из 50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214313"/>
            <a:ext cx="657225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1" descr="slide0018_image0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857250"/>
            <a:ext cx="364966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12" descr="slide0018_image0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857250"/>
            <a:ext cx="3714750" cy="27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Прямоугольник 6"/>
          <p:cNvSpPr>
            <a:spLocks noChangeArrowheads="1"/>
          </p:cNvSpPr>
          <p:nvPr/>
        </p:nvSpPr>
        <p:spPr bwMode="auto">
          <a:xfrm>
            <a:off x="3857625" y="3857625"/>
            <a:ext cx="528637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i="1">
                <a:latin typeface="Bookman Old Style" pitchFamily="18" charset="0"/>
              </a:rPr>
              <a:t>В каждой комнате – железная кровать, комод, конторка, зеркало, стул, стол для умывания, вместе и ночной. На конторке чернильница и подсвечник со щипцами…»       И.И.Пущин.Записки о Пушкине.</a:t>
            </a:r>
          </a:p>
        </p:txBody>
      </p:sp>
      <p:sp>
        <p:nvSpPr>
          <p:cNvPr id="11269" name="TextBox 7"/>
          <p:cNvSpPr txBox="1">
            <a:spLocks noChangeArrowheads="1"/>
          </p:cNvSpPr>
          <p:nvPr/>
        </p:nvSpPr>
        <p:spPr bwMode="auto">
          <a:xfrm>
            <a:off x="1285875" y="214313"/>
            <a:ext cx="6499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latin typeface="Bookman Old Style" pitchFamily="18" charset="0"/>
              </a:rPr>
              <a:t>Комната Александра Пушкина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Documents and Settings\Admin\Рабочий стол\Пушкин\delvig_a_p_h1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000125"/>
            <a:ext cx="25209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C:\Documents and Settings\Admin\Рабочий стол\Пушкин\puschin_i_i_h1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1000125"/>
            <a:ext cx="23336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Box 5"/>
          <p:cNvSpPr txBox="1">
            <a:spLocks noChangeArrowheads="1"/>
          </p:cNvSpPr>
          <p:nvPr/>
        </p:nvSpPr>
        <p:spPr bwMode="auto">
          <a:xfrm>
            <a:off x="214313" y="3929063"/>
            <a:ext cx="29289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200" i="1">
                <a:latin typeface="Bookman Old Style" pitchFamily="18" charset="0"/>
              </a:rPr>
              <a:t>Антон Антонович</a:t>
            </a:r>
          </a:p>
          <a:p>
            <a:r>
              <a:rPr lang="ru-RU" sz="2200" i="1">
                <a:latin typeface="Bookman Old Style" pitchFamily="18" charset="0"/>
              </a:rPr>
              <a:t>Дельвиг</a:t>
            </a:r>
          </a:p>
        </p:txBody>
      </p:sp>
      <p:sp>
        <p:nvSpPr>
          <p:cNvPr id="12293" name="TextBox 6"/>
          <p:cNvSpPr txBox="1">
            <a:spLocks noChangeArrowheads="1"/>
          </p:cNvSpPr>
          <p:nvPr/>
        </p:nvSpPr>
        <p:spPr bwMode="auto">
          <a:xfrm>
            <a:off x="6572250" y="3857625"/>
            <a:ext cx="23542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200" i="1">
                <a:latin typeface="Bookman Old Style" pitchFamily="18" charset="0"/>
              </a:rPr>
              <a:t>Иван Иванович</a:t>
            </a:r>
          </a:p>
          <a:p>
            <a:r>
              <a:rPr lang="ru-RU" sz="2200" i="1">
                <a:latin typeface="Bookman Old Style" pitchFamily="18" charset="0"/>
              </a:rPr>
              <a:t>Пущин</a:t>
            </a:r>
          </a:p>
        </p:txBody>
      </p:sp>
      <p:sp>
        <p:nvSpPr>
          <p:cNvPr id="12294" name="TextBox 7"/>
          <p:cNvSpPr txBox="1">
            <a:spLocks noChangeArrowheads="1"/>
          </p:cNvSpPr>
          <p:nvPr/>
        </p:nvSpPr>
        <p:spPr bwMode="auto">
          <a:xfrm>
            <a:off x="357188" y="214313"/>
            <a:ext cx="8367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ru-RU" sz="3200" b="1" i="1">
                <a:latin typeface="Bookman Old Style" pitchFamily="18" charset="0"/>
              </a:rPr>
              <a:t>Близкие друзья Пушкина по Лицею.</a:t>
            </a:r>
          </a:p>
        </p:txBody>
      </p:sp>
      <p:sp>
        <p:nvSpPr>
          <p:cNvPr id="12295" name="TextBox 8"/>
          <p:cNvSpPr txBox="1">
            <a:spLocks noChangeArrowheads="1"/>
          </p:cNvSpPr>
          <p:nvPr/>
        </p:nvSpPr>
        <p:spPr bwMode="auto">
          <a:xfrm>
            <a:off x="500063" y="5500688"/>
            <a:ext cx="81121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latin typeface="Bookman Old Style" pitchFamily="18" charset="0"/>
              </a:rPr>
              <a:t>Пушкин сохранил лицейскую дружбу </a:t>
            </a:r>
          </a:p>
          <a:p>
            <a:r>
              <a:rPr lang="ru-RU" sz="3200" i="1">
                <a:latin typeface="Bookman Old Style" pitchFamily="18" charset="0"/>
              </a:rPr>
              <a:t>и культ Лицея на всю жизнь.</a:t>
            </a:r>
            <a:endParaRPr lang="ru-RU" sz="2000" i="1">
              <a:latin typeface="Bookman Old Style" pitchFamily="18" charset="0"/>
            </a:endParaRPr>
          </a:p>
        </p:txBody>
      </p:sp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1500188"/>
            <a:ext cx="2462213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7" name="TextBox 9"/>
          <p:cNvSpPr txBox="1">
            <a:spLocks noChangeArrowheads="1"/>
          </p:cNvSpPr>
          <p:nvPr/>
        </p:nvSpPr>
        <p:spPr bwMode="auto">
          <a:xfrm>
            <a:off x="3071813" y="4500563"/>
            <a:ext cx="315118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200" i="1">
                <a:latin typeface="Bookman Old Style" pitchFamily="18" charset="0"/>
              </a:rPr>
              <a:t>Вильгельм Карлович</a:t>
            </a:r>
          </a:p>
          <a:p>
            <a:r>
              <a:rPr lang="ru-RU" sz="2200" i="1">
                <a:latin typeface="Bookman Old Style" pitchFamily="18" charset="0"/>
              </a:rPr>
              <a:t>Кюхельбекер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6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16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16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16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16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16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160"/>
                            </p:stCondLst>
                            <p:childTnLst>
                              <p:par>
                                <p:cTn id="4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5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5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5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  <p:bldP spid="122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3"/>
          <p:cNvSpPr>
            <a:spLocks noChangeArrowheads="1"/>
          </p:cNvSpPr>
          <p:nvPr/>
        </p:nvSpPr>
        <p:spPr bwMode="auto">
          <a:xfrm>
            <a:off x="214313" y="4643438"/>
            <a:ext cx="871537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В 1815 г. Пушкин с триумфом прочел на экзамене свое стихотворение "Воспоминание в Царском Селе" в присутствии знаменитого поэта Г.Р.Державина. Срок пребывания в лицее кончился летом 1817 года. </a:t>
            </a:r>
          </a:p>
          <a:p>
            <a:r>
              <a:rPr lang="ru-RU" sz="2400" i="1">
                <a:latin typeface="Bookman Old Style" pitchFamily="18" charset="0"/>
              </a:rPr>
              <a:t>9 июня состоялись выпускные экзамены.</a:t>
            </a:r>
          </a:p>
        </p:txBody>
      </p:sp>
      <p:pic>
        <p:nvPicPr>
          <p:cNvPr id="13315" name="Picture 1" descr="C:\Documents and Settings\Admin\Рабочий стол\Пушкин\pushki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357188"/>
            <a:ext cx="762317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Box 6"/>
          <p:cNvSpPr txBox="1">
            <a:spLocks noChangeArrowheads="1"/>
          </p:cNvSpPr>
          <p:nvPr/>
        </p:nvSpPr>
        <p:spPr bwMode="auto">
          <a:xfrm>
            <a:off x="1071563" y="0"/>
            <a:ext cx="6980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"Пушкин в Царском Селе", картина И. Репина, 1911.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4143375" y="0"/>
            <a:ext cx="4786313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700" i="1">
                <a:latin typeface="Bookman Old Style" pitchFamily="18" charset="0"/>
              </a:rPr>
              <a:t>Лицей заменил Пушкину детство. </a:t>
            </a:r>
          </a:p>
          <a:p>
            <a:r>
              <a:rPr lang="ru-RU" sz="2700" i="1">
                <a:latin typeface="Bookman Old Style" pitchFamily="18" charset="0"/>
              </a:rPr>
              <a:t>Лицей был закончен - детство прошло. Началась жизнь. Пушкин переехал в Петербург и поступил в коллегию иностранных дел в чине коллежского секретаря, но служба мало интересовала его. Он увлекался театром, балами, стал участником разных литературных обществ, завел много знакомств.</a:t>
            </a:r>
          </a:p>
        </p:txBody>
      </p:sp>
      <p:pic>
        <p:nvPicPr>
          <p:cNvPr id="14339" name="Picture 2" descr="C:\Documents and Settings\Admin\Рабочий стол\пушкин1\pushki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500063"/>
            <a:ext cx="3933825" cy="569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214313" y="3214688"/>
            <a:ext cx="34290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В первые годы по окончании Лицея им были написаны стихотворения "Деревня," "Домовому", </a:t>
            </a:r>
          </a:p>
          <a:p>
            <a:r>
              <a:rPr lang="ru-RU" sz="2400" i="1">
                <a:latin typeface="Bookman Old Style" pitchFamily="18" charset="0"/>
              </a:rPr>
              <a:t>« К Чаадаеву", ода "Вольность", поэма "Руслан и Людмила". </a:t>
            </a:r>
          </a:p>
        </p:txBody>
      </p:sp>
      <p:pic>
        <p:nvPicPr>
          <p:cNvPr id="15363" name="Picture 2" descr="mhtml:file://C:\Documents%20and%20Settings\Admin\Рабочий%20стол\пушкин1\Яндекс.Картинки_%20михайловское3.mht!http://eshka-i.narod.ru/photo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14313"/>
            <a:ext cx="4611687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E:\новое\новое\pushkin_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3429000"/>
            <a:ext cx="5257800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Box 7"/>
          <p:cNvSpPr txBox="1">
            <a:spLocks noChangeArrowheads="1"/>
          </p:cNvSpPr>
          <p:nvPr/>
        </p:nvSpPr>
        <p:spPr bwMode="auto">
          <a:xfrm>
            <a:off x="4857750" y="214313"/>
            <a:ext cx="4071938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Сразу после окончания Лицея в 1817 году, и вторично в 1819 г. после тяжелой болезни Пушкин приезжал в имение матери с.Михайловское Псковской губернии.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3"/>
          <p:cNvSpPr>
            <a:spLocks noChangeArrowheads="1"/>
          </p:cNvSpPr>
          <p:nvPr/>
        </p:nvSpPr>
        <p:spPr bwMode="auto">
          <a:xfrm>
            <a:off x="3929063" y="500063"/>
            <a:ext cx="5000625" cy="549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700" i="1">
                <a:latin typeface="Bookman Old Style" pitchFamily="18" charset="0"/>
              </a:rPr>
              <a:t>Идеи гражданской свободы нашли отражение и в стихах, и в поведении юного Пушкина. </a:t>
            </a:r>
          </a:p>
          <a:p>
            <a:r>
              <a:rPr lang="ru-RU" sz="2700" i="1">
                <a:latin typeface="Bookman Old Style" pitchFamily="18" charset="0"/>
              </a:rPr>
              <a:t>"Пушкина надобно сослать в Сибирь: он наводнил Россию возмутительными стихами; вся молодежь наизусть их читает" - таково было решение царя Александра I. Хлопотами друзей вместо Сибири Пушкина сослали на юг. </a:t>
            </a:r>
          </a:p>
        </p:txBody>
      </p:sp>
      <p:pic>
        <p:nvPicPr>
          <p:cNvPr id="16387" name="Picture 1" descr="C:\Documents and Settings\Admin\Рабочий стол\пушкин1\pushkin-sea_big_465871527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357188"/>
            <a:ext cx="3860800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3"/>
          <p:cNvSpPr>
            <a:spLocks noChangeArrowheads="1"/>
          </p:cNvSpPr>
          <p:nvPr/>
        </p:nvSpPr>
        <p:spPr bwMode="auto">
          <a:xfrm>
            <a:off x="3429000" y="214313"/>
            <a:ext cx="53578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За три года ссылки написаны "Кавказский пленник" , "Бахчисарайский фонтан" , а также "Узник", "Песнь о Вещем Олеге». Начат роман в стихах "Евгений Онегин". </a:t>
            </a:r>
          </a:p>
        </p:txBody>
      </p:sp>
      <p:pic>
        <p:nvPicPr>
          <p:cNvPr id="17411" name="Picture 1" descr="E:\новое\новое\pushkin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14313"/>
            <a:ext cx="3071813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Box 5"/>
          <p:cNvSpPr txBox="1">
            <a:spLocks noChangeArrowheads="1"/>
          </p:cNvSpPr>
          <p:nvPr/>
        </p:nvSpPr>
        <p:spPr bwMode="auto">
          <a:xfrm>
            <a:off x="214313" y="4143375"/>
            <a:ext cx="3429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В конце июля </a:t>
            </a:r>
          </a:p>
          <a:p>
            <a:r>
              <a:rPr lang="ru-RU" sz="2400" i="1">
                <a:latin typeface="Bookman Old Style" pitchFamily="18" charset="0"/>
              </a:rPr>
              <a:t>1824 года ссылка в родительское имение Михайловское Псковской губернии. </a:t>
            </a:r>
          </a:p>
        </p:txBody>
      </p:sp>
      <p:pic>
        <p:nvPicPr>
          <p:cNvPr id="17413" name="Picture 2" descr="C:\Documents and Settings\Admin\Рабочий стол\Пушкин\pushkin_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2500313"/>
            <a:ext cx="4976813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Box 7"/>
          <p:cNvSpPr txBox="1">
            <a:spLocks noChangeArrowheads="1"/>
          </p:cNvSpPr>
          <p:nvPr/>
        </p:nvSpPr>
        <p:spPr bwMode="auto">
          <a:xfrm>
            <a:off x="3571875" y="6072188"/>
            <a:ext cx="53578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Пушкин в селе Михайловском </a:t>
            </a:r>
          </a:p>
          <a:p>
            <a:r>
              <a:rPr lang="ru-RU" b="1" i="1">
                <a:latin typeface="Bookman Old Style" pitchFamily="18" charset="0"/>
              </a:rPr>
              <a:t>(Пущин у Пушкина). Н.Н. Ге. 1875 г. </a:t>
            </a:r>
          </a:p>
        </p:txBody>
      </p:sp>
      <p:sp>
        <p:nvSpPr>
          <p:cNvPr id="17415" name="TextBox 8"/>
          <p:cNvSpPr txBox="1">
            <a:spLocks noChangeArrowheads="1"/>
          </p:cNvSpPr>
          <p:nvPr/>
        </p:nvSpPr>
        <p:spPr bwMode="auto">
          <a:xfrm>
            <a:off x="642938" y="3357563"/>
            <a:ext cx="22272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i="1">
                <a:latin typeface="Bookman Old Style" pitchFamily="18" charset="0"/>
              </a:rPr>
              <a:t>Автопортрет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/>
      <p:bldP spid="17414" grpId="0"/>
      <p:bldP spid="174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Картинка 19 из 1329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714375"/>
            <a:ext cx="40005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7"/>
          <p:cNvSpPr txBox="1">
            <a:spLocks noChangeArrowheads="1"/>
          </p:cNvSpPr>
          <p:nvPr/>
        </p:nvSpPr>
        <p:spPr bwMode="auto">
          <a:xfrm>
            <a:off x="214313" y="5000625"/>
            <a:ext cx="87153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latin typeface="Bookman Old Style" pitchFamily="18" charset="0"/>
              </a:rPr>
              <a:t> С имением своей матери селом Михайловским в Псковской губернии Александр Сергеевич Пушкин был связан на протяжении всей своей зрелой жизни - с 1817 по 1836 г.г.</a:t>
            </a:r>
          </a:p>
        </p:txBody>
      </p:sp>
      <p:sp>
        <p:nvSpPr>
          <p:cNvPr id="18436" name="Прямоугольник 8"/>
          <p:cNvSpPr>
            <a:spLocks noChangeArrowheads="1"/>
          </p:cNvSpPr>
          <p:nvPr/>
        </p:nvSpPr>
        <p:spPr bwMode="auto">
          <a:xfrm>
            <a:off x="4286250" y="214313"/>
            <a:ext cx="464343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400" i="1">
                <a:latin typeface="Bookman Old Style" pitchFamily="18" charset="0"/>
              </a:rPr>
              <a:t>Под вашу сень,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            Михайловские рощи,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Являлся я –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         когда вы в первый раз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Увидели меня, тогда я был –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 Веселым юношей,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                    беспечно, жадно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Я приступал лишь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        только к жизни; - годы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Промчалися - и вы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                    во мне прияли </a:t>
            </a:r>
          </a:p>
          <a:p>
            <a:pPr algn="l"/>
            <a:r>
              <a:rPr lang="ru-RU" sz="2400" i="1">
                <a:latin typeface="Bookman Old Style" pitchFamily="18" charset="0"/>
              </a:rPr>
              <a:t>Усталого пришельца.</a:t>
            </a:r>
          </a:p>
        </p:txBody>
      </p:sp>
      <p:sp>
        <p:nvSpPr>
          <p:cNvPr id="18437" name="TextBox 9"/>
          <p:cNvSpPr txBox="1">
            <a:spLocks noChangeArrowheads="1"/>
          </p:cNvSpPr>
          <p:nvPr/>
        </p:nvSpPr>
        <p:spPr bwMode="auto">
          <a:xfrm>
            <a:off x="857250" y="3929063"/>
            <a:ext cx="25860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ru-RU" sz="2400" b="1" i="1">
                <a:latin typeface="Bookman Old Style" pitchFamily="18" charset="0"/>
              </a:rPr>
              <a:t>Михайловское</a:t>
            </a:r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3"/>
          <p:cNvSpPr txBox="1">
            <a:spLocks noChangeArrowheads="1"/>
          </p:cNvSpPr>
          <p:nvPr/>
        </p:nvSpPr>
        <p:spPr bwMode="auto">
          <a:xfrm>
            <a:off x="5357813" y="214313"/>
            <a:ext cx="3571875" cy="355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500" i="1">
                <a:latin typeface="Bookman Old Style" pitchFamily="18" charset="0"/>
              </a:rPr>
              <a:t>Утром и днем Пушкин обычно работал, потом уезжал верхом или уходил в  село Тригорское, где жили соседи, с которыми он был хорошо знаком.</a:t>
            </a:r>
          </a:p>
        </p:txBody>
      </p:sp>
      <p:pic>
        <p:nvPicPr>
          <p:cNvPr id="19459" name="Picture 2" descr="Тригорское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14313"/>
            <a:ext cx="50387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Прямоугольник 6"/>
          <p:cNvSpPr>
            <a:spLocks noChangeArrowheads="1"/>
          </p:cNvSpPr>
          <p:nvPr/>
        </p:nvSpPr>
        <p:spPr bwMode="auto">
          <a:xfrm>
            <a:off x="214313" y="4000500"/>
            <a:ext cx="8715375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i="1">
                <a:latin typeface="Bookman Old Style" pitchFamily="18" charset="0"/>
              </a:rPr>
              <a:t>А вечерами, когда за окном выла вьюга, он снова, как в детстве, слушал нянины сказки и песни. Вот как поэт писал брату в письме: «Знаешь ли мои занятия? До обеда  пишу записки, после обеда езжу верхом, вечером слушаю сказки… Что за прелесть эти сказки! Каждая из них поэма!»</a:t>
            </a:r>
          </a:p>
        </p:txBody>
      </p:sp>
      <p:sp>
        <p:nvSpPr>
          <p:cNvPr id="19461" name="Прямоугольник 7"/>
          <p:cNvSpPr>
            <a:spLocks noChangeArrowheads="1"/>
          </p:cNvSpPr>
          <p:nvPr/>
        </p:nvSpPr>
        <p:spPr bwMode="auto">
          <a:xfrm>
            <a:off x="1643063" y="3500438"/>
            <a:ext cx="20891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ru-RU" sz="2400" b="1" i="1">
                <a:latin typeface="Bookman Old Style" pitchFamily="18" charset="0"/>
              </a:rPr>
              <a:t>Тригорское</a:t>
            </a:r>
            <a:endParaRPr lang="ru-RU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3"/>
          <p:cNvSpPr>
            <a:spLocks noChangeArrowheads="1"/>
          </p:cNvSpPr>
          <p:nvPr/>
        </p:nvSpPr>
        <p:spPr bwMode="auto">
          <a:xfrm>
            <a:off x="214313" y="2071688"/>
            <a:ext cx="871537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200" i="1">
                <a:latin typeface="Bookman Old Style" pitchFamily="18" charset="0"/>
              </a:rPr>
              <a:t>Настоящим кладом была для Пушкина каждая сказка его доброй и самобытно талантливой няни Арины Родионовны. "Он все с ней, коли дома", вспоминали дворовые люди с. Михайловского. </a:t>
            </a:r>
          </a:p>
          <a:p>
            <a:r>
              <a:rPr lang="ru-RU" sz="2200" i="1">
                <a:latin typeface="Bookman Old Style" pitchFamily="18" charset="0"/>
              </a:rPr>
              <a:t>Многие ее сказки Пушкин использовал впоследствии как сюжеты собственных сказок ( в стихах). </a:t>
            </a:r>
          </a:p>
        </p:txBody>
      </p:sp>
      <p:pic>
        <p:nvPicPr>
          <p:cNvPr id="5" name="Picture 4" descr="bojar1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14313"/>
            <a:ext cx="248761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arevn1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214313"/>
            <a:ext cx="1785938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arevn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4214813"/>
            <a:ext cx="2160587" cy="240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Riba1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63" y="214313"/>
            <a:ext cx="2462212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5" descr="salt3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13" y="4214813"/>
            <a:ext cx="2144712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75" y="4143375"/>
            <a:ext cx="2206625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2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2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1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200"/>
                            </p:stCondLst>
                            <p:childTnLst>
                              <p:par>
                                <p:cTn id="3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3"/>
          <p:cNvSpPr txBox="1">
            <a:spLocks noChangeArrowheads="1"/>
          </p:cNvSpPr>
          <p:nvPr/>
        </p:nvSpPr>
        <p:spPr bwMode="auto">
          <a:xfrm>
            <a:off x="214313" y="0"/>
            <a:ext cx="87153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Забота и любовь Арины Родионовны скрашивали поэту ссылку.  Пушкин по-настоящему крепко любил свою няню и написал несколько трогательных стихотворений, к ней обращенных.</a:t>
            </a:r>
          </a:p>
        </p:txBody>
      </p:sp>
      <p:pic>
        <p:nvPicPr>
          <p:cNvPr id="2150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571625"/>
            <a:ext cx="3238500" cy="435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642938" y="5929313"/>
            <a:ext cx="271462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Иллюстрация </a:t>
            </a:r>
          </a:p>
          <a:p>
            <a:r>
              <a:rPr lang="ru-RU" b="1" i="1">
                <a:latin typeface="Bookman Old Style" pitchFamily="18" charset="0"/>
              </a:rPr>
              <a:t>к стихотворению </a:t>
            </a:r>
          </a:p>
          <a:p>
            <a:r>
              <a:rPr lang="ru-RU" b="1" i="1">
                <a:latin typeface="Bookman Old Style" pitchFamily="18" charset="0"/>
              </a:rPr>
              <a:t>«Зимний вечер»</a:t>
            </a:r>
          </a:p>
        </p:txBody>
      </p:sp>
      <p:sp>
        <p:nvSpPr>
          <p:cNvPr id="21509" name="Прямоугольник 6"/>
          <p:cNvSpPr>
            <a:spLocks noChangeArrowheads="1"/>
          </p:cNvSpPr>
          <p:nvPr/>
        </p:nvSpPr>
        <p:spPr bwMode="auto">
          <a:xfrm>
            <a:off x="3786188" y="1500188"/>
            <a:ext cx="51435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latin typeface="Bookman Old Style" pitchFamily="18" charset="0"/>
              </a:rPr>
              <a:t>…Наша ветхая лачужка</a:t>
            </a:r>
          </a:p>
          <a:p>
            <a:r>
              <a:rPr lang="ru-RU" sz="2000" b="1" i="1">
                <a:latin typeface="Bookman Old Style" pitchFamily="18" charset="0"/>
              </a:rPr>
              <a:t>И печальна и темна.</a:t>
            </a:r>
          </a:p>
          <a:p>
            <a:r>
              <a:rPr lang="ru-RU" sz="2000" b="1" i="1">
                <a:latin typeface="Bookman Old Style" pitchFamily="18" charset="0"/>
              </a:rPr>
              <a:t>Что же ты, моя старушка,</a:t>
            </a:r>
          </a:p>
          <a:p>
            <a:r>
              <a:rPr lang="ru-RU" sz="2000" b="1" i="1">
                <a:latin typeface="Bookman Old Style" pitchFamily="18" charset="0"/>
              </a:rPr>
              <a:t>Приумолкла у окна?</a:t>
            </a:r>
          </a:p>
          <a:p>
            <a:r>
              <a:rPr lang="ru-RU" sz="2000" b="1" i="1">
                <a:latin typeface="Bookman Old Style" pitchFamily="18" charset="0"/>
              </a:rPr>
              <a:t>Или бури завываньем</a:t>
            </a:r>
          </a:p>
          <a:p>
            <a:r>
              <a:rPr lang="ru-RU" sz="2000" b="1" i="1">
                <a:latin typeface="Bookman Old Style" pitchFamily="18" charset="0"/>
              </a:rPr>
              <a:t>Ты, мой друг, утомлена,</a:t>
            </a:r>
          </a:p>
          <a:p>
            <a:r>
              <a:rPr lang="ru-RU" sz="2000" b="1" i="1">
                <a:latin typeface="Bookman Old Style" pitchFamily="18" charset="0"/>
              </a:rPr>
              <a:t>Или дремлешь под жужжаньем</a:t>
            </a:r>
          </a:p>
          <a:p>
            <a:r>
              <a:rPr lang="ru-RU" sz="2000" b="1" i="1">
                <a:latin typeface="Bookman Old Style" pitchFamily="18" charset="0"/>
              </a:rPr>
              <a:t>Своего веретена?</a:t>
            </a:r>
          </a:p>
          <a:p>
            <a:r>
              <a:rPr lang="ru-RU" sz="2000" b="1" i="1">
                <a:latin typeface="Bookman Old Style" pitchFamily="18" charset="0"/>
              </a:rPr>
              <a:t>Выпьем, добрая подружка </a:t>
            </a:r>
          </a:p>
          <a:p>
            <a:r>
              <a:rPr lang="ru-RU" sz="2000" b="1" i="1">
                <a:latin typeface="Bookman Old Style" pitchFamily="18" charset="0"/>
              </a:rPr>
              <a:t>Бедной юности моей, </a:t>
            </a:r>
          </a:p>
          <a:p>
            <a:r>
              <a:rPr lang="ru-RU" sz="2000" b="1" i="1">
                <a:latin typeface="Bookman Old Style" pitchFamily="18" charset="0"/>
              </a:rPr>
              <a:t>Выпьем с горя; где же кружка? </a:t>
            </a:r>
          </a:p>
          <a:p>
            <a:r>
              <a:rPr lang="ru-RU" sz="2000" b="1" i="1">
                <a:latin typeface="Bookman Old Style" pitchFamily="18" charset="0"/>
              </a:rPr>
              <a:t>Сердцу будет веселей. </a:t>
            </a:r>
          </a:p>
          <a:p>
            <a:r>
              <a:rPr lang="ru-RU" sz="2000" b="1" i="1">
                <a:latin typeface="Bookman Old Style" pitchFamily="18" charset="0"/>
              </a:rPr>
              <a:t>Спой мне песню, как синица </a:t>
            </a:r>
          </a:p>
          <a:p>
            <a:r>
              <a:rPr lang="ru-RU" sz="2000" b="1" i="1">
                <a:latin typeface="Bookman Old Style" pitchFamily="18" charset="0"/>
              </a:rPr>
              <a:t>Тихо за морем жила; </a:t>
            </a:r>
          </a:p>
          <a:p>
            <a:r>
              <a:rPr lang="ru-RU" sz="2000" b="1" i="1">
                <a:latin typeface="Bookman Old Style" pitchFamily="18" charset="0"/>
              </a:rPr>
              <a:t>Спой мне песню, как девица </a:t>
            </a:r>
          </a:p>
          <a:p>
            <a:r>
              <a:rPr lang="ru-RU" sz="2000" b="1" i="1">
                <a:latin typeface="Bookman Old Style" pitchFamily="18" charset="0"/>
              </a:rPr>
              <a:t>За водой поутру шла…</a:t>
            </a:r>
          </a:p>
          <a:p>
            <a:r>
              <a:rPr lang="ru-RU" b="1" i="1">
                <a:latin typeface="Bookman Old Style" pitchFamily="18" charset="0"/>
              </a:rPr>
              <a:t>                  </a:t>
            </a:r>
            <a:r>
              <a:rPr lang="ru-RU" i="1">
                <a:latin typeface="Bookman Old Style" pitchFamily="18" charset="0"/>
              </a:rPr>
              <a:t>А.С.Пушкин «Зимний вечер»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8" grpId="0"/>
      <p:bldP spid="215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4"/>
          <p:cNvSpPr txBox="1">
            <a:spLocks noChangeArrowheads="1"/>
          </p:cNvSpPr>
          <p:nvPr/>
        </p:nvSpPr>
        <p:spPr bwMode="auto">
          <a:xfrm flipH="1">
            <a:off x="5286375" y="714375"/>
            <a:ext cx="3500438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Чуть более двух лет длилась ссылка в Михайловское. Она закончилась в сентябре 1826 года. Пушкин вернулся в Москву. </a:t>
            </a:r>
          </a:p>
          <a:p>
            <a:r>
              <a:rPr lang="ru-RU" sz="2400" i="1">
                <a:latin typeface="Bookman Old Style" pitchFamily="18" charset="0"/>
              </a:rPr>
              <a:t>В мае 1829 г. он посватался в Москве к юной красавице </a:t>
            </a:r>
            <a:r>
              <a:rPr lang="ru-RU" sz="2400" i="1" u="sng">
                <a:latin typeface="Bookman Old Style" pitchFamily="18" charset="0"/>
              </a:rPr>
              <a:t>Наталии Николаевне Гончаровой. </a:t>
            </a:r>
          </a:p>
          <a:p>
            <a:pPr algn="l"/>
            <a:endParaRPr lang="ru-RU"/>
          </a:p>
        </p:txBody>
      </p:sp>
      <p:pic>
        <p:nvPicPr>
          <p:cNvPr id="22531" name="Picture 1" descr="C:\Documents and Settings\Admin\Рабочий стол\Пушкин\pushkina_n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85750"/>
            <a:ext cx="4810125" cy="591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3"/>
          <p:cNvSpPr>
            <a:spLocks noChangeArrowheads="1"/>
          </p:cNvSpPr>
          <p:nvPr/>
        </p:nvSpPr>
        <p:spPr bwMode="auto">
          <a:xfrm>
            <a:off x="214313" y="3811588"/>
            <a:ext cx="8715375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Не получив определенного ответа от Гончаровой, он без разрешения властей сразу самовольно уехал на Кавказ. Это путешествие по Военно-Грузинской дороге, яркие впечатления и многочисленные встречи с друзьями, участие в военных действиях русской армии, взявшей Арзрум, Пушкин описал в автобиографическом произведении </a:t>
            </a:r>
          </a:p>
          <a:p>
            <a:r>
              <a:rPr lang="ru-RU" sz="2400" i="1">
                <a:latin typeface="Bookman Old Style" pitchFamily="18" charset="0"/>
              </a:rPr>
              <a:t>"Путешествие в Арзрум" (1829). </a:t>
            </a:r>
          </a:p>
        </p:txBody>
      </p:sp>
      <p:pic>
        <p:nvPicPr>
          <p:cNvPr id="23555" name="Picture 2" descr="mhtml:file://C:\Documents%20and%20Settings\Admin\Рабочий%20стол\пушкин1\Яндекс.Картинки_%20кавказ2.mht!http://www.bestphotos.ru/data/media/10/_MG_09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214313"/>
            <a:ext cx="5524500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3"/>
          <p:cNvSpPr txBox="1">
            <a:spLocks noChangeArrowheads="1"/>
          </p:cNvSpPr>
          <p:nvPr/>
        </p:nvSpPr>
        <p:spPr bwMode="auto">
          <a:xfrm>
            <a:off x="4214813" y="301625"/>
            <a:ext cx="4714875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200" i="1">
                <a:latin typeface="Bookman Old Style" pitchFamily="18" charset="0"/>
              </a:rPr>
              <a:t>6 мая 1830 г. состоялась. наконец, помолвка Пушкина с Натальей Гончаровой. Отец выделил ему деревеньку Кистеневку с 200 душами крестьян, расположенную в Нижегородской губернии, вблизи от отцовского имения с.Болдино. Поэт отправился туда, однако начавшаяся в Москве эпидемия холеры и расставленные повсюду карантины задержали Пушкина в Болдино </a:t>
            </a:r>
          </a:p>
          <a:p>
            <a:r>
              <a:rPr lang="ru-RU" sz="2200" i="1">
                <a:latin typeface="Bookman Old Style" pitchFamily="18" charset="0"/>
              </a:rPr>
              <a:t>с 7 сентября по 2 декабря </a:t>
            </a:r>
          </a:p>
          <a:p>
            <a:r>
              <a:rPr lang="ru-RU" sz="2200" i="1">
                <a:latin typeface="Bookman Old Style" pitchFamily="18" charset="0"/>
              </a:rPr>
              <a:t>1830 г.</a:t>
            </a:r>
            <a:r>
              <a:rPr lang="ru-RU" sz="2200"/>
              <a:t> </a:t>
            </a:r>
            <a:r>
              <a:rPr lang="ru-RU" sz="2200" i="1">
                <a:latin typeface="Bookman Old Style" pitchFamily="18" charset="0"/>
              </a:rPr>
              <a:t>В Болдинскую осень талант Пушкина достиг полного расцвета. </a:t>
            </a:r>
          </a:p>
        </p:txBody>
      </p:sp>
      <p:pic>
        <p:nvPicPr>
          <p:cNvPr id="24579" name="Picture 1" descr="C:\Documents and Settings\Admin\Рабочий стол\Пушкин\boldino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57188"/>
            <a:ext cx="394970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2" descr="C:\Documents and Settings\Admin\Рабочий стол\Пушкин\boldino_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3643313"/>
            <a:ext cx="3929062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3"/>
          <p:cNvSpPr>
            <a:spLocks noChangeArrowheads="1"/>
          </p:cNvSpPr>
          <p:nvPr/>
        </p:nvSpPr>
        <p:spPr bwMode="auto">
          <a:xfrm>
            <a:off x="4143375" y="285750"/>
            <a:ext cx="4572000" cy="600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В это время им были созданы"Повести Белкина", "Маленькие трагедии": "Скупой рыцарь", "Моцарт и Сальери", "Каменный гость", "Пир во время чумы", поэма "Домик в Коломне", закончен весь роман "Евгений Онегин" (кроме письма Онегина), повесть "История села Горюхина", "Сказка о попе и работнике его Балде", критические статьи, множество стихотворений.</a:t>
            </a:r>
          </a:p>
        </p:txBody>
      </p:sp>
      <p:pic>
        <p:nvPicPr>
          <p:cNvPr id="25603" name="Picture 1" descr="E:\новое\новое\boldino_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85750"/>
            <a:ext cx="3697288" cy="596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3"/>
          <p:cNvSpPr txBox="1">
            <a:spLocks noChangeArrowheads="1"/>
          </p:cNvSpPr>
          <p:nvPr/>
        </p:nvSpPr>
        <p:spPr bwMode="auto">
          <a:xfrm>
            <a:off x="3929063" y="214313"/>
            <a:ext cx="4929187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18 февраля 1831 г. в церкви Вознесения Господня состоялось его венчание с Н.Н.Гончаровой. Первые месяцы семейной жизни он провел с женой в Москве, сняв квартиру на Арбате </a:t>
            </a:r>
          </a:p>
        </p:txBody>
      </p:sp>
      <p:pic>
        <p:nvPicPr>
          <p:cNvPr id="26627" name="Picture 2" descr="Москва. Арбат, 35. Мемориальный отдел Государственного музея Пушкина - Квартира А.С. Пушкина на Арбате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85750"/>
            <a:ext cx="35814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571500" y="2857500"/>
            <a:ext cx="29241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Квартира Пушкина  </a:t>
            </a:r>
          </a:p>
          <a:p>
            <a:r>
              <a:rPr lang="ru-RU" b="1" i="1">
                <a:latin typeface="Bookman Old Style" pitchFamily="18" charset="0"/>
              </a:rPr>
              <a:t>в Москве на Арбате</a:t>
            </a:r>
          </a:p>
        </p:txBody>
      </p:sp>
      <p:sp>
        <p:nvSpPr>
          <p:cNvPr id="26629" name="Прямоугольник 7"/>
          <p:cNvSpPr>
            <a:spLocks noChangeArrowheads="1"/>
          </p:cNvSpPr>
          <p:nvPr/>
        </p:nvSpPr>
        <p:spPr bwMode="auto">
          <a:xfrm>
            <a:off x="357188" y="4000500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С середины октября 1831 г. и уже до конца жизни Пушкин с семьей живет в Петербурге. </a:t>
            </a:r>
          </a:p>
        </p:txBody>
      </p:sp>
      <p:pic>
        <p:nvPicPr>
          <p:cNvPr id="26630" name="Picture 5" descr="Последняя квартира А.С. Пушкина на Набережной Мойки, 12, в Петербурге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3357563"/>
            <a:ext cx="354012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Box 9"/>
          <p:cNvSpPr txBox="1">
            <a:spLocks noChangeArrowheads="1"/>
          </p:cNvSpPr>
          <p:nvPr/>
        </p:nvSpPr>
        <p:spPr bwMode="auto">
          <a:xfrm>
            <a:off x="5286375" y="5643563"/>
            <a:ext cx="2981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Квартира Пушкина в</a:t>
            </a:r>
          </a:p>
          <a:p>
            <a:r>
              <a:rPr lang="ru-RU" b="1" i="1">
                <a:latin typeface="Bookman Old Style" pitchFamily="18" charset="0"/>
              </a:rPr>
              <a:t>Петербурге на </a:t>
            </a:r>
          </a:p>
          <a:p>
            <a:r>
              <a:rPr lang="ru-RU" b="1" i="1">
                <a:latin typeface="Bookman Old Style" pitchFamily="18" charset="0"/>
              </a:rPr>
              <a:t>Набережной Мойки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8" grpId="0"/>
      <p:bldP spid="26629" grpId="0"/>
      <p:bldP spid="2663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новое\новое\pushkin_a_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3857625"/>
            <a:ext cx="19431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E:\новое\новое\pushkin_g_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3759200"/>
            <a:ext cx="1762125" cy="274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E:\новое\новое\pushkina_m_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313" y="214313"/>
            <a:ext cx="2000250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Box 7"/>
          <p:cNvSpPr txBox="1">
            <a:spLocks noChangeArrowheads="1"/>
          </p:cNvSpPr>
          <p:nvPr/>
        </p:nvSpPr>
        <p:spPr bwMode="auto">
          <a:xfrm>
            <a:off x="214313" y="928688"/>
            <a:ext cx="2214562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Старшая дочь, </a:t>
            </a:r>
          </a:p>
          <a:p>
            <a:r>
              <a:rPr lang="ru-RU" b="1" i="1">
                <a:latin typeface="Bookman Old Style" pitchFamily="18" charset="0"/>
              </a:rPr>
              <a:t>Мария Александровна </a:t>
            </a:r>
          </a:p>
          <a:p>
            <a:r>
              <a:rPr lang="ru-RU" b="1" i="1">
                <a:latin typeface="Bookman Old Style" pitchFamily="18" charset="0"/>
              </a:rPr>
              <a:t>Пушкина </a:t>
            </a:r>
            <a:br>
              <a:rPr lang="ru-RU" b="1" i="1">
                <a:latin typeface="Bookman Old Style" pitchFamily="18" charset="0"/>
              </a:rPr>
            </a:br>
            <a:r>
              <a:rPr lang="ru-RU" b="1" i="1">
                <a:latin typeface="Bookman Old Style" pitchFamily="18" charset="0"/>
              </a:rPr>
              <a:t>(1832-1919г.) </a:t>
            </a:r>
          </a:p>
        </p:txBody>
      </p:sp>
      <p:sp>
        <p:nvSpPr>
          <p:cNvPr id="27654" name="Прямоугольник 8"/>
          <p:cNvSpPr>
            <a:spLocks noChangeArrowheads="1"/>
          </p:cNvSpPr>
          <p:nvPr/>
        </p:nvSpPr>
        <p:spPr bwMode="auto">
          <a:xfrm>
            <a:off x="214313" y="4357688"/>
            <a:ext cx="2214562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Старший сын, Александр Александрович Пушкин </a:t>
            </a:r>
            <a:br>
              <a:rPr lang="ru-RU" b="1" i="1">
                <a:latin typeface="Bookman Old Style" pitchFamily="18" charset="0"/>
              </a:rPr>
            </a:br>
            <a:r>
              <a:rPr lang="ru-RU" b="1" i="1">
                <a:latin typeface="Bookman Old Style" pitchFamily="18" charset="0"/>
              </a:rPr>
              <a:t>(1833-1914г.) </a:t>
            </a:r>
          </a:p>
        </p:txBody>
      </p:sp>
      <p:sp>
        <p:nvSpPr>
          <p:cNvPr id="27655" name="Прямоугольник 10"/>
          <p:cNvSpPr>
            <a:spLocks noChangeArrowheads="1"/>
          </p:cNvSpPr>
          <p:nvPr/>
        </p:nvSpPr>
        <p:spPr bwMode="auto">
          <a:xfrm>
            <a:off x="6715125" y="4429125"/>
            <a:ext cx="2286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Младший сын, Григорий Александрович Пушкин </a:t>
            </a:r>
            <a:br>
              <a:rPr lang="ru-RU" b="1" i="1">
                <a:latin typeface="Bookman Old Style" pitchFamily="18" charset="0"/>
              </a:rPr>
            </a:br>
            <a:r>
              <a:rPr lang="ru-RU" b="1" i="1">
                <a:latin typeface="Bookman Old Style" pitchFamily="18" charset="0"/>
              </a:rPr>
              <a:t>(1835-1913г.)</a:t>
            </a:r>
            <a:r>
              <a:rPr lang="ru-RU" i="1">
                <a:latin typeface="Bookman Old Style" pitchFamily="18" charset="0"/>
              </a:rPr>
              <a:t> </a:t>
            </a:r>
          </a:p>
        </p:txBody>
      </p:sp>
      <p:pic>
        <p:nvPicPr>
          <p:cNvPr id="27656" name="Picture 5" descr="E:\новое\новое\pushkina_n_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57188"/>
            <a:ext cx="21272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7" name="Прямоугольник 12"/>
          <p:cNvSpPr>
            <a:spLocks noChangeArrowheads="1"/>
          </p:cNvSpPr>
          <p:nvPr/>
        </p:nvSpPr>
        <p:spPr bwMode="auto">
          <a:xfrm>
            <a:off x="6786563" y="857250"/>
            <a:ext cx="21431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Bookman Old Style" pitchFamily="18" charset="0"/>
              </a:rPr>
              <a:t>Младшая дочь, Наталья Александровна Пушкина </a:t>
            </a:r>
            <a:br>
              <a:rPr lang="ru-RU" b="1" i="1">
                <a:latin typeface="Bookman Old Style" pitchFamily="18" charset="0"/>
              </a:rPr>
            </a:br>
            <a:r>
              <a:rPr lang="ru-RU" b="1" i="1">
                <a:latin typeface="Bookman Old Style" pitchFamily="18" charset="0"/>
              </a:rPr>
              <a:t>(1836-1913г.)</a:t>
            </a:r>
          </a:p>
        </p:txBody>
      </p:sp>
      <p:sp>
        <p:nvSpPr>
          <p:cNvPr id="27658" name="TextBox 13"/>
          <p:cNvSpPr txBox="1">
            <a:spLocks noChangeArrowheads="1"/>
          </p:cNvSpPr>
          <p:nvPr/>
        </p:nvSpPr>
        <p:spPr bwMode="auto">
          <a:xfrm>
            <a:off x="0" y="3357563"/>
            <a:ext cx="90487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ru-RU" sz="2200" i="1">
                <a:latin typeface="Bookman Old Style" pitchFamily="18" charset="0"/>
              </a:rPr>
              <a:t>  У А.С.Пушкина и Натальи Гончаровой было четверо детей.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2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92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92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92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4" grpId="0"/>
      <p:bldP spid="27655" grpId="0"/>
      <p:bldP spid="27657" grpId="0"/>
      <p:bldP spid="2765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Прямоугольник 3"/>
          <p:cNvSpPr>
            <a:spLocks noChangeArrowheads="1"/>
          </p:cNvSpPr>
          <p:nvPr/>
        </p:nvSpPr>
        <p:spPr bwMode="auto">
          <a:xfrm>
            <a:off x="3643313" y="785813"/>
            <a:ext cx="50006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В начале 1834 г. в Петербурге появился француз барон Дантес. Он влюбился в жену Пушкина и стал </a:t>
            </a:r>
          </a:p>
          <a:p>
            <a:r>
              <a:rPr lang="ru-RU" sz="2400" i="1">
                <a:latin typeface="Bookman Old Style" pitchFamily="18" charset="0"/>
              </a:rPr>
              <a:t>за ней ухаживать.</a:t>
            </a:r>
          </a:p>
        </p:txBody>
      </p:sp>
      <p:pic>
        <p:nvPicPr>
          <p:cNvPr id="28675" name="Picture 2" descr="C:\Documents and Settings\Admin\Рабочий стол\Пушкин\dantes_h1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357188"/>
            <a:ext cx="2571750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Box 8"/>
          <p:cNvSpPr txBox="1">
            <a:spLocks noChangeArrowheads="1"/>
          </p:cNvSpPr>
          <p:nvPr/>
        </p:nvSpPr>
        <p:spPr bwMode="auto">
          <a:xfrm>
            <a:off x="214313" y="3500438"/>
            <a:ext cx="4017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ru-RU" b="1" i="1">
                <a:latin typeface="Bookman Old Style" pitchFamily="18" charset="0"/>
              </a:rPr>
              <a:t>Ж. Дантес-Геккерн. 1830-е гг.</a:t>
            </a:r>
          </a:p>
        </p:txBody>
      </p:sp>
      <p:sp>
        <p:nvSpPr>
          <p:cNvPr id="28677" name="TextBox 9"/>
          <p:cNvSpPr txBox="1">
            <a:spLocks noChangeArrowheads="1"/>
          </p:cNvSpPr>
          <p:nvPr/>
        </p:nvSpPr>
        <p:spPr bwMode="auto">
          <a:xfrm>
            <a:off x="214313" y="4071938"/>
            <a:ext cx="44291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Bookman Old Style" pitchFamily="18" charset="0"/>
              </a:rPr>
              <a:t>8 февраля 1837 года, в 5-м часу вечера, на Черной речке в Петербурге состоялась роковая дуэль, на которой Пушкин был смертельно ранен.</a:t>
            </a:r>
          </a:p>
        </p:txBody>
      </p:sp>
      <p:pic>
        <p:nvPicPr>
          <p:cNvPr id="28678" name="Picture 3" descr="C:\Documents and Settings\Admin\Рабочий стол\Пушкин\Duel_of_Pushlin_and_dAnthes_Naumov18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3" y="3786188"/>
            <a:ext cx="4029075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6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760"/>
                            </p:stCondLst>
                            <p:childTnLst>
                              <p:par>
                                <p:cTn id="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32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6" grpId="0"/>
      <p:bldP spid="2867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4"/>
          <p:cNvSpPr>
            <a:spLocks noChangeArrowheads="1"/>
          </p:cNvSpPr>
          <p:nvPr/>
        </p:nvSpPr>
        <p:spPr bwMode="auto">
          <a:xfrm>
            <a:off x="5357813" y="428625"/>
            <a:ext cx="3429000" cy="606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Bookman Old Style" pitchFamily="18" charset="0"/>
              </a:rPr>
              <a:t>Прожив 2 дня </a:t>
            </a:r>
          </a:p>
          <a:p>
            <a:r>
              <a:rPr lang="ru-RU" sz="2800" i="1">
                <a:latin typeface="Bookman Old Style" pitchFamily="18" charset="0"/>
              </a:rPr>
              <a:t>в страшных мучениях, </a:t>
            </a:r>
          </a:p>
          <a:p>
            <a:r>
              <a:rPr lang="ru-RU" sz="2800" i="1">
                <a:latin typeface="Bookman Old Style" pitchFamily="18" charset="0"/>
              </a:rPr>
              <a:t>Пушкин скончался </a:t>
            </a:r>
          </a:p>
          <a:p>
            <a:r>
              <a:rPr lang="ru-RU" sz="2800" i="1">
                <a:latin typeface="Bookman Old Style" pitchFamily="18" charset="0"/>
              </a:rPr>
              <a:t>10 февраля</a:t>
            </a:r>
          </a:p>
          <a:p>
            <a:r>
              <a:rPr lang="ru-RU" sz="2800" i="1">
                <a:latin typeface="Bookman Old Style" pitchFamily="18" charset="0"/>
              </a:rPr>
              <a:t>1837 г. </a:t>
            </a:r>
          </a:p>
          <a:p>
            <a:endParaRPr lang="ru-RU" sz="2800" i="1">
              <a:latin typeface="Bookman Old Style" pitchFamily="18" charset="0"/>
            </a:endParaRPr>
          </a:p>
          <a:p>
            <a:r>
              <a:rPr lang="ru-RU" sz="2800" i="1">
                <a:latin typeface="Bookman Old Style" pitchFamily="18" charset="0"/>
              </a:rPr>
              <a:t>"Солнце русской поэзии закатилось",- написал </a:t>
            </a:r>
          </a:p>
          <a:p>
            <a:r>
              <a:rPr lang="ru-RU" sz="2800" i="1">
                <a:latin typeface="Bookman Old Style" pitchFamily="18" charset="0"/>
              </a:rPr>
              <a:t>В. Жуковский. </a:t>
            </a:r>
          </a:p>
          <a:p>
            <a:pPr algn="l"/>
            <a:endParaRPr lang="ru-RU" sz="2400" i="1">
              <a:latin typeface="Bookman Old Style" pitchFamily="18" charset="0"/>
            </a:endParaRPr>
          </a:p>
        </p:txBody>
      </p:sp>
      <p:pic>
        <p:nvPicPr>
          <p:cNvPr id="29699" name="Picture 4" descr="C:\Documents and Settings\Admin\Рабочий стол\пушкин1\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57188"/>
            <a:ext cx="5067300" cy="573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5"/>
          <p:cNvSpPr>
            <a:spLocks noChangeArrowheads="1"/>
          </p:cNvSpPr>
          <p:nvPr/>
        </p:nvSpPr>
        <p:spPr bwMode="auto">
          <a:xfrm>
            <a:off x="0" y="142875"/>
            <a:ext cx="87868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latin typeface="Bookman Old Style" pitchFamily="18" charset="0"/>
              </a:rPr>
              <a:t>Смерть поэта стала </a:t>
            </a:r>
          </a:p>
          <a:p>
            <a:r>
              <a:rPr lang="ru-RU" sz="2400" b="1" i="1">
                <a:latin typeface="Bookman Old Style" pitchFamily="18" charset="0"/>
              </a:rPr>
              <a:t>началом его бессмертной славы на земле.</a:t>
            </a:r>
          </a:p>
        </p:txBody>
      </p:sp>
      <p:pic>
        <p:nvPicPr>
          <p:cNvPr id="30723" name="Picture 3" descr="C:\Documents and Settings\Admin\Рабочий стол\Пушкин\220px-___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928688"/>
            <a:ext cx="2205038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C:\Documents and Settings\Admin\Рабочий стол\Пушкин\244px-Pushkin_Goncharova_Arbat_20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1071563"/>
            <a:ext cx="216058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 descr="C:\Documents and Settings\Admin\Рабочий стол\Пушкин\256px-Pushkin_monument_Urals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38" y="4643438"/>
            <a:ext cx="2714625" cy="203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6" descr="C:\Documents and Settings\Admin\Рабочий стол\Пушкин\270px-Bust_pushkinu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38" y="1500188"/>
            <a:ext cx="3238500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8" descr="C:\Documents and Settings\Admin\Рабочий стол\Пушкин\120px-Pushki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" y="4357688"/>
            <a:ext cx="169862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9" descr="C:\Documents and Settings\Admin\Рабочий стол\Пушкин\131px-PushkinCoi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72250" y="4714875"/>
            <a:ext cx="1824038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4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4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4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4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4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4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3"/>
          <p:cNvSpPr>
            <a:spLocks noChangeArrowheads="1"/>
          </p:cNvSpPr>
          <p:nvPr/>
        </p:nvSpPr>
        <p:spPr bwMode="auto">
          <a:xfrm>
            <a:off x="0" y="357188"/>
            <a:ext cx="4572000" cy="585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Люблю я Пушкина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                            творенья,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И это вовсе не секрет.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Его поэм, стихотворений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Прекрасней не было и нет!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С мальства его читаем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                                   сказки,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В них жар души, природы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                                   краски.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Добро цветёт в них, злоба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                                  чахнет.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В них русский дух, в них Русью пахнет!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За Пушкина Руси спасибо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От имени всего народа!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Ведь мы стихи его читаем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Как он писал – 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 sz="2400" i="1">
                <a:latin typeface="Bookman Old Style" pitchFamily="18" charset="0"/>
              </a:rPr>
              <a:t>                         без перевода.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/>
              <a:t>                                                                 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ru-RU"/>
              <a:t>                                                     </a:t>
            </a:r>
          </a:p>
        </p:txBody>
      </p:sp>
      <p:pic>
        <p:nvPicPr>
          <p:cNvPr id="31747" name="Picture 2" descr="E:\новое\новое\pushkin_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285750"/>
            <a:ext cx="3562350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3" descr="E:\новое\новое\pushkin_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285750"/>
            <a:ext cx="3643312" cy="520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4" descr="E:\новое\новое\pushkin_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38" y="285750"/>
            <a:ext cx="3643312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5" descr="E:\новое\новое\pushkin_2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72050" y="285750"/>
            <a:ext cx="3870325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8" descr="C:\Documents and Settings\Admin\Рабочий стол\Пушкин\pushkin_0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9788" y="285750"/>
            <a:ext cx="4262437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Picture 9" descr="C:\Documents and Settings\Admin\Рабочий стол\Пушкин\68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285750"/>
            <a:ext cx="4341813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4" descr="C:\Documents and Settings\Admin\Рабочий стол\пушкин1\image00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00563" y="285750"/>
            <a:ext cx="4435475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0"/>
                            </p:stCondLst>
                            <p:childTnLst>
                              <p:par>
                                <p:cTn id="4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711</TotalTime>
  <Words>1453</Words>
  <Application>Microsoft Office PowerPoint</Application>
  <PresentationFormat>Экран (4:3)</PresentationFormat>
  <Paragraphs>160</Paragraphs>
  <Slides>31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Bookman Old Style</vt:lpstr>
      <vt:lpstr>Times New Roman</vt:lpstr>
      <vt:lpstr>Wingdings</vt:lpstr>
      <vt:lpstr>Тема Office</vt:lpstr>
      <vt:lpstr>Урок-презентация «Жизнь и творчество А.С.Пушкина»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Юлия Худышина</cp:lastModifiedBy>
  <cp:revision>79</cp:revision>
  <dcterms:created xsi:type="dcterms:W3CDTF">2008-10-16T16:26:05Z</dcterms:created>
  <dcterms:modified xsi:type="dcterms:W3CDTF">2022-10-27T11:57:21Z</dcterms:modified>
</cp:coreProperties>
</file>