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82" r:id="rId13"/>
    <p:sldId id="265" r:id="rId14"/>
    <p:sldId id="267" r:id="rId15"/>
    <p:sldId id="281" r:id="rId16"/>
    <p:sldId id="268" r:id="rId17"/>
    <p:sldId id="266" r:id="rId18"/>
    <p:sldId id="269" r:id="rId19"/>
    <p:sldId id="276" r:id="rId20"/>
    <p:sldId id="278" r:id="rId21"/>
    <p:sldId id="283" r:id="rId22"/>
    <p:sldId id="280" r:id="rId23"/>
    <p:sldId id="279" r:id="rId24"/>
    <p:sldId id="277" r:id="rId25"/>
    <p:sldId id="274" r:id="rId26"/>
    <p:sldId id="275" r:id="rId27"/>
    <p:sldId id="27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FF00FF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B40B-847E-4E80-B541-9E89693CCC7B}" type="datetimeFigureOut">
              <a:rPr lang="ru-RU" smtClean="0"/>
              <a:pPr/>
              <a:t>04.12.2020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060A5-5C83-4E1C-88B5-A54665B380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4593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B40B-847E-4E80-B541-9E89693CCC7B}" type="datetimeFigureOut">
              <a:rPr lang="ru-RU" smtClean="0"/>
              <a:pPr/>
              <a:t>04.12.2020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060A5-5C83-4E1C-88B5-A54665B380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052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B40B-847E-4E80-B541-9E89693CCC7B}" type="datetimeFigureOut">
              <a:rPr lang="ru-RU" smtClean="0"/>
              <a:pPr/>
              <a:t>04.12.2020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060A5-5C83-4E1C-88B5-A54665B380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115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B40B-847E-4E80-B541-9E89693CCC7B}" type="datetimeFigureOut">
              <a:rPr lang="ru-RU" smtClean="0"/>
              <a:pPr/>
              <a:t>04.12.2020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060A5-5C83-4E1C-88B5-A54665B380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9138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B40B-847E-4E80-B541-9E89693CCC7B}" type="datetimeFigureOut">
              <a:rPr lang="ru-RU" smtClean="0"/>
              <a:pPr/>
              <a:t>04.12.2020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060A5-5C83-4E1C-88B5-A54665B380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5962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B40B-847E-4E80-B541-9E89693CCC7B}" type="datetimeFigureOut">
              <a:rPr lang="ru-RU" smtClean="0"/>
              <a:pPr/>
              <a:t>04.12.2020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060A5-5C83-4E1C-88B5-A54665B380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027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B40B-847E-4E80-B541-9E89693CCC7B}" type="datetimeFigureOut">
              <a:rPr lang="ru-RU" smtClean="0"/>
              <a:pPr/>
              <a:t>04.12.2020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060A5-5C83-4E1C-88B5-A54665B380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916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B40B-847E-4E80-B541-9E89693CCC7B}" type="datetimeFigureOut">
              <a:rPr lang="ru-RU" smtClean="0"/>
              <a:pPr/>
              <a:t>04.12.2020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060A5-5C83-4E1C-88B5-A54665B380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435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B40B-847E-4E80-B541-9E89693CCC7B}" type="datetimeFigureOut">
              <a:rPr lang="ru-RU" smtClean="0"/>
              <a:pPr/>
              <a:t>04.12.2020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060A5-5C83-4E1C-88B5-A54665B380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9371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B40B-847E-4E80-B541-9E89693CCC7B}" type="datetimeFigureOut">
              <a:rPr lang="ru-RU" smtClean="0"/>
              <a:pPr/>
              <a:t>04.12.2020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060A5-5C83-4E1C-88B5-A54665B380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8152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9B40B-847E-4E80-B541-9E89693CCC7B}" type="datetimeFigureOut">
              <a:rPr lang="ru-RU" smtClean="0"/>
              <a:pPr/>
              <a:t>04.12.2020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060A5-5C83-4E1C-88B5-A54665B380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520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9B40B-847E-4E80-B541-9E89693CCC7B}" type="datetimeFigureOut">
              <a:rPr lang="ru-RU" smtClean="0"/>
              <a:pPr/>
              <a:t>04.12.2020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060A5-5C83-4E1C-88B5-A54665B380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002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14298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smtClean="0"/>
              <a:t>Литературная викторина             </a:t>
            </a:r>
            <a:r>
              <a:rPr lang="ru-RU" b="1" dirty="0">
                <a:solidFill>
                  <a:srgbClr val="FF0000"/>
                </a:solidFill>
              </a:rPr>
              <a:t>“Любви все возрасты покорны…”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365104"/>
            <a:ext cx="6400800" cy="1273696"/>
          </a:xfrm>
        </p:spPr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026" name="Picture 2" descr="C:\Users\Sardana\Desktop\документы 2015-2016\переменка октябрь\картинки\love_1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2500306"/>
            <a:ext cx="2857500" cy="2085975"/>
          </a:xfrm>
          <a:prstGeom prst="rect">
            <a:avLst/>
          </a:prstGeom>
          <a:noFill/>
        </p:spPr>
      </p:pic>
      <p:pic>
        <p:nvPicPr>
          <p:cNvPr id="4" name="Picture 2" descr="C:\Users\Sardana\Desktop\фото\картинки\3152676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000372"/>
            <a:ext cx="2705100" cy="29622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4073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1 этап. Разминка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Как </a:t>
            </a:r>
            <a:r>
              <a:rPr lang="ru-RU" dirty="0">
                <a:solidFill>
                  <a:srgbClr val="7030A0"/>
                </a:solidFill>
                <a:latin typeface="Comic Sans MS" pitchFamily="66" charset="0"/>
              </a:rPr>
              <a:t>именуется крылатый стрелок любви? </a:t>
            </a:r>
            <a:endParaRPr lang="ru-RU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ru-RU" dirty="0">
                <a:solidFill>
                  <a:srgbClr val="7030A0"/>
                </a:solidFill>
                <a:latin typeface="Comic Sans MS" pitchFamily="66" charset="0"/>
              </a:rPr>
              <a:t>Назовите имя возлюбленной Пьеро. </a:t>
            </a:r>
            <a:endParaRPr lang="ru-RU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ru-RU" dirty="0">
                <a:solidFill>
                  <a:srgbClr val="7030A0"/>
                </a:solidFill>
                <a:latin typeface="Comic Sans MS" pitchFamily="66" charset="0"/>
              </a:rPr>
              <a:t>Что слушают все новобрачные в России? </a:t>
            </a:r>
            <a:endParaRPr lang="ru-RU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ru-RU" dirty="0">
                <a:solidFill>
                  <a:srgbClr val="7030A0"/>
                </a:solidFill>
                <a:latin typeface="Comic Sans MS" pitchFamily="66" charset="0"/>
              </a:rPr>
              <a:t>Какое произведение чаще всего исполняли влюбленные юноши, стоя под окнами своих избранниц? </a:t>
            </a:r>
            <a:endParaRPr lang="ru-RU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ru-RU" dirty="0">
                <a:solidFill>
                  <a:srgbClr val="7030A0"/>
                </a:solidFill>
                <a:latin typeface="Comic Sans MS" pitchFamily="66" charset="0"/>
              </a:rPr>
              <a:t>Как звали возлюбленную 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Ромео? </a:t>
            </a:r>
            <a:endParaRPr lang="ru-RU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49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1 этап. Разминка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solidFill>
                  <a:srgbClr val="7030A0"/>
                </a:solidFill>
                <a:latin typeface="Comic Sans MS" pitchFamily="66" charset="0"/>
              </a:rPr>
              <a:t>У каждой годовщины свадьбы есть свое название. Вы все знаете, </a:t>
            </a:r>
            <a:endParaRPr lang="ru-RU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    что </a:t>
            </a:r>
            <a:r>
              <a:rPr lang="ru-RU" dirty="0">
                <a:solidFill>
                  <a:srgbClr val="7030A0"/>
                </a:solidFill>
                <a:latin typeface="Comic Sans MS" pitchFamily="66" charset="0"/>
              </a:rPr>
              <a:t>25 лет — это серебряная свадьба, </a:t>
            </a:r>
            <a:endParaRPr lang="ru-RU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    50 </a:t>
            </a:r>
            <a:r>
              <a:rPr lang="ru-RU" dirty="0">
                <a:solidFill>
                  <a:srgbClr val="7030A0"/>
                </a:solidFill>
                <a:latin typeface="Comic Sans MS" pitchFamily="66" charset="0"/>
              </a:rPr>
              <a:t>— золотая, </a:t>
            </a:r>
            <a:endParaRPr lang="ru-RU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    75 </a:t>
            </a:r>
            <a:r>
              <a:rPr lang="ru-RU" dirty="0">
                <a:solidFill>
                  <a:srgbClr val="7030A0"/>
                </a:solidFill>
                <a:latin typeface="Comic Sans MS" pitchFamily="66" charset="0"/>
              </a:rPr>
              <a:t>— бриллиантовая. </a:t>
            </a:r>
            <a:endParaRPr lang="ru-RU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    А </a:t>
            </a:r>
            <a:r>
              <a:rPr lang="ru-RU" dirty="0">
                <a:solidFill>
                  <a:srgbClr val="7030A0"/>
                </a:solidFill>
                <a:latin typeface="Comic Sans MS" pitchFamily="66" charset="0"/>
              </a:rPr>
              <a:t>кто скажет название 10-летней 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  свадьбы</a:t>
            </a:r>
            <a:r>
              <a:rPr lang="ru-RU" dirty="0">
                <a:solidFill>
                  <a:srgbClr val="7030A0"/>
                </a:solidFill>
                <a:latin typeface="Comic Sans MS" pitchFamily="66" charset="0"/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181485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1. Назовите автора следующего афоризма.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532656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i="1" dirty="0">
                <a:solidFill>
                  <a:srgbClr val="0000FF"/>
                </a:solidFill>
              </a:rPr>
              <a:t>Любви все возрасты покорны.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43808" y="3284984"/>
            <a:ext cx="3312368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А. П. </a:t>
            </a:r>
            <a:r>
              <a:rPr lang="ru-RU" sz="2800" dirty="0">
                <a:latin typeface="Comic Sans MS" pitchFamily="66" charset="0"/>
              </a:rPr>
              <a:t>Ч</a:t>
            </a:r>
            <a:r>
              <a:rPr lang="ru-RU" sz="2800" dirty="0" smtClean="0">
                <a:latin typeface="Comic Sans MS" pitchFamily="66" charset="0"/>
              </a:rPr>
              <a:t>ехов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43808" y="2420888"/>
            <a:ext cx="3312368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А. С. Пушкин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43808" y="4149080"/>
            <a:ext cx="3312368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А. С. Грибоедов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43808" y="5103192"/>
            <a:ext cx="3312368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И.С. </a:t>
            </a:r>
            <a:r>
              <a:rPr lang="ru-RU" sz="2800" dirty="0">
                <a:latin typeface="Comic Sans MS" pitchFamily="66" charset="0"/>
              </a:rPr>
              <a:t>Т</a:t>
            </a:r>
            <a:r>
              <a:rPr lang="ru-RU" sz="2800" dirty="0" smtClean="0">
                <a:latin typeface="Comic Sans MS" pitchFamily="66" charset="0"/>
              </a:rPr>
              <a:t>ургенев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3" name="Стрелка влево 2"/>
          <p:cNvSpPr/>
          <p:nvPr/>
        </p:nvSpPr>
        <p:spPr>
          <a:xfrm>
            <a:off x="6588224" y="244018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4234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2. Кто из героев произнес следующий  афоризм?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532656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i="1" dirty="0">
                <a:solidFill>
                  <a:srgbClr val="0000FF"/>
                </a:solidFill>
              </a:rPr>
              <a:t>Счастливые часов не наблюдают.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43808" y="3284984"/>
            <a:ext cx="3312368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Софья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43808" y="2420888"/>
            <a:ext cx="3312368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Фамусов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43808" y="4149080"/>
            <a:ext cx="3312368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Лизанька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43808" y="5103192"/>
            <a:ext cx="3312368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Чацкий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3" name="Стрелка влево 2"/>
          <p:cNvSpPr/>
          <p:nvPr/>
        </p:nvSpPr>
        <p:spPr>
          <a:xfrm>
            <a:off x="6516216" y="328498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3202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3</a:t>
            </a:r>
            <a:r>
              <a:rPr lang="ru-RU" dirty="0" smtClean="0">
                <a:solidFill>
                  <a:srgbClr val="FF0000"/>
                </a:solidFill>
              </a:rPr>
              <a:t>. Назовите автора следующего афоризма.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532656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i="1" dirty="0" smtClean="0">
                <a:solidFill>
                  <a:srgbClr val="0000FF"/>
                </a:solidFill>
              </a:rPr>
              <a:t>	Хочешь быть счастливым – будь им</a:t>
            </a:r>
            <a:endParaRPr lang="ru-RU" b="1" i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43808" y="3284984"/>
            <a:ext cx="3312368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err="1" smtClean="0">
                <a:latin typeface="Comic Sans MS" pitchFamily="66" charset="0"/>
              </a:rPr>
              <a:t>Козьма</a:t>
            </a:r>
            <a:r>
              <a:rPr lang="ru-RU" sz="2800" dirty="0" smtClean="0">
                <a:latin typeface="Comic Sans MS" pitchFamily="66" charset="0"/>
              </a:rPr>
              <a:t> Прутков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43808" y="2420888"/>
            <a:ext cx="3312368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Оскар Уайльд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43808" y="4149080"/>
            <a:ext cx="3312368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Ф. Достоевский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43808" y="5103192"/>
            <a:ext cx="3312368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И.А. Гончаров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3" name="Стрелка влево 2"/>
          <p:cNvSpPr/>
          <p:nvPr/>
        </p:nvSpPr>
        <p:spPr>
          <a:xfrm>
            <a:off x="6487438" y="332357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9384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4. Назовите автора следующего афоризма.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80727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b="1" i="1" dirty="0" smtClean="0">
                <a:solidFill>
                  <a:srgbClr val="0000FF"/>
                </a:solidFill>
              </a:rPr>
              <a:t>	Любить — это не значит смотреть друг на друга, любить—значит вместе смотреть в одном направлении. 	</a:t>
            </a:r>
            <a:endParaRPr lang="ru-RU" b="1" i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44569" y="3933056"/>
            <a:ext cx="491282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Ф. И. Тютчев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44569" y="3068960"/>
            <a:ext cx="4912819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М. Ю. Лермонтов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4569" y="4831928"/>
            <a:ext cx="491282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Антуан де Сент-Экзюпери 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44569" y="5677647"/>
            <a:ext cx="491282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С. А. Есенин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3" name="Стрелка влево 2"/>
          <p:cNvSpPr/>
          <p:nvPr/>
        </p:nvSpPr>
        <p:spPr>
          <a:xfrm>
            <a:off x="7380312" y="4831928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8459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2 этап. Кому посвящены эти строки?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1152128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0000FF"/>
                </a:solidFill>
              </a:rPr>
              <a:t>Я вас любил; любовь ещё, быть может, в душе моей угасла не совсем...	</a:t>
            </a:r>
            <a:endParaRPr lang="ru-RU" b="1" i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44569" y="3933056"/>
            <a:ext cx="491282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Анне Олениной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55425" y="3068960"/>
            <a:ext cx="4912819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Анне Керн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4569" y="4831928"/>
            <a:ext cx="491282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Наталье Гончаровой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44569" y="5677647"/>
            <a:ext cx="491282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Елизавете Воронцовой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3" name="Стрелка влево 2"/>
          <p:cNvSpPr/>
          <p:nvPr/>
        </p:nvSpPr>
        <p:spPr>
          <a:xfrm>
            <a:off x="7236296" y="394828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315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2 этап. Кто автор этих строк?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129614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i="1" dirty="0" smtClean="0">
                <a:solidFill>
                  <a:srgbClr val="0000FF"/>
                </a:solidFill>
              </a:rPr>
              <a:t>Исполнились мои желания. </a:t>
            </a:r>
          </a:p>
          <a:p>
            <a:pPr marL="0" indent="0" algn="ctr">
              <a:buNone/>
            </a:pPr>
            <a:r>
              <a:rPr lang="ru-RU" b="1" i="1" dirty="0" smtClean="0">
                <a:solidFill>
                  <a:srgbClr val="0000FF"/>
                </a:solidFill>
              </a:rPr>
              <a:t>Творец тебя мне ниспослал, моя Мадонна..,</a:t>
            </a:r>
          </a:p>
          <a:p>
            <a:pPr marL="0" indent="0" algn="ctr">
              <a:buNone/>
            </a:pPr>
            <a:r>
              <a:rPr lang="ru-RU" b="1" i="1" dirty="0" smtClean="0">
                <a:solidFill>
                  <a:srgbClr val="0000FF"/>
                </a:solidFill>
              </a:rPr>
              <a:t>        Чистейшей прелести чистейший образец… 	</a:t>
            </a:r>
            <a:endParaRPr lang="ru-RU" b="1" i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44569" y="3933056"/>
            <a:ext cx="491282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С. А. Есенин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55425" y="3068960"/>
            <a:ext cx="4912819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А. С. Пушкин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4569" y="4831928"/>
            <a:ext cx="491282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М. Ю. Лермонтов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44569" y="5677647"/>
            <a:ext cx="491282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Ф.И. Тютчев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3" name="Стрелка влево 2"/>
          <p:cNvSpPr/>
          <p:nvPr/>
        </p:nvSpPr>
        <p:spPr>
          <a:xfrm>
            <a:off x="7380312" y="3078848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6487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2 этап. Кто автор этих строк?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1584176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rgbClr val="0000FF"/>
                </a:solidFill>
              </a:rPr>
              <a:t> </a:t>
            </a:r>
            <a:r>
              <a:rPr lang="ru-RU" b="1" i="1" dirty="0" smtClean="0">
                <a:solidFill>
                  <a:srgbClr val="0000FF"/>
                </a:solidFill>
              </a:rPr>
              <a:t>        О, как убийственно мы любим,</a:t>
            </a:r>
          </a:p>
          <a:p>
            <a:pPr marL="0" indent="0" algn="ctr">
              <a:buNone/>
            </a:pPr>
            <a:r>
              <a:rPr lang="ru-RU" b="1" i="1" dirty="0" smtClean="0">
                <a:solidFill>
                  <a:srgbClr val="0000FF"/>
                </a:solidFill>
              </a:rPr>
              <a:t>Как в буйной слепоте страстей</a:t>
            </a:r>
          </a:p>
          <a:p>
            <a:pPr marL="0" indent="0" algn="ctr">
              <a:buNone/>
            </a:pPr>
            <a:r>
              <a:rPr lang="ru-RU" b="1" i="1" dirty="0" smtClean="0">
                <a:solidFill>
                  <a:srgbClr val="0000FF"/>
                </a:solidFill>
              </a:rPr>
              <a:t>Мы то всего вернее губим,</a:t>
            </a:r>
          </a:p>
          <a:p>
            <a:pPr marL="0" indent="0" algn="ctr">
              <a:buNone/>
            </a:pPr>
            <a:r>
              <a:rPr lang="ru-RU" b="1" i="1" dirty="0" smtClean="0">
                <a:solidFill>
                  <a:srgbClr val="0000FF"/>
                </a:solidFill>
              </a:rPr>
              <a:t>Что сердцу нашему милей! </a:t>
            </a:r>
          </a:p>
          <a:p>
            <a:pPr marL="0" indent="0" algn="ctr">
              <a:buNone/>
            </a:pPr>
            <a:endParaRPr lang="ru-RU" b="1" i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44569" y="3933056"/>
            <a:ext cx="491282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А. А. Фет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55425" y="3068960"/>
            <a:ext cx="4912819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Ф.И. Тютчев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4569" y="4831928"/>
            <a:ext cx="491282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А.А. Блок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44569" y="5677647"/>
            <a:ext cx="491282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М. Ю. </a:t>
            </a:r>
            <a:r>
              <a:rPr lang="ru-RU" sz="2800" dirty="0">
                <a:latin typeface="Comic Sans MS" pitchFamily="66" charset="0"/>
              </a:rPr>
              <a:t>Л</a:t>
            </a:r>
            <a:r>
              <a:rPr lang="ru-RU" sz="2800" dirty="0" smtClean="0">
                <a:latin typeface="Comic Sans MS" pitchFamily="66" charset="0"/>
              </a:rPr>
              <a:t>ермонтов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3" name="Стрелка влево 2"/>
          <p:cNvSpPr/>
          <p:nvPr/>
        </p:nvSpPr>
        <p:spPr>
          <a:xfrm>
            <a:off x="7308304" y="3068960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8297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214554"/>
            <a:ext cx="5390340" cy="106613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3</a:t>
            </a:r>
            <a:r>
              <a:rPr lang="ru-RU" dirty="0" smtClean="0">
                <a:solidFill>
                  <a:srgbClr val="FF0000"/>
                </a:solidFill>
              </a:rPr>
              <a:t> этап. «О, моя муза!»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075" name="Picture 3" descr="C:\Users\Sardana\Desktop\фото\картинки\love_44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143636" y="500042"/>
            <a:ext cx="2714644" cy="60722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7592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3</a:t>
            </a:r>
            <a:r>
              <a:rPr lang="ru-RU" dirty="0" smtClean="0">
                <a:solidFill>
                  <a:srgbClr val="FF0000"/>
                </a:solidFill>
              </a:rPr>
              <a:t> этап. Кто это и чья это возлюбленная?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411951"/>
            <a:ext cx="3816424" cy="2886037"/>
          </a:xfrm>
        </p:spPr>
      </p:pic>
      <p:sp>
        <p:nvSpPr>
          <p:cNvPr id="10" name="TextBox 9"/>
          <p:cNvSpPr txBox="1"/>
          <p:nvPr/>
        </p:nvSpPr>
        <p:spPr>
          <a:xfrm>
            <a:off x="1553592" y="5085183"/>
            <a:ext cx="6120680" cy="954107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Наталья Николаевна Гончарова, жена А.С. </a:t>
            </a:r>
            <a:r>
              <a:rPr lang="ru-RU" sz="2800" dirty="0">
                <a:latin typeface="Comic Sans MS" pitchFamily="66" charset="0"/>
              </a:rPr>
              <a:t>П</a:t>
            </a:r>
            <a:r>
              <a:rPr lang="ru-RU" sz="2800" dirty="0" smtClean="0">
                <a:latin typeface="Comic Sans MS" pitchFamily="66" charset="0"/>
              </a:rPr>
              <a:t>ушкина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213285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На</a:t>
            </a:r>
            <a:r>
              <a:rPr lang="ru-RU" dirty="0" smtClean="0"/>
              <a:t> </a:t>
            </a:r>
            <a:r>
              <a:rPr lang="ru-RU" b="1" dirty="0" smtClean="0"/>
              <a:t>холмах</a:t>
            </a:r>
            <a:r>
              <a:rPr lang="ru-RU" dirty="0" smtClean="0"/>
              <a:t> </a:t>
            </a:r>
            <a:r>
              <a:rPr lang="ru-RU" b="1" dirty="0" smtClean="0"/>
              <a:t>Грузии</a:t>
            </a:r>
            <a:r>
              <a:rPr lang="ru-RU" dirty="0" smtClean="0"/>
              <a:t> </a:t>
            </a:r>
            <a:r>
              <a:rPr lang="ru-RU" b="1" dirty="0" smtClean="0"/>
              <a:t>лежит</a:t>
            </a:r>
            <a:r>
              <a:rPr lang="ru-RU" dirty="0" smtClean="0"/>
              <a:t> </a:t>
            </a:r>
            <a:r>
              <a:rPr lang="ru-RU" b="1" dirty="0" smtClean="0"/>
              <a:t>ночная</a:t>
            </a:r>
            <a:r>
              <a:rPr lang="ru-RU" dirty="0" smtClean="0"/>
              <a:t> </a:t>
            </a:r>
            <a:r>
              <a:rPr lang="ru-RU" b="1" dirty="0" smtClean="0"/>
              <a:t>мгла</a:t>
            </a:r>
            <a:r>
              <a:rPr lang="ru-RU" dirty="0" smtClean="0"/>
              <a:t>;</a:t>
            </a:r>
          </a:p>
          <a:p>
            <a:r>
              <a:rPr lang="ru-RU" dirty="0" smtClean="0"/>
              <a:t>Шумит </a:t>
            </a:r>
            <a:r>
              <a:rPr lang="ru-RU" dirty="0" err="1" smtClean="0"/>
              <a:t>Арагва</a:t>
            </a:r>
            <a:r>
              <a:rPr lang="ru-RU" dirty="0" smtClean="0"/>
              <a:t> предо мною.</a:t>
            </a:r>
          </a:p>
          <a:p>
            <a:r>
              <a:rPr lang="ru-RU" dirty="0" smtClean="0"/>
              <a:t>Мне грустно и легко; печаль моя светла;</a:t>
            </a:r>
          </a:p>
          <a:p>
            <a:r>
              <a:rPr lang="ru-RU" dirty="0" smtClean="0"/>
              <a:t>Печаль моя полна тобою,</a:t>
            </a:r>
          </a:p>
          <a:p>
            <a:r>
              <a:rPr lang="ru-RU" dirty="0" smtClean="0"/>
              <a:t>Тобой, одной тобой... Унынья моего</a:t>
            </a:r>
          </a:p>
          <a:p>
            <a:r>
              <a:rPr lang="ru-RU" dirty="0" smtClean="0"/>
              <a:t>Ничто не мучит, не тревожит,</a:t>
            </a:r>
          </a:p>
          <a:p>
            <a:r>
              <a:rPr lang="ru-RU" dirty="0" smtClean="0"/>
              <a:t>И сердце вновь горит и любит — оттого,</a:t>
            </a:r>
          </a:p>
          <a:p>
            <a:r>
              <a:rPr lang="ru-RU" dirty="0" smtClean="0"/>
              <a:t>Что не любить оно не может.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1191866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3</a:t>
            </a:r>
            <a:r>
              <a:rPr lang="ru-RU" dirty="0" smtClean="0">
                <a:solidFill>
                  <a:srgbClr val="FF0000"/>
                </a:solidFill>
              </a:rPr>
              <a:t> этап. Кто это и чья это возлюбленная?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47664" y="5085184"/>
            <a:ext cx="6120680" cy="954107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Анна Петровна Керн, возлюбленная А.С. Пушкина</a:t>
            </a:r>
            <a:endParaRPr lang="ru-RU" sz="2800" dirty="0">
              <a:latin typeface="Comic Sans MS" pitchFamily="66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484784"/>
            <a:ext cx="2566963" cy="3258319"/>
          </a:xfrm>
        </p:spPr>
      </p:pic>
      <p:sp>
        <p:nvSpPr>
          <p:cNvPr id="6" name="Прямоугольник 5"/>
          <p:cNvSpPr/>
          <p:nvPr/>
        </p:nvSpPr>
        <p:spPr>
          <a:xfrm>
            <a:off x="179512" y="1609025"/>
            <a:ext cx="48245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>
                <a:solidFill>
                  <a:srgbClr val="0000FF"/>
                </a:solidFill>
              </a:rPr>
              <a:t>Я помню чудное мгновенье: </a:t>
            </a:r>
            <a:endParaRPr lang="ru-RU" sz="2800" i="1" dirty="0" smtClean="0">
              <a:solidFill>
                <a:srgbClr val="0000FF"/>
              </a:solidFill>
              <a:effectLst/>
            </a:endParaRPr>
          </a:p>
          <a:p>
            <a:r>
              <a:rPr lang="ru-RU" sz="2800" i="1" dirty="0">
                <a:solidFill>
                  <a:srgbClr val="0000FF"/>
                </a:solidFill>
              </a:rPr>
              <a:t>Передо мной явилась ты, </a:t>
            </a:r>
            <a:endParaRPr lang="ru-RU" sz="2800" i="1" dirty="0" smtClean="0">
              <a:solidFill>
                <a:srgbClr val="0000FF"/>
              </a:solidFill>
              <a:effectLst/>
            </a:endParaRPr>
          </a:p>
          <a:p>
            <a:r>
              <a:rPr lang="ru-RU" sz="2800" i="1" dirty="0">
                <a:solidFill>
                  <a:srgbClr val="0000FF"/>
                </a:solidFill>
              </a:rPr>
              <a:t>Как мимолетное виденье, </a:t>
            </a:r>
            <a:endParaRPr lang="ru-RU" sz="2800" i="1" dirty="0" smtClean="0">
              <a:solidFill>
                <a:srgbClr val="0000FF"/>
              </a:solidFill>
              <a:effectLst/>
            </a:endParaRPr>
          </a:p>
          <a:p>
            <a:r>
              <a:rPr lang="ru-RU" sz="2800" i="1" dirty="0">
                <a:solidFill>
                  <a:srgbClr val="0000FF"/>
                </a:solidFill>
              </a:rPr>
              <a:t>Как гений чистой красоты. </a:t>
            </a:r>
            <a:endParaRPr lang="ru-RU" sz="2800" i="1" dirty="0" smtClean="0">
              <a:solidFill>
                <a:srgbClr val="0000FF"/>
              </a:solidFill>
            </a:endParaRPr>
          </a:p>
          <a:p>
            <a:r>
              <a:rPr lang="ru-RU" sz="2800" dirty="0" smtClean="0"/>
              <a:t>Именно ей он посвятил этот гимн о любви…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93468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3</a:t>
            </a:r>
            <a:r>
              <a:rPr lang="ru-RU" dirty="0" smtClean="0">
                <a:solidFill>
                  <a:srgbClr val="FF0000"/>
                </a:solidFill>
              </a:rPr>
              <a:t> этап. Кто это и чья это возлюбленная?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47664" y="5085184"/>
            <a:ext cx="6120680" cy="954107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Анна Алексеевна Оленина, возлюбленная А.С. </a:t>
            </a:r>
            <a:r>
              <a:rPr lang="ru-RU" sz="2800" dirty="0">
                <a:latin typeface="Comic Sans MS" pitchFamily="66" charset="0"/>
              </a:rPr>
              <a:t>П</a:t>
            </a:r>
            <a:r>
              <a:rPr lang="ru-RU" sz="2800" dirty="0" smtClean="0">
                <a:latin typeface="Comic Sans MS" pitchFamily="66" charset="0"/>
              </a:rPr>
              <a:t>ушкина</a:t>
            </a:r>
            <a:endParaRPr lang="ru-RU" sz="2800" dirty="0">
              <a:latin typeface="Comic Sans MS" pitchFamily="66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412776"/>
            <a:ext cx="2723753" cy="3549132"/>
          </a:xfrm>
        </p:spPr>
      </p:pic>
      <p:sp>
        <p:nvSpPr>
          <p:cNvPr id="6" name="Прямоугольник 5"/>
          <p:cNvSpPr/>
          <p:nvPr/>
        </p:nvSpPr>
        <p:spPr>
          <a:xfrm>
            <a:off x="467544" y="198884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Не</a:t>
            </a:r>
            <a:r>
              <a:rPr lang="ru-RU" sz="2400" dirty="0" smtClean="0"/>
              <a:t> </a:t>
            </a:r>
            <a:r>
              <a:rPr lang="ru-RU" sz="2400" b="1" dirty="0" smtClean="0"/>
              <a:t>пой</a:t>
            </a:r>
            <a:r>
              <a:rPr lang="ru-RU" sz="2400" dirty="0" smtClean="0"/>
              <a:t>, </a:t>
            </a:r>
            <a:r>
              <a:rPr lang="ru-RU" sz="2400" b="1" dirty="0" smtClean="0"/>
              <a:t>красавица</a:t>
            </a:r>
            <a:r>
              <a:rPr lang="ru-RU" sz="2400" dirty="0" smtClean="0"/>
              <a:t>, </a:t>
            </a:r>
            <a:r>
              <a:rPr lang="ru-RU" sz="2400" b="1" dirty="0" smtClean="0"/>
              <a:t>при</a:t>
            </a:r>
            <a:r>
              <a:rPr lang="ru-RU" sz="2400" dirty="0" smtClean="0"/>
              <a:t> </a:t>
            </a:r>
            <a:r>
              <a:rPr lang="ru-RU" sz="2400" b="1" dirty="0" smtClean="0"/>
              <a:t>мне</a:t>
            </a:r>
            <a:endParaRPr lang="ru-RU" sz="2400" dirty="0" smtClean="0"/>
          </a:p>
          <a:p>
            <a:r>
              <a:rPr lang="ru-RU" sz="2400" dirty="0" smtClean="0"/>
              <a:t>Ты песен Грузии печальной:</a:t>
            </a:r>
          </a:p>
          <a:p>
            <a:r>
              <a:rPr lang="ru-RU" sz="2400" dirty="0" smtClean="0"/>
              <a:t>Напоминают мне </a:t>
            </a:r>
            <a:r>
              <a:rPr lang="ru-RU" sz="2400" dirty="0" err="1" smtClean="0"/>
              <a:t>оне</a:t>
            </a:r>
            <a:endParaRPr lang="ru-RU" sz="2400" dirty="0" smtClean="0"/>
          </a:p>
          <a:p>
            <a:r>
              <a:rPr lang="ru-RU" sz="2400" dirty="0" smtClean="0"/>
              <a:t>Другую жизнь и берег дальний.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79043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3</a:t>
            </a:r>
            <a:r>
              <a:rPr lang="ru-RU" dirty="0" smtClean="0">
                <a:solidFill>
                  <a:srgbClr val="FF0000"/>
                </a:solidFill>
              </a:rPr>
              <a:t> этап. Кто это и чья это возлюбленная?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47664" y="5085184"/>
            <a:ext cx="6120680" cy="954107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Екатерина Сушкова, возлюбленная М. Ю. Лермонтова</a:t>
            </a:r>
            <a:endParaRPr lang="ru-RU" sz="2800" dirty="0">
              <a:latin typeface="Comic Sans MS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412776"/>
            <a:ext cx="2520280" cy="3324296"/>
          </a:xfrm>
        </p:spPr>
      </p:pic>
      <p:sp>
        <p:nvSpPr>
          <p:cNvPr id="7" name="TextBox 6"/>
          <p:cNvSpPr txBox="1"/>
          <p:nvPr/>
        </p:nvSpPr>
        <p:spPr>
          <a:xfrm>
            <a:off x="251521" y="1772816"/>
            <a:ext cx="561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Comic Sans MS" pitchFamily="66" charset="0"/>
              </a:rPr>
              <a:t>Расстались мы; но твой портрет</a:t>
            </a:r>
          </a:p>
          <a:p>
            <a:r>
              <a:rPr lang="ru-RU" sz="2400" dirty="0" smtClean="0">
                <a:latin typeface="Comic Sans MS" pitchFamily="66" charset="0"/>
              </a:rPr>
              <a:t>Я на груди своей храню:</a:t>
            </a:r>
          </a:p>
          <a:p>
            <a:r>
              <a:rPr lang="ru-RU" sz="2400" dirty="0" smtClean="0">
                <a:latin typeface="Comic Sans MS" pitchFamily="66" charset="0"/>
              </a:rPr>
              <a:t>Как бледный призрак лучших лет.</a:t>
            </a:r>
          </a:p>
          <a:p>
            <a:r>
              <a:rPr lang="ru-RU" sz="2400" dirty="0" smtClean="0">
                <a:latin typeface="Comic Sans MS" pitchFamily="66" charset="0"/>
              </a:rPr>
              <a:t>Он душу радует мою.</a:t>
            </a:r>
            <a:endParaRPr lang="ru-RU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557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3</a:t>
            </a:r>
            <a:r>
              <a:rPr lang="ru-RU" dirty="0" smtClean="0">
                <a:solidFill>
                  <a:srgbClr val="FF0000"/>
                </a:solidFill>
              </a:rPr>
              <a:t> этап. Кто это и чья это возлюбленная?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47664" y="5085184"/>
            <a:ext cx="6120680" cy="954107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Елена Александровна Денисьева, возлюбленная Ф. И. Тютчева</a:t>
            </a:r>
            <a:endParaRPr lang="ru-RU" sz="2800" dirty="0">
              <a:latin typeface="Comic Sans MS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374924"/>
            <a:ext cx="2160240" cy="3449935"/>
          </a:xfrm>
        </p:spPr>
      </p:pic>
      <p:sp>
        <p:nvSpPr>
          <p:cNvPr id="6" name="Прямоугольник 5"/>
          <p:cNvSpPr/>
          <p:nvPr/>
        </p:nvSpPr>
        <p:spPr>
          <a:xfrm>
            <a:off x="683568" y="1844824"/>
            <a:ext cx="49685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>
                <a:solidFill>
                  <a:srgbClr val="0000FF"/>
                </a:solidFill>
              </a:rPr>
              <a:t>Я встретил Вас – и всё былое. </a:t>
            </a:r>
            <a:endParaRPr lang="ru-RU" sz="2800" i="1" dirty="0" smtClean="0">
              <a:solidFill>
                <a:srgbClr val="0000FF"/>
              </a:solidFill>
              <a:effectLst/>
            </a:endParaRPr>
          </a:p>
          <a:p>
            <a:r>
              <a:rPr lang="ru-RU" sz="2800" i="1" dirty="0">
                <a:solidFill>
                  <a:srgbClr val="0000FF"/>
                </a:solidFill>
              </a:rPr>
              <a:t>В отжившем сердце </a:t>
            </a:r>
            <a:r>
              <a:rPr lang="ru-RU" sz="2800" i="1" dirty="0" smtClean="0">
                <a:solidFill>
                  <a:srgbClr val="0000FF"/>
                </a:solidFill>
              </a:rPr>
              <a:t>ожило:</a:t>
            </a:r>
          </a:p>
          <a:p>
            <a:r>
              <a:rPr lang="ru-RU" sz="2800" i="1" dirty="0" smtClean="0">
                <a:solidFill>
                  <a:srgbClr val="0000FF"/>
                </a:solidFill>
              </a:rPr>
              <a:t>Я вспомнил время золотое –</a:t>
            </a:r>
          </a:p>
          <a:p>
            <a:r>
              <a:rPr lang="ru-RU" sz="2800" i="1" dirty="0" smtClean="0">
                <a:solidFill>
                  <a:srgbClr val="0000FF"/>
                </a:solidFill>
              </a:rPr>
              <a:t>И сердцу стало так тепло…</a:t>
            </a:r>
            <a:endParaRPr lang="ru-RU" sz="2800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879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3</a:t>
            </a:r>
            <a:r>
              <a:rPr lang="ru-RU" dirty="0" smtClean="0">
                <a:solidFill>
                  <a:srgbClr val="FF0000"/>
                </a:solidFill>
              </a:rPr>
              <a:t> этап. Кто это и чья это возлюбленная?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47664" y="5085184"/>
            <a:ext cx="6120680" cy="954107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Любовь Дмитриевна Менделеева, жена А. А. Блока</a:t>
            </a:r>
            <a:endParaRPr lang="ru-RU" sz="2800" dirty="0">
              <a:latin typeface="Comic Sans MS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412776"/>
            <a:ext cx="2448272" cy="3190173"/>
          </a:xfrm>
        </p:spPr>
      </p:pic>
      <p:sp>
        <p:nvSpPr>
          <p:cNvPr id="8" name="Прямоугольник 7"/>
          <p:cNvSpPr/>
          <p:nvPr/>
        </p:nvSpPr>
        <p:spPr>
          <a:xfrm>
            <a:off x="323528" y="1844824"/>
            <a:ext cx="55446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Comic Sans MS" pitchFamily="66" charset="0"/>
              </a:rPr>
              <a:t>Мы встречались с тобой на закате. </a:t>
            </a:r>
          </a:p>
          <a:p>
            <a:r>
              <a:rPr lang="ru-RU" sz="2400" dirty="0" smtClean="0">
                <a:latin typeface="Comic Sans MS" pitchFamily="66" charset="0"/>
              </a:rPr>
              <a:t>Ты веслом рассекала залив. </a:t>
            </a:r>
          </a:p>
          <a:p>
            <a:r>
              <a:rPr lang="ru-RU" sz="2400" dirty="0" smtClean="0">
                <a:latin typeface="Comic Sans MS" pitchFamily="66" charset="0"/>
              </a:rPr>
              <a:t>Я любил твоё белое платье, </a:t>
            </a:r>
          </a:p>
          <a:p>
            <a:r>
              <a:rPr lang="ru-RU" sz="2400" dirty="0" smtClean="0">
                <a:latin typeface="Comic Sans MS" pitchFamily="66" charset="0"/>
              </a:rPr>
              <a:t>Утончённость мечты разлюбив. </a:t>
            </a:r>
          </a:p>
          <a:p>
            <a:r>
              <a:rPr lang="ru-RU" sz="2400" dirty="0" smtClean="0">
                <a:latin typeface="Comic Sans MS" pitchFamily="66" charset="0"/>
              </a:rPr>
              <a:t>«Стихи о Прекрасной Даме…»</a:t>
            </a:r>
            <a:endParaRPr lang="ru-RU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67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420888"/>
            <a:ext cx="8229600" cy="106613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4 этап. Признание в любви.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Users\Sardana\Desktop\фото\картинки\Lubov_79_smal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71802" y="3571876"/>
            <a:ext cx="3328005" cy="22164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41327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4 этап. Какой героине принадлежат эти слова?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70100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«Как могу, подружки, петь?</a:t>
            </a:r>
          </a:p>
          <a:p>
            <a:pPr marL="0" indent="0">
              <a:buNone/>
            </a:pPr>
            <a:r>
              <a:rPr lang="ru-RU" dirty="0" smtClean="0"/>
              <a:t>Милый друг далеко;</a:t>
            </a:r>
          </a:p>
          <a:p>
            <a:pPr marL="0" indent="0">
              <a:buNone/>
            </a:pPr>
            <a:r>
              <a:rPr lang="ru-RU" dirty="0" smtClean="0"/>
              <a:t>Мне судьбина умереть</a:t>
            </a:r>
          </a:p>
          <a:p>
            <a:pPr marL="0" indent="0">
              <a:buNone/>
            </a:pPr>
            <a:r>
              <a:rPr lang="ru-RU" dirty="0" smtClean="0"/>
              <a:t>В грусти одинокой.</a:t>
            </a:r>
          </a:p>
          <a:p>
            <a:pPr marL="0" indent="0">
              <a:buNone/>
            </a:pPr>
            <a:r>
              <a:rPr lang="ru-RU" dirty="0" smtClean="0"/>
              <a:t>Год промчался – вести нет;</a:t>
            </a:r>
          </a:p>
          <a:p>
            <a:pPr marL="0" indent="0">
              <a:buNone/>
            </a:pPr>
            <a:r>
              <a:rPr lang="ru-RU" dirty="0" smtClean="0"/>
              <a:t>Он ко мне не пишет;</a:t>
            </a:r>
          </a:p>
          <a:p>
            <a:pPr marL="0" indent="0">
              <a:buNone/>
            </a:pPr>
            <a:r>
              <a:rPr lang="ru-RU" dirty="0" smtClean="0"/>
              <a:t>Ах! А им лишь красен свет, </a:t>
            </a:r>
          </a:p>
          <a:p>
            <a:pPr marL="0" indent="0">
              <a:buNone/>
            </a:pPr>
            <a:r>
              <a:rPr lang="ru-RU" dirty="0" smtClean="0"/>
              <a:t>Им лишь сердце дышит….»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97364" y="5805264"/>
            <a:ext cx="612068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«Светлана» В. А. Жуковского </a:t>
            </a:r>
            <a:endParaRPr lang="ru-RU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91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4 этап. Назовите главную героиню этого произведения.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7010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«Влюблялся я много раз, но это была самая моя сильная любовь. Она и в пятьдесят лет была замечательная красавица. Но в молодости была прелестна: высокая, стройная, грациозная и величественная, именно величественная…»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03648" y="5516289"/>
            <a:ext cx="612068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Варенька, «После бала» </a:t>
            </a:r>
            <a:endParaRPr lang="ru-RU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267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4 этап. Назовите автора и название этого произведения.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7010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«Я вас люблю…я вас люблю страстно…но я несчастнейшее создание…я женат! …я женат уже четвертый год и не знаю, кто моя жена, и где она, и должен ли свидеться с нею когда-нибудь!»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03648" y="5516289"/>
            <a:ext cx="612068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А. С. Пушкин, «Метель» </a:t>
            </a:r>
            <a:endParaRPr lang="ru-RU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267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4 этап. Кто кому признается в любви?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7010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«Давно люблю. Словно на грех ты к нам приехал. Как увидела тебя, так уж не своя стала. С первого же раза, кажется, кабы ты поманил меня, я бы и пошла за тобой; иди ты хоть на край света, я бы все шла за тобой и не оглянулась бы…»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03648" y="5516289"/>
            <a:ext cx="612068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Катерина, «Гроза» </a:t>
            </a:r>
            <a:endParaRPr lang="ru-RU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334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4 этап. Кто произносит эти слова?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7010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«Возьмет он руку, к сердцу жмет,</a:t>
            </a:r>
          </a:p>
          <a:p>
            <a:pPr marL="0" indent="0">
              <a:buNone/>
            </a:pPr>
            <a:r>
              <a:rPr lang="ru-RU" dirty="0" smtClean="0"/>
              <a:t>Из глубины души вздохнет, ни слова вольного, и так вся ночь проходит, </a:t>
            </a:r>
          </a:p>
          <a:p>
            <a:pPr marL="0" indent="0">
              <a:buNone/>
            </a:pPr>
            <a:r>
              <a:rPr lang="ru-RU" dirty="0" smtClean="0"/>
              <a:t>Рука с рукой, и глаз с меня не сводит…»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03648" y="5516289"/>
            <a:ext cx="612068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Софья, «Горе от ума»</a:t>
            </a:r>
            <a:endParaRPr lang="ru-RU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2816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4 этап. У какого поэта на могиле есть такая надпись? Кто их написал?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916833"/>
            <a:ext cx="8229600" cy="16561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«Ум и дела твои бессмертны  в памяти русских, но для чего пережила тебя моя любовь?»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59632" y="5330178"/>
            <a:ext cx="6768752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 А. С. Грибоедов, жена Н. Чавчавадзе</a:t>
            </a:r>
            <a:endParaRPr lang="ru-RU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524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4 этап. Кто кому написал это любовное послание?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75656" y="5752420"/>
            <a:ext cx="612068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err="1" smtClean="0">
                <a:latin typeface="Comic Sans MS" pitchFamily="66" charset="0"/>
              </a:rPr>
              <a:t>ПисьмоТатьяны</a:t>
            </a:r>
            <a:r>
              <a:rPr lang="ru-RU" sz="2800" dirty="0" smtClean="0">
                <a:latin typeface="Comic Sans MS" pitchFamily="66" charset="0"/>
              </a:rPr>
              <a:t> к Онегину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701007"/>
          </a:xfrm>
        </p:spPr>
        <p:txBody>
          <a:bodyPr>
            <a:normAutofit/>
          </a:bodyPr>
          <a:lstStyle/>
          <a:p>
            <a:r>
              <a:rPr lang="ru-RU" dirty="0" smtClean="0"/>
              <a:t>Я к вам пишу — чего же боле?</a:t>
            </a:r>
            <a:br>
              <a:rPr lang="ru-RU" dirty="0" smtClean="0"/>
            </a:br>
            <a:r>
              <a:rPr lang="ru-RU" dirty="0" smtClean="0"/>
              <a:t>Что я могу еще сказать?</a:t>
            </a:r>
            <a:br>
              <a:rPr lang="ru-RU" dirty="0" smtClean="0"/>
            </a:br>
            <a:r>
              <a:rPr lang="ru-RU" dirty="0" smtClean="0"/>
              <a:t>Теперь, я знаю, в вашей воле</a:t>
            </a:r>
            <a:br>
              <a:rPr lang="ru-RU" dirty="0" smtClean="0"/>
            </a:br>
            <a:r>
              <a:rPr lang="ru-RU" dirty="0" smtClean="0"/>
              <a:t>Меня презреньем наказать.</a:t>
            </a:r>
            <a:br>
              <a:rPr lang="ru-RU" dirty="0" smtClean="0"/>
            </a:br>
            <a:r>
              <a:rPr lang="ru-RU" dirty="0" smtClean="0"/>
              <a:t>Но вы, к моей несчастной доле</a:t>
            </a:r>
            <a:br>
              <a:rPr lang="ru-RU" dirty="0" smtClean="0"/>
            </a:br>
            <a:r>
              <a:rPr lang="ru-RU" dirty="0" smtClean="0"/>
              <a:t>Хоть каплю жалости храня,</a:t>
            </a:r>
            <a:br>
              <a:rPr lang="ru-RU" dirty="0" smtClean="0"/>
            </a:br>
            <a:r>
              <a:rPr lang="ru-RU" dirty="0" smtClean="0"/>
              <a:t>Вы не оставите меня.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193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4 этап. Кто </a:t>
            </a:r>
            <a:r>
              <a:rPr lang="ru-RU" dirty="0" err="1" smtClean="0">
                <a:solidFill>
                  <a:srgbClr val="FF0000"/>
                </a:solidFill>
              </a:rPr>
              <a:t>кто</a:t>
            </a:r>
            <a:r>
              <a:rPr lang="ru-RU" dirty="0" smtClean="0">
                <a:solidFill>
                  <a:srgbClr val="FF0000"/>
                </a:solidFill>
              </a:rPr>
              <a:t> написал это письмо?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701007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«Я пишу к тебе в полной уверенности, что мы никогда более не увидимся. Несколько лет тому назад, расставаясь с тобою, я думала то же самое; но небу было угодно испытать меня вторично; я не вынесла этого испытания, мое слабое сердце покорилось снова знакомому голосу… ты не будешь презирать меня за это, не правда ли? Это письмо будет вместе прощаньем и исповедью: я обязана сказать тебе все, что накопилось на моем сердце с тех пор, как оно тебя любит.</a:t>
            </a:r>
          </a:p>
          <a:p>
            <a:endParaRPr lang="ru-RU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1475656" y="5752420"/>
            <a:ext cx="612068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Письмо Веры к Печорину</a:t>
            </a:r>
            <a:endParaRPr lang="ru-RU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423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66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4 этап. О каком герое идет речь?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71604" y="5143512"/>
            <a:ext cx="6120680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Герасим «Муму»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701007"/>
          </a:xfrm>
        </p:spPr>
        <p:txBody>
          <a:bodyPr>
            <a:normAutofit/>
          </a:bodyPr>
          <a:lstStyle/>
          <a:p>
            <a:r>
              <a:rPr lang="ru-RU" dirty="0" smtClean="0"/>
              <a:t>«Сперва он не обращал на нее особенного внимания, потом стал посмеиваться, когда она ему попадалась, потом и заглядываться на нее начал, наконец, и вовсе глаз с нее не спускал….»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050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1092</Words>
  <Application>Microsoft Office PowerPoint</Application>
  <PresentationFormat>Экран (4:3)</PresentationFormat>
  <Paragraphs>141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Литературная викторина             “Любви все возрасты покорны…”</vt:lpstr>
      <vt:lpstr>1 этап. Разминка</vt:lpstr>
      <vt:lpstr>1 этап. Разминка</vt:lpstr>
      <vt:lpstr>1. Назовите автора следующего афоризма.</vt:lpstr>
      <vt:lpstr>2. Кто из героев произнес следующий  афоризм?</vt:lpstr>
      <vt:lpstr>3. Назовите автора следующего афоризма.</vt:lpstr>
      <vt:lpstr>4. Назовите автора следующего афоризма.</vt:lpstr>
      <vt:lpstr>2 этап. Кому посвящены эти строки?</vt:lpstr>
      <vt:lpstr>2 этап. Кто автор этих строк?</vt:lpstr>
      <vt:lpstr>2 этап. Кто автор этих строк?</vt:lpstr>
      <vt:lpstr>3 этап. «О, моя муза!»</vt:lpstr>
      <vt:lpstr>3 этап. Кто это и чья это возлюбленная?</vt:lpstr>
      <vt:lpstr>3 этап. Кто это и чья это возлюбленная?</vt:lpstr>
      <vt:lpstr>3 этап. Кто это и чья это возлюбленная?</vt:lpstr>
      <vt:lpstr>3 этап. Кто это и чья это возлюбленная?</vt:lpstr>
      <vt:lpstr>3 этап. Кто это и чья это возлюбленная?</vt:lpstr>
      <vt:lpstr>3 этап. Кто это и чья это возлюбленная?</vt:lpstr>
      <vt:lpstr>4 этап. Признание в любви.</vt:lpstr>
      <vt:lpstr>4 этап. Какой героине принадлежат эти слова?</vt:lpstr>
      <vt:lpstr>4 этап. Назовите главную героиню этого произведения.</vt:lpstr>
      <vt:lpstr>4 этап. Назовите автора и название этого произведения.</vt:lpstr>
      <vt:lpstr>4 этап. Кто кому признается в любви?</vt:lpstr>
      <vt:lpstr>4 этап. Кто произносит эти слова?</vt:lpstr>
      <vt:lpstr>4 этап. У какого поэта на могиле есть такая надпись? Кто их написал?</vt:lpstr>
      <vt:lpstr>4 этап. Кто кому написал это любовное послание?</vt:lpstr>
      <vt:lpstr>4 этап. Кто кто написал это письмо?</vt:lpstr>
      <vt:lpstr>4 этап. О каком герое идет речь?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Аукцион литературных знаний “Любви все возрасты покорны…”</dc:title>
  <dc:creator>School_01</dc:creator>
  <cp:lastModifiedBy>School_01</cp:lastModifiedBy>
  <cp:revision>33</cp:revision>
  <dcterms:created xsi:type="dcterms:W3CDTF">2016-11-16T05:12:40Z</dcterms:created>
  <dcterms:modified xsi:type="dcterms:W3CDTF">2020-12-04T10:14:36Z</dcterms:modified>
</cp:coreProperties>
</file>