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6" r:id="rId2"/>
    <p:sldId id="285" r:id="rId3"/>
    <p:sldId id="257" r:id="rId4"/>
    <p:sldId id="258" r:id="rId5"/>
    <p:sldId id="259" r:id="rId6"/>
    <p:sldId id="260" r:id="rId7"/>
    <p:sldId id="298" r:id="rId8"/>
    <p:sldId id="286" r:id="rId9"/>
    <p:sldId id="261" r:id="rId10"/>
    <p:sldId id="262" r:id="rId11"/>
    <p:sldId id="300" r:id="rId12"/>
    <p:sldId id="301" r:id="rId13"/>
    <p:sldId id="263" r:id="rId14"/>
    <p:sldId id="302" r:id="rId15"/>
    <p:sldId id="303" r:id="rId16"/>
    <p:sldId id="304" r:id="rId17"/>
    <p:sldId id="305" r:id="rId18"/>
    <p:sldId id="306" r:id="rId19"/>
    <p:sldId id="265" r:id="rId20"/>
    <p:sldId id="340" r:id="rId21"/>
    <p:sldId id="266" r:id="rId22"/>
    <p:sldId id="267" r:id="rId23"/>
    <p:sldId id="339" r:id="rId24"/>
    <p:sldId id="342" r:id="rId25"/>
    <p:sldId id="343" r:id="rId26"/>
    <p:sldId id="269" r:id="rId27"/>
    <p:sldId id="270" r:id="rId28"/>
    <p:sldId id="271" r:id="rId29"/>
    <p:sldId id="349" r:id="rId30"/>
    <p:sldId id="268" r:id="rId31"/>
    <p:sldId id="329" r:id="rId32"/>
    <p:sldId id="334" r:id="rId33"/>
    <p:sldId id="350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08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2C8E7F-46A6-4D1B-B7EF-E6FCAF88EDA9}" type="datetimeFigureOut">
              <a:rPr lang="ru-RU" smtClean="0"/>
              <a:pPr/>
              <a:t>17.05.2017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682757-1A62-42AA-82EB-542E004FE44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2238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682757-1A62-42AA-82EB-542E004FE447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31BA9-D940-4F4C-AB69-AAACEDA03258}" type="datetimeFigureOut">
              <a:rPr lang="ru-RU" smtClean="0"/>
              <a:pPr/>
              <a:t>17.05.2017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57CCE-E4F3-4BF0-A3A5-58DCA57B33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31BA9-D940-4F4C-AB69-AAACEDA03258}" type="datetimeFigureOut">
              <a:rPr lang="ru-RU" smtClean="0"/>
              <a:pPr/>
              <a:t>17.05.2017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57CCE-E4F3-4BF0-A3A5-58DCA57B33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31BA9-D940-4F4C-AB69-AAACEDA03258}" type="datetimeFigureOut">
              <a:rPr lang="ru-RU" smtClean="0"/>
              <a:pPr/>
              <a:t>17.05.2017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57CCE-E4F3-4BF0-A3A5-58DCA57B33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31BA9-D940-4F4C-AB69-AAACEDA03258}" type="datetimeFigureOut">
              <a:rPr lang="ru-RU" smtClean="0"/>
              <a:pPr/>
              <a:t>17.05.2017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57CCE-E4F3-4BF0-A3A5-58DCA57B33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31BA9-D940-4F4C-AB69-AAACEDA03258}" type="datetimeFigureOut">
              <a:rPr lang="ru-RU" smtClean="0"/>
              <a:pPr/>
              <a:t>17.05.2017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57CCE-E4F3-4BF0-A3A5-58DCA57B33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31BA9-D940-4F4C-AB69-AAACEDA03258}" type="datetimeFigureOut">
              <a:rPr lang="ru-RU" smtClean="0"/>
              <a:pPr/>
              <a:t>17.05.2017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57CCE-E4F3-4BF0-A3A5-58DCA57B33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31BA9-D940-4F4C-AB69-AAACEDA03258}" type="datetimeFigureOut">
              <a:rPr lang="ru-RU" smtClean="0"/>
              <a:pPr/>
              <a:t>17.05.2017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57CCE-E4F3-4BF0-A3A5-58DCA57B33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31BA9-D940-4F4C-AB69-AAACEDA03258}" type="datetimeFigureOut">
              <a:rPr lang="ru-RU" smtClean="0"/>
              <a:pPr/>
              <a:t>17.05.2017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57CCE-E4F3-4BF0-A3A5-58DCA57B33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31BA9-D940-4F4C-AB69-AAACEDA03258}" type="datetimeFigureOut">
              <a:rPr lang="ru-RU" smtClean="0"/>
              <a:pPr/>
              <a:t>17.05.2017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57CCE-E4F3-4BF0-A3A5-58DCA57B33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31BA9-D940-4F4C-AB69-AAACEDA03258}" type="datetimeFigureOut">
              <a:rPr lang="ru-RU" smtClean="0"/>
              <a:pPr/>
              <a:t>17.05.2017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57CCE-E4F3-4BF0-A3A5-58DCA57B33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31BA9-D940-4F4C-AB69-AAACEDA03258}" type="datetimeFigureOut">
              <a:rPr lang="ru-RU" smtClean="0"/>
              <a:pPr/>
              <a:t>17.05.2017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57CCE-E4F3-4BF0-A3A5-58DCA57B33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75000"/>
              </a:schemeClr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531BA9-D940-4F4C-AB69-AAACEDA03258}" type="datetimeFigureOut">
              <a:rPr lang="ru-RU" smtClean="0"/>
              <a:pPr/>
              <a:t>17.05.2017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257CCE-E4F3-4BF0-A3A5-58DCA57B330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Relationship Id="rId9" Type="http://schemas.openxmlformats.org/officeDocument/2006/relationships/image" Target="../media/image47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3" Type="http://schemas.openxmlformats.org/officeDocument/2006/relationships/image" Target="../media/image49.jpeg"/><Relationship Id="rId7" Type="http://schemas.openxmlformats.org/officeDocument/2006/relationships/image" Target="../media/image53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Relationship Id="rId9" Type="http://schemas.openxmlformats.org/officeDocument/2006/relationships/image" Target="../media/image5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214290"/>
            <a:ext cx="7772400" cy="3071834"/>
          </a:xfrm>
        </p:spPr>
        <p:txBody>
          <a:bodyPr>
            <a:normAutofit fontScale="90000"/>
          </a:bodyPr>
          <a:lstStyle/>
          <a:p>
            <a:r>
              <a:rPr lang="ru-RU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Муниципальное дошкольное образовательное </a:t>
            </a:r>
            <a:br>
              <a:rPr lang="ru-RU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учреждение детский сад «Малышок» комбинированного вида муниципального района</a:t>
            </a:r>
            <a:br>
              <a:rPr lang="ru-RU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город Нерехта и </a:t>
            </a:r>
            <a:r>
              <a:rPr lang="ru-RU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Нерехтский</a:t>
            </a:r>
            <a:r>
              <a:rPr lang="ru-RU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район Костромской области.</a:t>
            </a:r>
            <a:r>
              <a:rPr lang="ru-RU" sz="8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8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8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Давайте познакомимся.</a:t>
            </a:r>
            <a:r>
              <a:rPr lang="ru-RU" sz="73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73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7300" dirty="0" smtClean="0"/>
              <a:t/>
            </a:r>
            <a:br>
              <a:rPr lang="ru-RU" sz="7300" dirty="0" smtClean="0"/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           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 smtClean="0">
              <a:solidFill>
                <a:srgbClr val="FF0000"/>
              </a:solidFill>
            </a:endParaRPr>
          </a:p>
          <a:p>
            <a:endParaRPr lang="ru-RU" dirty="0" smtClean="0">
              <a:solidFill>
                <a:srgbClr val="FF0000"/>
              </a:solidFill>
            </a:endParaRPr>
          </a:p>
          <a:p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DCIM\102CDPFP\IMGA053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214290"/>
            <a:ext cx="6643734" cy="3072374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428728" y="3429000"/>
            <a:ext cx="57150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Ф. И. 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– Степанова Елена Дмитриевна.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Образование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высшее, КГУ им. Н.А. Некрасова, Ленинградский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им. А. С. Пушкина. 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факульте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 специальной дошкольной педагогики и психологии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Переквалификация – факультет логопедии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Общий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стаж  логопедической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деятельности: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лет.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Категория-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первая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285728"/>
            <a:ext cx="8229600" cy="5000660"/>
          </a:xfrm>
        </p:spPr>
        <p:txBody>
          <a:bodyPr>
            <a:normAutofit fontScale="70000" lnSpcReduction="20000"/>
          </a:bodyPr>
          <a:lstStyle/>
          <a:p>
            <a:pPr lvl="0" algn="ctr">
              <a:buNone/>
            </a:pPr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Цель нашей профессиональной деятельности, 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согласована с целью и задачами деятельности образовательного учреждения детского сада  «Малышок»:</a:t>
            </a:r>
            <a:r>
              <a:rPr lang="ru-RU" sz="26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 algn="ctr">
              <a:buNone/>
            </a:pP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Выравнивание стартовых возможностей  детей в дошкольный период</a:t>
            </a:r>
            <a:r>
              <a:rPr lang="ru-RU" sz="2600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algn="ctr">
              <a:buNone/>
            </a:pPr>
            <a:r>
              <a:rPr lang="ru-RU" sz="2600" b="1" i="1" dirty="0" smtClean="0">
                <a:latin typeface="Times New Roman" pitchFamily="18" charset="0"/>
                <a:cs typeface="Times New Roman" pitchFamily="18" charset="0"/>
              </a:rPr>
              <a:t>Задачи коррекционной деятельности учителя-логопеда:</a:t>
            </a:r>
          </a:p>
          <a:p>
            <a:pPr lvl="0" algn="ctr">
              <a:buNone/>
            </a:pPr>
            <a:endParaRPr lang="ru-RU" sz="2600" b="1" i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>
              <a:buFont typeface="Wingdings" pitchFamily="2" charset="2"/>
              <a:buChar char="Ø"/>
            </a:pPr>
            <a:r>
              <a:rPr lang="ru-RU" sz="2600" b="1" i="1" dirty="0" smtClean="0">
                <a:latin typeface="Times New Roman" pitchFamily="18" charset="0"/>
                <a:cs typeface="Times New Roman" pitchFamily="18" charset="0"/>
              </a:rPr>
              <a:t>Постановка, автоматизация звуков.</a:t>
            </a:r>
          </a:p>
          <a:p>
            <a:pPr lvl="0" algn="ctr">
              <a:buFont typeface="Wingdings" pitchFamily="2" charset="2"/>
              <a:buChar char="Ø"/>
            </a:pPr>
            <a:r>
              <a:rPr lang="ru-RU" sz="2600" b="1" i="1" dirty="0" smtClean="0">
                <a:latin typeface="Times New Roman" pitchFamily="18" charset="0"/>
                <a:cs typeface="Times New Roman" pitchFamily="18" charset="0"/>
              </a:rPr>
              <a:t>Развитие </a:t>
            </a:r>
            <a:r>
              <a:rPr lang="ru-RU" sz="2600" b="1" i="1" dirty="0" err="1" smtClean="0">
                <a:latin typeface="Times New Roman" pitchFamily="18" charset="0"/>
                <a:cs typeface="Times New Roman" pitchFamily="18" charset="0"/>
              </a:rPr>
              <a:t>лексико</a:t>
            </a:r>
            <a:r>
              <a:rPr lang="ru-RU" sz="2600" b="1" i="1" dirty="0" smtClean="0">
                <a:latin typeface="Times New Roman" pitchFamily="18" charset="0"/>
                <a:cs typeface="Times New Roman" pitchFamily="18" charset="0"/>
              </a:rPr>
              <a:t> -  грамматических категорий.</a:t>
            </a:r>
          </a:p>
          <a:p>
            <a:pPr lvl="0" algn="ctr">
              <a:buFont typeface="Wingdings" pitchFamily="2" charset="2"/>
              <a:buChar char="Ø"/>
            </a:pPr>
            <a:r>
              <a:rPr lang="ru-RU" sz="2600" b="1" i="1" dirty="0" smtClean="0">
                <a:latin typeface="Times New Roman" pitchFamily="18" charset="0"/>
                <a:cs typeface="Times New Roman" pitchFamily="18" charset="0"/>
              </a:rPr>
              <a:t>Развитие фонематического  восприятия.</a:t>
            </a:r>
          </a:p>
          <a:p>
            <a:pPr lvl="0" algn="ctr">
              <a:buFont typeface="Wingdings" pitchFamily="2" charset="2"/>
              <a:buChar char="Ø"/>
            </a:pPr>
            <a:r>
              <a:rPr lang="ru-RU" sz="2600" b="1" i="1" dirty="0" smtClean="0">
                <a:latin typeface="Times New Roman" pitchFamily="18" charset="0"/>
                <a:cs typeface="Times New Roman" pitchFamily="18" charset="0"/>
              </a:rPr>
              <a:t>Развитие связной речи.</a:t>
            </a:r>
          </a:p>
          <a:p>
            <a:pPr lvl="0" algn="ctr">
              <a:buFont typeface="Wingdings" pitchFamily="2" charset="2"/>
              <a:buChar char="Ø"/>
            </a:pPr>
            <a:r>
              <a:rPr lang="ru-RU" sz="2600" b="1" i="1" dirty="0" smtClean="0">
                <a:latin typeface="Times New Roman" pitchFamily="18" charset="0"/>
                <a:cs typeface="Times New Roman" pitchFamily="18" charset="0"/>
              </a:rPr>
              <a:t>Обучение грамоте.</a:t>
            </a:r>
          </a:p>
          <a:p>
            <a:pPr lvl="0" algn="ctr">
              <a:buNone/>
            </a:pPr>
            <a:endParaRPr lang="ru-RU" sz="2600" b="1" i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>
              <a:buFont typeface="Wingdings" pitchFamily="2" charset="2"/>
              <a:buChar char="Ø"/>
            </a:pPr>
            <a:endParaRPr lang="ru-RU" sz="2600" b="1" i="1" dirty="0">
              <a:latin typeface="Times New Roman" pitchFamily="18" charset="0"/>
              <a:cs typeface="Times New Roman" pitchFamily="18" charset="0"/>
            </a:endParaRPr>
          </a:p>
          <a:p>
            <a:pPr lvl="0" algn="ctr">
              <a:buFont typeface="Wingdings" pitchFamily="2" charset="2"/>
              <a:buChar char="Ø"/>
            </a:pPr>
            <a:endParaRPr lang="ru-RU" sz="2600" b="1" i="1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600" b="1" i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600" b="1" i="1" dirty="0">
                <a:latin typeface="Times New Roman" pitchFamily="18" charset="0"/>
                <a:cs typeface="Times New Roman" pitchFamily="18" charset="0"/>
              </a:rPr>
              <a:t>конечном результате это должно привести к комплексному развитию детей в условиях единого образовательного пространства.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285728"/>
            <a:ext cx="8229600" cy="452596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 муниципальном дошкольном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учреждении работает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логопедическая группа с нарушениями речевого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развития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различной этиологии.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Дети зачисляются на 2 года.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u="sng" dirty="0">
                <a:latin typeface="Times New Roman" pitchFamily="18" charset="0"/>
                <a:cs typeface="Times New Roman" pitchFamily="18" charset="0"/>
              </a:rPr>
              <a:t>такими 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нарушениями, как</a:t>
            </a:r>
            <a:endParaRPr lang="ru-RU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*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ОНР 3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уровня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Это нарушение всех компонентов </a:t>
            </a: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1800" i="1" dirty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ечи: звукопроизношение(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свистяшие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0" indent="0">
              <a:buNone/>
            </a:pPr>
            <a:r>
              <a:rPr lang="ru-RU" sz="1800" i="1" dirty="0">
                <a:latin typeface="Times New Roman" pitchFamily="18" charset="0"/>
                <a:cs typeface="Times New Roman" pitchFamily="18" charset="0"/>
              </a:rPr>
              <a:t>ш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ипящие,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соноры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), слоговая структура</a:t>
            </a:r>
          </a:p>
          <a:p>
            <a:pPr marL="0" indent="0">
              <a:buNone/>
            </a:pPr>
            <a:r>
              <a:rPr lang="ru-RU" sz="1800" i="1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лова, фонетика, грамматическая основа,</a:t>
            </a:r>
          </a:p>
          <a:p>
            <a:pPr marL="0" indent="0">
              <a:buNone/>
            </a:pPr>
            <a:r>
              <a:rPr lang="ru-RU" sz="1800" i="1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вязная речь.</a:t>
            </a:r>
            <a:endParaRPr lang="ru-RU" sz="1800" i="1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2051" name="Picture 3" descr="E:\DCIM\102CDPFP\IMGA05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4810" y="3143248"/>
            <a:ext cx="4318002" cy="2428876"/>
          </a:xfrm>
          <a:prstGeom prst="round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214291"/>
            <a:ext cx="8229600" cy="1928826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Данная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группа нуждается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в   логопедическом  воздействии 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основным направлением которого является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коррекция речи,  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профилактика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ее нарушений и развитие речи.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Для достижения высоких результатов  в работе логопеда необходимо тесное сотрудничество с воспитателями  групп компенсирующей направленности.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3074" name="Picture 2" descr="E:\DCIM\101CDPFP\IMGA02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714620"/>
            <a:ext cx="3063868" cy="1723426"/>
          </a:xfrm>
          <a:prstGeom prst="roundRect">
            <a:avLst/>
          </a:prstGeom>
          <a:noFill/>
        </p:spPr>
      </p:pic>
      <p:pic>
        <p:nvPicPr>
          <p:cNvPr id="4" name="Рисунок 3" descr="IMGA06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488" y="4429132"/>
            <a:ext cx="2921020" cy="1643074"/>
          </a:xfrm>
          <a:prstGeom prst="roundRect">
            <a:avLst/>
          </a:prstGeom>
          <a:ln w="76200">
            <a:noFill/>
          </a:ln>
        </p:spPr>
      </p:pic>
      <p:pic>
        <p:nvPicPr>
          <p:cNvPr id="5" name="Рисунок 4" descr="P102061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57884" y="2571744"/>
            <a:ext cx="2578732" cy="2757327"/>
          </a:xfrm>
          <a:prstGeom prst="roundRect">
            <a:avLst/>
          </a:prstGeom>
          <a:ln w="76200"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428596" y="4714884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Волкова И. А.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143636" y="5643578"/>
            <a:ext cx="2071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Степанова  Е. Д.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14612" y="6286520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Белявцева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О. О</a:t>
            </a:r>
            <a:r>
              <a:rPr lang="ru-RU" dirty="0" smtClean="0"/>
              <a:t>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214290"/>
            <a:ext cx="8643998" cy="3643338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Исходя из общих целей и задач нашего образовательного учреждения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осуществляется также  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взаимосвязь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с медицинской сестрой,  педагогами, музыкальным руководителем,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дефектологом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по устранению речевой патологии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6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Начало учебного года. </a:t>
            </a:r>
          </a:p>
          <a:p>
            <a:pPr>
              <a:buNone/>
            </a:pP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Комплексное </a:t>
            </a:r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обследование 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детей логопедом: </a:t>
            </a:r>
          </a:p>
          <a:p>
            <a:pPr>
              <a:buFontTx/>
              <a:buChar char="-"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артикуляционного аппарата, </a:t>
            </a:r>
          </a:p>
          <a:p>
            <a:pPr>
              <a:buFontTx/>
              <a:buChar char="-"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общей 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мелкой моторики, </a:t>
            </a:r>
            <a:endParaRPr lang="ru-RU" sz="2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психических 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процессов, </a:t>
            </a:r>
            <a:endParaRPr lang="ru-RU" sz="2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сенсорики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>
              <a:buFontTx/>
              <a:buChar char="-"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фонематического восприятия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>
              <a:buFontTx/>
              <a:buChar char="-"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слоговой структуры слова, </a:t>
            </a:r>
            <a:endParaRPr lang="ru-RU" sz="2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лексического строя речи.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Руководствуюсь методикой: В. С. Володиной, Бессоновой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4" name="Picture 3" descr="E:\DCIM\102CDPFP\IMGA05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3929066"/>
            <a:ext cx="2920992" cy="2714628"/>
          </a:xfrm>
          <a:prstGeom prst="roundRect">
            <a:avLst/>
          </a:prstGeom>
          <a:noFill/>
        </p:spPr>
      </p:pic>
      <p:pic>
        <p:nvPicPr>
          <p:cNvPr id="5" name="Picture 4" descr="E:\DCIM\102CDPFP\IMGA059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3786190"/>
            <a:ext cx="2920992" cy="2643190"/>
          </a:xfrm>
          <a:prstGeom prst="round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DCIM\102CDPFP\IMGA06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2" y="4214818"/>
            <a:ext cx="2920992" cy="1643058"/>
          </a:xfrm>
          <a:prstGeom prst="roundRect">
            <a:avLst/>
          </a:prstGeom>
          <a:noFill/>
        </p:spPr>
      </p:pic>
      <p:pic>
        <p:nvPicPr>
          <p:cNvPr id="1029" name="Picture 5" descr="E:\DCIM\102CDPFP\IMGA059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285992"/>
            <a:ext cx="2920992" cy="1643058"/>
          </a:xfrm>
          <a:prstGeom prst="roundRect">
            <a:avLst/>
          </a:prstGeom>
          <a:noFill/>
        </p:spPr>
      </p:pic>
      <p:pic>
        <p:nvPicPr>
          <p:cNvPr id="1030" name="Picture 6" descr="E:\DCIM\102CDPFP\IMGA06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8992" y="2500306"/>
            <a:ext cx="2349488" cy="1321587"/>
          </a:xfrm>
          <a:prstGeom prst="roundRect">
            <a:avLst/>
          </a:prstGeom>
          <a:noFill/>
        </p:spPr>
      </p:pic>
      <p:pic>
        <p:nvPicPr>
          <p:cNvPr id="1031" name="Picture 7" descr="E:\DCIM\102CDPFP\IMGA06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28992" y="357166"/>
            <a:ext cx="2285988" cy="1285868"/>
          </a:xfrm>
          <a:prstGeom prst="roundRect">
            <a:avLst/>
          </a:prstGeom>
          <a:noFill/>
        </p:spPr>
      </p:pic>
      <p:pic>
        <p:nvPicPr>
          <p:cNvPr id="1032" name="Picture 8" descr="E:\DCIM\102CDPFP\IMGA060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214290"/>
            <a:ext cx="2920992" cy="1643058"/>
          </a:xfrm>
          <a:prstGeom prst="roundRect">
            <a:avLst/>
          </a:prstGeom>
          <a:noFill/>
        </p:spPr>
      </p:pic>
      <p:pic>
        <p:nvPicPr>
          <p:cNvPr id="1033" name="Picture 9" descr="E:\DCIM\102CDPFP\IMGA060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00760" y="214290"/>
            <a:ext cx="2920992" cy="1643058"/>
          </a:xfrm>
          <a:prstGeom prst="roundRect">
            <a:avLst/>
          </a:prstGeom>
          <a:noFill/>
        </p:spPr>
      </p:pic>
      <p:pic>
        <p:nvPicPr>
          <p:cNvPr id="1034" name="Picture 10" descr="E:\DCIM\102CDPFP\IMGA0604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00760" y="2214554"/>
            <a:ext cx="2920992" cy="1643058"/>
          </a:xfrm>
          <a:prstGeom prst="roundRect">
            <a:avLst/>
          </a:prstGeom>
          <a:noFill/>
        </p:spPr>
      </p:pic>
      <p:pic>
        <p:nvPicPr>
          <p:cNvPr id="1035" name="Picture 11" descr="E:\DCIM\102CDPFP\IMGA0605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85852" y="4214818"/>
            <a:ext cx="2920992" cy="1643058"/>
          </a:xfrm>
          <a:prstGeom prst="round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DCIM\100CDPFP\IMGA07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3143248"/>
            <a:ext cx="2778116" cy="1562690"/>
          </a:xfrm>
          <a:prstGeom prst="round2DiagRect">
            <a:avLst/>
          </a:prstGeom>
          <a:noFill/>
        </p:spPr>
      </p:pic>
      <p:pic>
        <p:nvPicPr>
          <p:cNvPr id="1027" name="Picture 3" descr="E:\DCIM\100CDPFP\IMGA07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36" y="428604"/>
            <a:ext cx="2778116" cy="1562690"/>
          </a:xfrm>
          <a:prstGeom prst="round2DiagRect">
            <a:avLst/>
          </a:prstGeom>
          <a:noFill/>
        </p:spPr>
      </p:pic>
      <p:pic>
        <p:nvPicPr>
          <p:cNvPr id="1028" name="Picture 4" descr="E:\DCIM\100CDPFP\IMGA070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43240" y="428604"/>
            <a:ext cx="2778116" cy="1562690"/>
          </a:xfrm>
          <a:prstGeom prst="round2DiagRect">
            <a:avLst/>
          </a:prstGeom>
          <a:noFill/>
        </p:spPr>
      </p:pic>
      <p:pic>
        <p:nvPicPr>
          <p:cNvPr id="1029" name="Picture 5" descr="E:\DCIM\100CDPFP\IMGA070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44" y="428604"/>
            <a:ext cx="2778116" cy="1562690"/>
          </a:xfrm>
          <a:prstGeom prst="round2DiagRect">
            <a:avLst/>
          </a:prstGeom>
          <a:noFill/>
        </p:spPr>
      </p:pic>
      <p:pic>
        <p:nvPicPr>
          <p:cNvPr id="1030" name="Picture 6" descr="E:\DCIM\100CDPFP\IMGA071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29190" y="4857760"/>
            <a:ext cx="2794019" cy="1571636"/>
          </a:xfrm>
          <a:prstGeom prst="round2DiagRect">
            <a:avLst/>
          </a:prstGeom>
          <a:noFill/>
        </p:spPr>
      </p:pic>
      <p:pic>
        <p:nvPicPr>
          <p:cNvPr id="1031" name="Picture 7" descr="E:\DCIM\100CDPFP\IMGA071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29322" y="3071810"/>
            <a:ext cx="2794019" cy="1571636"/>
          </a:xfrm>
          <a:prstGeom prst="round2DiagRect">
            <a:avLst/>
          </a:prstGeom>
          <a:noFill/>
        </p:spPr>
      </p:pic>
      <p:pic>
        <p:nvPicPr>
          <p:cNvPr id="1032" name="Picture 8" descr="E:\DCIM\100CDPFP\IMGA071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43042" y="4857760"/>
            <a:ext cx="2794019" cy="1571636"/>
          </a:xfrm>
          <a:prstGeom prst="round2Diag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3071802" y="2285992"/>
            <a:ext cx="26432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Использую  красочный, дидактический материал.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214290"/>
            <a:ext cx="8229600" cy="2571768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Комплексное обследование детей воспитателями:</a:t>
            </a:r>
          </a:p>
          <a:p>
            <a:pPr>
              <a:buFontTx/>
              <a:buChar char="-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познавательного развития,</a:t>
            </a:r>
          </a:p>
          <a:p>
            <a:pPr>
              <a:buFontTx/>
              <a:buChar char="-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изо -  деятельности,</a:t>
            </a:r>
          </a:p>
          <a:p>
            <a:pPr>
              <a:buFontTx/>
              <a:buChar char="-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ознакомления с окружающим.</a:t>
            </a: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Основная работа логопеда:</a:t>
            </a: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беседа с родителями.</a:t>
            </a:r>
          </a:p>
          <a:p>
            <a:pPr>
              <a:buNone/>
            </a:pP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dirty="0"/>
          </a:p>
        </p:txBody>
      </p:sp>
      <p:pic>
        <p:nvPicPr>
          <p:cNvPr id="4098" name="Picture 2" descr="E:\DCIM\100CDPFP\IMGA05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0844" y="3000372"/>
            <a:ext cx="8493156" cy="3451332"/>
          </a:xfrm>
          <a:prstGeom prst="round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714480" y="5857892"/>
            <a:ext cx="56436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357166"/>
            <a:ext cx="8229600" cy="4143403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*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Сбор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анемнестических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данных: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фамилия, имя отчество ребенка, 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дата рождения, адрес, 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откуда поступил,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сведения о матери, отце, 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от какой беременности, 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как протекали роды, была ли стимуляция, 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вес при рождении, рост, грудное вскармливание, 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когда держит голову, сидит, ползает, стоит,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перенесенные заболевания, первые слова, фразы.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Назначение консультаций со специалистами, если это необходимо: невролог, детский психиатр, лор,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сурдолог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ортодонт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* Заполнение речевых карт.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* Планирование индивидуальной программы.</a:t>
            </a: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>
              <a:buFont typeface="Wingdings" pitchFamily="2" charset="2"/>
              <a:buChar char="§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§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  <p:pic>
        <p:nvPicPr>
          <p:cNvPr id="5122" name="Picture 2" descr="E:\DCIM\102CDPFP\IMGA05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3929066"/>
            <a:ext cx="7715304" cy="2286016"/>
          </a:xfrm>
          <a:prstGeom prst="round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94512" y="285728"/>
            <a:ext cx="51172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Данные по обследованию за два года.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428596" y="928670"/>
          <a:ext cx="8358246" cy="5572168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428628"/>
                <a:gridCol w="1571636"/>
                <a:gridCol w="714380"/>
                <a:gridCol w="714380"/>
                <a:gridCol w="571504"/>
                <a:gridCol w="428628"/>
                <a:gridCol w="642942"/>
                <a:gridCol w="642942"/>
                <a:gridCol w="500066"/>
                <a:gridCol w="500066"/>
                <a:gridCol w="500066"/>
                <a:gridCol w="428628"/>
                <a:gridCol w="357190"/>
                <a:gridCol w="357190"/>
              </a:tblGrid>
              <a:tr h="551535">
                <a:tc rowSpan="2">
                  <a:txBody>
                    <a:bodyPr/>
                    <a:lstStyle/>
                    <a:p>
                      <a:r>
                        <a:rPr lang="ru-RU" sz="1400" dirty="0" smtClean="0"/>
                        <a:t>№ 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Фамилия имя 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Звуко</a:t>
                      </a:r>
                      <a:r>
                        <a:rPr lang="ru-RU" sz="1400" baseline="0" dirty="0" smtClean="0"/>
                        <a:t>произношение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Лексика (словарь)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err="1" smtClean="0"/>
                        <a:t>Граматический</a:t>
                      </a:r>
                      <a:r>
                        <a:rPr lang="ru-RU" sz="1400" dirty="0" smtClean="0"/>
                        <a:t> строй речи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фонетика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Связная речь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итог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56236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err="1" smtClean="0"/>
                        <a:t>н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к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err="1" smtClean="0"/>
                        <a:t>н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к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err="1" smtClean="0"/>
                        <a:t>н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к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err="1" smtClean="0"/>
                        <a:t>н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к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err="1" smtClean="0"/>
                        <a:t>н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к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err="1" smtClean="0"/>
                        <a:t>н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к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4433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err="1" smtClean="0"/>
                        <a:t>Михашин</a:t>
                      </a:r>
                      <a:r>
                        <a:rPr lang="ru-RU" sz="1400" dirty="0" smtClean="0"/>
                        <a:t> Влад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1678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Салов Никита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4433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err="1" smtClean="0"/>
                        <a:t>Фартальнова</a:t>
                      </a:r>
                      <a:r>
                        <a:rPr lang="ru-RU" sz="1400" dirty="0" smtClean="0"/>
                        <a:t> Таня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9922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4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Титов Никита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0197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Фролов</a:t>
                      </a:r>
                      <a:r>
                        <a:rPr lang="ru-RU" sz="1400" baseline="0" dirty="0" smtClean="0"/>
                        <a:t> Арсений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4433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6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Голубева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Лиза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9922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7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Гущина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Варя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4433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8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Петри Влад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9922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9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Комаров Кирилл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4433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Федоров Кирилл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9922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Семенов Никита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4433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Мухина Вика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56236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Скоблов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Кирилл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85720" y="642918"/>
          <a:ext cx="8358246" cy="5234976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428628"/>
                <a:gridCol w="1571636"/>
                <a:gridCol w="714380"/>
                <a:gridCol w="714380"/>
                <a:gridCol w="571504"/>
                <a:gridCol w="428628"/>
                <a:gridCol w="642942"/>
                <a:gridCol w="642942"/>
                <a:gridCol w="500066"/>
                <a:gridCol w="500066"/>
                <a:gridCol w="500066"/>
                <a:gridCol w="428628"/>
                <a:gridCol w="357190"/>
                <a:gridCol w="357190"/>
              </a:tblGrid>
              <a:tr h="428628">
                <a:tc rowSpan="2">
                  <a:txBody>
                    <a:bodyPr/>
                    <a:lstStyle/>
                    <a:p>
                      <a:r>
                        <a:rPr lang="ru-RU" sz="1400" dirty="0" smtClean="0"/>
                        <a:t>№ 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Фамилия имя 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Звуко</a:t>
                      </a:r>
                      <a:r>
                        <a:rPr lang="ru-RU" sz="1400" baseline="0" dirty="0" smtClean="0"/>
                        <a:t>произношение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Лексика (словарь)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err="1" smtClean="0"/>
                        <a:t>Граматический</a:t>
                      </a:r>
                      <a:r>
                        <a:rPr lang="ru-RU" sz="1400" dirty="0" smtClean="0"/>
                        <a:t> строй речи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фонетика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Связная речь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итог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8628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err="1" smtClean="0"/>
                        <a:t>н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к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err="1" smtClean="0"/>
                        <a:t>н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к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err="1" smtClean="0"/>
                        <a:t>н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к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err="1" smtClean="0"/>
                        <a:t>н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к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err="1" smtClean="0"/>
                        <a:t>н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к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err="1" smtClean="0"/>
                        <a:t>н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к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8612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err="1" smtClean="0"/>
                        <a:t>Михашин</a:t>
                      </a:r>
                      <a:r>
                        <a:rPr lang="ru-RU" sz="1400" dirty="0" smtClean="0"/>
                        <a:t> Влад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1002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Салов Никита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5752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err="1" smtClean="0"/>
                        <a:t>Фартальнова</a:t>
                      </a:r>
                      <a:r>
                        <a:rPr lang="ru-RU" sz="1400" dirty="0" smtClean="0"/>
                        <a:t> Таня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142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4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Титов Никита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719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Фролов</a:t>
                      </a:r>
                      <a:r>
                        <a:rPr lang="ru-RU" sz="1400" baseline="0" dirty="0" smtClean="0"/>
                        <a:t> Арсений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5752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6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Голубева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Лиза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142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7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Гущина Варя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5752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8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Петри Влад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142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9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Комаров Кирилл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5752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Федоров Кирилл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142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Семенов Никита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5752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Мухина Вика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8628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Скоблов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Кирилл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42853"/>
            <a:ext cx="8229600" cy="3429024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планировании логопедической деятельности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используется основная программа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Т. Б. Филичева, Г. В. Чиркина: « Подготовка к школе детей с общим недоразвитием речи в условиях специального детского сада».</a:t>
            </a:r>
          </a:p>
          <a:p>
            <a:pPr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А также альтернативные программы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Н. В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Курдвановская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« Планирование работы  логопеда с детьми 5-7 лет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marL="0" indent="0">
              <a:buNone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6146" name="Picture 2" descr="E:\DCIM\100CDPFP\IMGA06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3857628"/>
            <a:ext cx="3421058" cy="1924345"/>
          </a:xfrm>
          <a:prstGeom prst="roundRect">
            <a:avLst/>
          </a:prstGeom>
          <a:noFill/>
        </p:spPr>
      </p:pic>
      <p:pic>
        <p:nvPicPr>
          <p:cNvPr id="6147" name="Picture 3" descr="E:\DCIM\100CDPFP\IMGA069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3929066"/>
            <a:ext cx="3492496" cy="1964529"/>
          </a:xfrm>
          <a:prstGeom prst="round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DCIM\102CDPFP\IMGA05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2428868"/>
            <a:ext cx="2849554" cy="1602874"/>
          </a:xfrm>
          <a:prstGeom prst="rect">
            <a:avLst/>
          </a:prstGeom>
          <a:noFill/>
        </p:spPr>
      </p:pic>
      <p:pic>
        <p:nvPicPr>
          <p:cNvPr id="2051" name="Picture 3" descr="E:\DCIM\102CDPFP\IMGA056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3143248"/>
            <a:ext cx="2849554" cy="1602874"/>
          </a:xfrm>
          <a:prstGeom prst="rect">
            <a:avLst/>
          </a:prstGeom>
          <a:noFill/>
        </p:spPr>
      </p:pic>
      <p:pic>
        <p:nvPicPr>
          <p:cNvPr id="2052" name="Picture 4" descr="E:\DCIM\102CDPFP\IMGA056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2071678"/>
            <a:ext cx="2849554" cy="1602874"/>
          </a:xfrm>
          <a:prstGeom prst="rect">
            <a:avLst/>
          </a:prstGeom>
          <a:noFill/>
        </p:spPr>
      </p:pic>
      <p:pic>
        <p:nvPicPr>
          <p:cNvPr id="2053" name="Picture 5" descr="E:\DCIM\102CDPFP\IMGA056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72198" y="571480"/>
            <a:ext cx="2849554" cy="1602874"/>
          </a:xfrm>
          <a:prstGeom prst="rect">
            <a:avLst/>
          </a:prstGeom>
          <a:noFill/>
        </p:spPr>
      </p:pic>
      <p:pic>
        <p:nvPicPr>
          <p:cNvPr id="2054" name="Picture 6" descr="E:\DCIM\102CDPFP\IMGA056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71802" y="214290"/>
            <a:ext cx="2849554" cy="1602874"/>
          </a:xfrm>
          <a:prstGeom prst="rect">
            <a:avLst/>
          </a:prstGeom>
          <a:noFill/>
        </p:spPr>
      </p:pic>
      <p:pic>
        <p:nvPicPr>
          <p:cNvPr id="2055" name="Picture 7" descr="E:\DCIM\102CDPFP\IMGA056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5720" y="214290"/>
            <a:ext cx="2849554" cy="1602874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785786" y="5072074"/>
            <a:ext cx="64294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Многочисленные пособия разнообразят работу с детьми.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7" descr="E:\DCIM\102CDPFP\IMGA056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2849554" cy="16028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DCIM\102CDPFP\IMGA05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9256" y="2214554"/>
            <a:ext cx="3278182" cy="1843977"/>
          </a:xfrm>
          <a:prstGeom prst="ellipse">
            <a:avLst/>
          </a:prstGeom>
          <a:noFill/>
        </p:spPr>
      </p:pic>
      <p:pic>
        <p:nvPicPr>
          <p:cNvPr id="3075" name="Picture 3" descr="E:\DCIM\102CDPFP\IMGA057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3500438"/>
            <a:ext cx="3278182" cy="1843977"/>
          </a:xfrm>
          <a:prstGeom prst="ellipse">
            <a:avLst/>
          </a:prstGeom>
          <a:noFill/>
        </p:spPr>
      </p:pic>
      <p:pic>
        <p:nvPicPr>
          <p:cNvPr id="3076" name="Picture 4" descr="E:\DCIM\102CDPFP\IMGA057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786190"/>
            <a:ext cx="3278182" cy="1843977"/>
          </a:xfrm>
          <a:prstGeom prst="ellipse">
            <a:avLst/>
          </a:prstGeom>
          <a:noFill/>
        </p:spPr>
      </p:pic>
      <p:pic>
        <p:nvPicPr>
          <p:cNvPr id="3077" name="Picture 5" descr="E:\DCIM\102CDPFP\IMGA057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2000240"/>
            <a:ext cx="3278182" cy="1843977"/>
          </a:xfrm>
          <a:prstGeom prst="ellipse">
            <a:avLst/>
          </a:prstGeom>
          <a:noFill/>
        </p:spPr>
      </p:pic>
      <p:pic>
        <p:nvPicPr>
          <p:cNvPr id="3078" name="Picture 6" descr="E:\DCIM\102CDPFP\IMGA057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5818" y="642918"/>
            <a:ext cx="3278182" cy="1843977"/>
          </a:xfrm>
          <a:prstGeom prst="ellipse">
            <a:avLst/>
          </a:prstGeom>
          <a:noFill/>
        </p:spPr>
      </p:pic>
      <p:pic>
        <p:nvPicPr>
          <p:cNvPr id="3079" name="Picture 7" descr="E:\DCIM\102CDPFP\IMGA057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71802" y="285728"/>
            <a:ext cx="3278182" cy="1843977"/>
          </a:xfrm>
          <a:prstGeom prst="ellipse">
            <a:avLst/>
          </a:prstGeom>
          <a:noFill/>
        </p:spPr>
      </p:pic>
      <p:pic>
        <p:nvPicPr>
          <p:cNvPr id="3080" name="Picture 8" descr="E:\DCIM\102CDPFP\IMGA0572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4282" y="428604"/>
            <a:ext cx="3278182" cy="1843977"/>
          </a:xfrm>
          <a:prstGeom prst="ellipse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3428992" y="3929066"/>
            <a:ext cx="214314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Использую для автоматизации и дифференциации звуков: загадки, пословицы, поговорки,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потешки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DCIM\102CDPFP\IMGA05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94446" y="2357430"/>
            <a:ext cx="2849554" cy="1602874"/>
          </a:xfrm>
          <a:prstGeom prst="rect">
            <a:avLst/>
          </a:prstGeom>
          <a:noFill/>
        </p:spPr>
      </p:pic>
      <p:pic>
        <p:nvPicPr>
          <p:cNvPr id="4099" name="Picture 3" descr="E:\DCIM\102CDPFP\IMGA057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3929066"/>
            <a:ext cx="2849554" cy="1602874"/>
          </a:xfrm>
          <a:prstGeom prst="rect">
            <a:avLst/>
          </a:prstGeom>
          <a:noFill/>
        </p:spPr>
      </p:pic>
      <p:pic>
        <p:nvPicPr>
          <p:cNvPr id="4100" name="Picture 4" descr="E:\DCIM\102CDPFP\IMGA057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4071942"/>
            <a:ext cx="2849554" cy="1602874"/>
          </a:xfrm>
          <a:prstGeom prst="rect">
            <a:avLst/>
          </a:prstGeom>
          <a:noFill/>
        </p:spPr>
      </p:pic>
      <p:pic>
        <p:nvPicPr>
          <p:cNvPr id="4101" name="Picture 5" descr="E:\DCIM\102CDPFP\IMGA057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14744" y="2285992"/>
            <a:ext cx="2849554" cy="1602874"/>
          </a:xfrm>
          <a:prstGeom prst="rect">
            <a:avLst/>
          </a:prstGeom>
          <a:noFill/>
        </p:spPr>
      </p:pic>
      <p:pic>
        <p:nvPicPr>
          <p:cNvPr id="4102" name="Picture 6" descr="E:\DCIM\102CDPFP\IMGA058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472" y="2214554"/>
            <a:ext cx="2849554" cy="1602874"/>
          </a:xfrm>
          <a:prstGeom prst="rect">
            <a:avLst/>
          </a:prstGeom>
          <a:noFill/>
        </p:spPr>
      </p:pic>
      <p:pic>
        <p:nvPicPr>
          <p:cNvPr id="4103" name="Picture 7" descr="E:\DCIM\102CDPFP\IMGA058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94446" y="357166"/>
            <a:ext cx="2849554" cy="1602874"/>
          </a:xfrm>
          <a:prstGeom prst="rect">
            <a:avLst/>
          </a:prstGeom>
          <a:noFill/>
        </p:spPr>
      </p:pic>
      <p:pic>
        <p:nvPicPr>
          <p:cNvPr id="4104" name="Picture 8" descr="E:\DCIM\102CDPFP\IMGA0582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357554" y="285728"/>
            <a:ext cx="2849554" cy="1602874"/>
          </a:xfrm>
          <a:prstGeom prst="rect">
            <a:avLst/>
          </a:prstGeom>
          <a:noFill/>
        </p:spPr>
      </p:pic>
      <p:pic>
        <p:nvPicPr>
          <p:cNvPr id="4105" name="Picture 9" descr="E:\DCIM\102CDPFP\IMGA0583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57158" y="357166"/>
            <a:ext cx="2849554" cy="1602874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3500430" y="4429132"/>
            <a:ext cx="214314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Материал сделан мною: автоматизация звуков в скороговорках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DCIM\102CDPFP\IMGA05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2" y="4143380"/>
            <a:ext cx="2563802" cy="1442139"/>
          </a:xfrm>
          <a:prstGeom prst="rect">
            <a:avLst/>
          </a:prstGeom>
          <a:noFill/>
        </p:spPr>
      </p:pic>
      <p:pic>
        <p:nvPicPr>
          <p:cNvPr id="5123" name="Picture 3" descr="E:\DCIM\102CDPFP\IMGA05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3929066"/>
            <a:ext cx="2563802" cy="1442139"/>
          </a:xfrm>
          <a:prstGeom prst="rect">
            <a:avLst/>
          </a:prstGeom>
          <a:noFill/>
        </p:spPr>
      </p:pic>
      <p:pic>
        <p:nvPicPr>
          <p:cNvPr id="5124" name="Picture 4" descr="E:\DCIM\102CDPFP\IMGA058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12" y="2214554"/>
            <a:ext cx="2563802" cy="1442139"/>
          </a:xfrm>
          <a:prstGeom prst="rect">
            <a:avLst/>
          </a:prstGeom>
          <a:noFill/>
        </p:spPr>
      </p:pic>
      <p:pic>
        <p:nvPicPr>
          <p:cNvPr id="5125" name="Picture 5" descr="E:\DCIM\102CDPFP\IMGA058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57554" y="2285992"/>
            <a:ext cx="2563802" cy="1442139"/>
          </a:xfrm>
          <a:prstGeom prst="rect">
            <a:avLst/>
          </a:prstGeom>
          <a:noFill/>
        </p:spPr>
      </p:pic>
      <p:pic>
        <p:nvPicPr>
          <p:cNvPr id="5126" name="Picture 6" descr="E:\DCIM\102CDPFP\IMGA058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2143116"/>
            <a:ext cx="2563802" cy="1442139"/>
          </a:xfrm>
          <a:prstGeom prst="rect">
            <a:avLst/>
          </a:prstGeom>
          <a:noFill/>
        </p:spPr>
      </p:pic>
      <p:pic>
        <p:nvPicPr>
          <p:cNvPr id="5127" name="Picture 7" descr="E:\DCIM\102CDPFP\IMGA0589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00760" y="285728"/>
            <a:ext cx="2563802" cy="1442139"/>
          </a:xfrm>
          <a:prstGeom prst="rect">
            <a:avLst/>
          </a:prstGeom>
          <a:noFill/>
        </p:spPr>
      </p:pic>
      <p:pic>
        <p:nvPicPr>
          <p:cNvPr id="5128" name="Picture 8" descr="E:\DCIM\102CDPFP\IMGA059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71802" y="214290"/>
            <a:ext cx="2563802" cy="1442139"/>
          </a:xfrm>
          <a:prstGeom prst="rect">
            <a:avLst/>
          </a:prstGeom>
          <a:noFill/>
        </p:spPr>
      </p:pic>
      <p:pic>
        <p:nvPicPr>
          <p:cNvPr id="5129" name="Picture 9" descr="E:\DCIM\102CDPFP\IMGA059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57158" y="428604"/>
            <a:ext cx="2563802" cy="1442139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3143240" y="4429132"/>
            <a:ext cx="2643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Подборка на все звуки.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DCIM\102CDPFP\IMGA05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571480"/>
            <a:ext cx="2849554" cy="1602874"/>
          </a:xfrm>
          <a:prstGeom prst="rect">
            <a:avLst/>
          </a:prstGeom>
          <a:noFill/>
        </p:spPr>
      </p:pic>
      <p:pic>
        <p:nvPicPr>
          <p:cNvPr id="6147" name="Picture 3" descr="E:\DCIM\102CDPFP\IMGA059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2643182"/>
            <a:ext cx="2849554" cy="1602874"/>
          </a:xfrm>
          <a:prstGeom prst="rect">
            <a:avLst/>
          </a:prstGeom>
          <a:noFill/>
        </p:spPr>
      </p:pic>
      <p:pic>
        <p:nvPicPr>
          <p:cNvPr id="6148" name="Picture 4" descr="E:\DCIM\102CDPFP\IMGA059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2928934"/>
            <a:ext cx="2849554" cy="1602874"/>
          </a:xfrm>
          <a:prstGeom prst="rect">
            <a:avLst/>
          </a:prstGeom>
          <a:noFill/>
        </p:spPr>
      </p:pic>
      <p:pic>
        <p:nvPicPr>
          <p:cNvPr id="6149" name="Picture 5" descr="E:\DCIM\102CDPFP\IMGA059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428604"/>
            <a:ext cx="2849554" cy="1602874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2357422" y="5286388"/>
            <a:ext cx="5857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Использую различные игры по дифференциации звуков.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285728"/>
            <a:ext cx="8229600" cy="5214974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Формы 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работы с детьми: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Фронтальная работа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(проводится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каждый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день).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Формирование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грамматического строя речи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Фонематическое развитие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Связная речь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Обучение грамоте</a:t>
            </a:r>
          </a:p>
          <a:p>
            <a:pPr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                   Временные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периоды обучения детей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                 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сентябрь, октябрь, ноябрь 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  три фронтальных занятия по 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формированию 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лексико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–г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рамматических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категорий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средств языка и развитию связной речи,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  два занятия по формированию фонематического восприятия.</a:t>
            </a:r>
          </a:p>
          <a:p>
            <a:pPr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                   декабрь, январь, февраль, март. 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   два фронтальных занятия по формированию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лексико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– грамматических средств 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языка и  развитию связной речи, </a:t>
            </a:r>
          </a:p>
          <a:p>
            <a:pPr>
              <a:buFontTx/>
              <a:buChar char="-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два занятия по развитию фонематического восприятия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IMGA033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388" y="4143380"/>
            <a:ext cx="2317766" cy="2286016"/>
          </a:xfrm>
          <a:prstGeom prst="round2DiagRect">
            <a:avLst/>
          </a:prstGeom>
        </p:spPr>
      </p:pic>
      <p:pic>
        <p:nvPicPr>
          <p:cNvPr id="5" name="Рисунок 4" descr="а теперь мы порисуем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57818" y="1142984"/>
            <a:ext cx="3500430" cy="2278697"/>
          </a:xfrm>
          <a:prstGeom prst="round2Diag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Поощрение детей, как стимулирующий фактор.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Похвала</a:t>
            </a:r>
          </a:p>
          <a:p>
            <a:pPr>
              <a:buFont typeface="Arial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Смайлики</a:t>
            </a:r>
          </a:p>
          <a:p>
            <a:pPr>
              <a:buFont typeface="Arial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Фишки</a:t>
            </a:r>
          </a:p>
          <a:p>
            <a:pPr>
              <a:buFont typeface="Arial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Флажки</a:t>
            </a:r>
          </a:p>
          <a:p>
            <a:pPr>
              <a:buFont typeface="Arial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Осенние листочки</a:t>
            </a:r>
          </a:p>
          <a:p>
            <a:pPr>
              <a:buFont typeface="Arial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Снежинки</a:t>
            </a:r>
          </a:p>
          <a:p>
            <a:pPr>
              <a:buFont typeface="Arial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Капли дождя</a:t>
            </a:r>
            <a:endParaRPr lang="ru-RU" dirty="0"/>
          </a:p>
        </p:txBody>
      </p:sp>
      <p:pic>
        <p:nvPicPr>
          <p:cNvPr id="4" name="Picture 4" descr="E:\DCIM\102CDPFP\IMGA06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4810" y="1714488"/>
            <a:ext cx="3714776" cy="2710163"/>
          </a:xfrm>
          <a:prstGeom prst="rect">
            <a:avLst/>
          </a:prstGeom>
          <a:noFill/>
        </p:spPr>
      </p:pic>
      <p:pic>
        <p:nvPicPr>
          <p:cNvPr id="5" name="Picture 5" descr="E:\DCIM\102CDPFP\IMGA06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34" y="4000504"/>
            <a:ext cx="4071966" cy="26432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428605"/>
            <a:ext cx="8229600" cy="2428892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Фронтальная работа 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                 (согласно  лексическим темам.)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Темы  на весь год: 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овощи – огород, фрукты – сад, одежда, обувь, посуда, продукты питания, птицы, звери, их детеныши. ( сентябрь, октябрь, ноябрь);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наш город,  новогодние праздники, семья, мебель, наша улица, профессии, транспорт ( декабрь, январь, февраль);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весна, лето, школа,  дом, наша улица,  повторение тем. ( март, апрель, май).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2050" name="Picture 2" descr="E:\DCIM\102CDPFP\IMGA05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4" y="2786058"/>
            <a:ext cx="3778248" cy="3339711"/>
          </a:xfrm>
          <a:prstGeom prst="roundRect">
            <a:avLst/>
          </a:prstGeom>
          <a:noFill/>
        </p:spPr>
      </p:pic>
      <p:pic>
        <p:nvPicPr>
          <p:cNvPr id="2051" name="Picture 3" descr="E:\DCIM\102CDPFP\IMGA05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857496"/>
            <a:ext cx="3778248" cy="3339711"/>
          </a:xfrm>
          <a:prstGeom prst="round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000100" y="5500702"/>
            <a:ext cx="50720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285729"/>
            <a:ext cx="8229600" cy="3500461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Тесное сотрудничество логопеда с воспитателями.  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Коррекционный час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 детьми не усвоившими материал на фронтальных занятиях. 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занятия воспитателя в вечернее время;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заполнение  тетради по выявлению ошибок детей во время логопедической деятельности.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заполнение тетради  по коррекционной работе с детьми ( согласно плану  на неделю составленному логопедом) </a:t>
            </a:r>
          </a:p>
          <a:p>
            <a:pPr>
              <a:buFontTx/>
              <a:buChar char="-"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3074" name="Picture 2" descr="E:\DCIM\102CDPFP\IMGA05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4929198"/>
            <a:ext cx="3825901" cy="1143008"/>
          </a:xfrm>
          <a:prstGeom prst="round2DiagRect">
            <a:avLst/>
          </a:prstGeom>
          <a:noFill/>
        </p:spPr>
      </p:pic>
      <p:pic>
        <p:nvPicPr>
          <p:cNvPr id="3075" name="Picture 3" descr="E:\DCIM\102CDPFP\IMGA05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4071942"/>
            <a:ext cx="3857652" cy="2143140"/>
          </a:xfrm>
          <a:prstGeom prst="round2Diag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0" y="476672"/>
            <a:ext cx="8229600" cy="5649491"/>
          </a:xfrm>
        </p:spPr>
        <p:txBody>
          <a:bodyPr/>
          <a:lstStyle/>
          <a:p>
            <a:pPr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  помощь воспитателям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*Накопительная папка с упражнениями по дыхательной гимнастике.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*Картотека  по артикуляционной гимнастике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* Картотека по пальчиковой гимнастике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*Картотека по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физминуткам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* Картотека по зрительной гимнастике.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Динамические паузы.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6" descr="E:\DCIM\102CDPFP\IMGA054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643050"/>
            <a:ext cx="3714776" cy="4000528"/>
          </a:xfrm>
          <a:prstGeom prst="roundRect">
            <a:avLst/>
          </a:prstGeom>
          <a:noFill/>
        </p:spPr>
      </p:pic>
      <p:pic>
        <p:nvPicPr>
          <p:cNvPr id="5" name="Picture 5" descr="E:\DCIM\102CDPFP\IMGA05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1714488"/>
            <a:ext cx="3786214" cy="3857652"/>
          </a:xfrm>
          <a:prstGeom prst="round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E:\DCIM\102CDPFP\IMGA054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500042"/>
            <a:ext cx="7929618" cy="5572164"/>
          </a:xfrm>
          <a:prstGeom prst="round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285728"/>
            <a:ext cx="8229600" cy="3071834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Работа в микро - группах  над: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сенсорным развитием,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предлогами,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словообразованием,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словоизменением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разных падежных  конструкциях,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относительных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прилагательных, притяжательных прилагательных,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образование уменьшительно-ласкательных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суффиксов,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образование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множественного и единственного числа: существительных, глаголов,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прилагательных.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" name="Picture 2" descr="E:\DCIM\102CDPFP\IMGA05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3500438"/>
            <a:ext cx="5572164" cy="2250297"/>
          </a:xfrm>
          <a:prstGeom prst="round2Diag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285728"/>
            <a:ext cx="8229600" cy="5929354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9600" b="1" dirty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9600" b="1" dirty="0" smtClean="0">
                <a:latin typeface="Times New Roman" pitchFamily="18" charset="0"/>
                <a:cs typeface="Times New Roman" pitchFamily="18" charset="0"/>
              </a:rPr>
              <a:t>ндивидуальная  </a:t>
            </a:r>
            <a:r>
              <a:rPr lang="ru-RU" sz="9600" b="1" dirty="0">
                <a:latin typeface="Times New Roman" pitchFamily="18" charset="0"/>
                <a:cs typeface="Times New Roman" pitchFamily="18" charset="0"/>
              </a:rPr>
              <a:t>работа по формированию правильного звукопроизношения.</a:t>
            </a:r>
          </a:p>
          <a:p>
            <a:pPr>
              <a:buNone/>
            </a:pPr>
            <a:r>
              <a:rPr lang="ru-RU" sz="9600" b="1" dirty="0" smtClean="0">
                <a:latin typeface="Times New Roman" pitchFamily="18" charset="0"/>
                <a:cs typeface="Times New Roman" pitchFamily="18" charset="0"/>
              </a:rPr>
              <a:t>                              Основные  </a:t>
            </a:r>
            <a:r>
              <a:rPr lang="ru-RU" sz="9600" b="1" dirty="0"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sz="96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0"/>
            <a:r>
              <a:rPr lang="ru-RU" sz="9600" dirty="0">
                <a:latin typeface="Times New Roman" pitchFamily="18" charset="0"/>
                <a:cs typeface="Times New Roman" pitchFamily="18" charset="0"/>
              </a:rPr>
              <a:t>Развитие мышц шеи, лица.</a:t>
            </a:r>
          </a:p>
          <a:p>
            <a:pPr lvl="0"/>
            <a:r>
              <a:rPr lang="ru-RU" sz="9600" dirty="0">
                <a:latin typeface="Times New Roman" pitchFamily="18" charset="0"/>
                <a:cs typeface="Times New Roman" pitchFamily="18" charset="0"/>
              </a:rPr>
              <a:t>Развитие  артикуляционного аппарата.</a:t>
            </a:r>
          </a:p>
          <a:p>
            <a:pPr lvl="0"/>
            <a:r>
              <a:rPr lang="ru-RU" sz="9600" dirty="0">
                <a:latin typeface="Times New Roman" pitchFamily="18" charset="0"/>
                <a:cs typeface="Times New Roman" pitchFamily="18" charset="0"/>
              </a:rPr>
              <a:t>Работа  над развитием   речевого дыхания.</a:t>
            </a:r>
          </a:p>
          <a:p>
            <a:pPr lvl="0"/>
            <a:r>
              <a:rPr lang="ru-RU" sz="9600" dirty="0">
                <a:latin typeface="Times New Roman" pitchFamily="18" charset="0"/>
                <a:cs typeface="Times New Roman" pitchFamily="18" charset="0"/>
              </a:rPr>
              <a:t>Постановка  звуков ( наглядным методом, либо механическим способом, с помощью зондов).</a:t>
            </a:r>
          </a:p>
          <a:p>
            <a:pPr lvl="0"/>
            <a:r>
              <a:rPr lang="ru-RU" sz="9600" dirty="0">
                <a:latin typeface="Times New Roman" pitchFamily="18" charset="0"/>
                <a:cs typeface="Times New Roman" pitchFamily="18" charset="0"/>
              </a:rPr>
              <a:t>Произношение звука изолировано.</a:t>
            </a:r>
          </a:p>
          <a:p>
            <a:pPr lvl="0"/>
            <a:r>
              <a:rPr lang="ru-RU" sz="9600" dirty="0">
                <a:latin typeface="Times New Roman" pitchFamily="18" charset="0"/>
                <a:cs typeface="Times New Roman" pitchFamily="18" charset="0"/>
              </a:rPr>
              <a:t>Автоматизация звуков в прямых слогах, закрытых, обратных, со стечением согласных звуков.</a:t>
            </a:r>
          </a:p>
          <a:p>
            <a:pPr lvl="0"/>
            <a:r>
              <a:rPr lang="ru-RU" sz="9600" dirty="0">
                <a:latin typeface="Times New Roman" pitchFamily="18" charset="0"/>
                <a:cs typeface="Times New Roman" pitchFamily="18" charset="0"/>
              </a:rPr>
              <a:t>Автоматизация звуков в словах ( в начале, середине, конце).</a:t>
            </a:r>
          </a:p>
          <a:p>
            <a:pPr lvl="0"/>
            <a:r>
              <a:rPr lang="ru-RU" sz="9600" dirty="0">
                <a:latin typeface="Times New Roman" pitchFamily="18" charset="0"/>
                <a:cs typeface="Times New Roman" pitchFamily="18" charset="0"/>
              </a:rPr>
              <a:t>Автоматизация звуков во фразе.</a:t>
            </a:r>
          </a:p>
          <a:p>
            <a:pPr lvl="0"/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в предложениях,</a:t>
            </a:r>
            <a:endParaRPr lang="ru-RU" sz="96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в  загадках,</a:t>
            </a:r>
            <a:endParaRPr lang="ru-RU" sz="96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9600" dirty="0">
                <a:latin typeface="Times New Roman" pitchFamily="18" charset="0"/>
                <a:cs typeface="Times New Roman" pitchFamily="18" charset="0"/>
              </a:rPr>
              <a:t>текстах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E:\DCIM\102CDPFP\IMGA05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1928802"/>
            <a:ext cx="3285676" cy="1263561"/>
          </a:xfrm>
          <a:prstGeom prst="round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357166"/>
            <a:ext cx="8229600" cy="564360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Автоматизация звуков 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               1.  На занятиях  и  в режимных моментах</a:t>
            </a:r>
          </a:p>
          <a:p>
            <a:pPr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воспитателями, </a:t>
            </a:r>
          </a:p>
          <a:p>
            <a:pPr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музыкальным руководителем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родителями.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 по заданию логопеда и согласно информации  на экране 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звукопроизношения)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              2.   Во время выполнения домашнего задания 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с родителями. ( пословицы, загадки, поговорки, кроссворды)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30" y="928670"/>
            <a:ext cx="8215370" cy="2357453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2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  <p:pic>
        <p:nvPicPr>
          <p:cNvPr id="4" name="Picture 10" descr="E:\DCIM\102CDPFP\IMGA05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58" y="1727759"/>
            <a:ext cx="4214842" cy="4786322"/>
          </a:xfrm>
          <a:prstGeom prst="round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1142984"/>
            <a:ext cx="107704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Логопедическое домашнее задание  для детей 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596" y="1928802"/>
            <a:ext cx="478656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Разделы:</a:t>
            </a:r>
          </a:p>
          <a:p>
            <a:pPr marL="514350" indent="-514350">
              <a:buAutoNum type="arabicPeriod"/>
            </a:pP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Лексико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грамматические</a:t>
            </a:r>
          </a:p>
          <a:p>
            <a:pPr marL="514350" indent="-51435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Категории.</a:t>
            </a:r>
          </a:p>
          <a:p>
            <a:pPr marL="514350" indent="-51435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2. Связная речь.</a:t>
            </a:r>
          </a:p>
          <a:p>
            <a:pPr marL="514350" indent="-51435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3. Фонематическое развитие.</a:t>
            </a:r>
          </a:p>
          <a:p>
            <a:pPr marL="514350" indent="-514350">
              <a:buAutoNum type="arabicPeriod" startAt="4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Автоматизация звуков.</a:t>
            </a:r>
          </a:p>
          <a:p>
            <a:pPr marL="514350" indent="-514350">
              <a:buAutoNum type="arabicPeriod" startAt="4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Подготовка руки к письму.</a:t>
            </a:r>
          </a:p>
          <a:p>
            <a:pPr marL="514350" indent="-514350">
              <a:buAutoNum type="arabicPeriod" startAt="4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Чтение.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9627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2" descr="E:\DCIM\102CDPFP\IMGA05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60648"/>
            <a:ext cx="7920880" cy="5832648"/>
          </a:xfrm>
          <a:prstGeom prst="round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72599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Открытые занятия  с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детьми.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Демонстрация   знаний  детей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(каждый четверг).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*  по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лексико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– грамматическому строю речи.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* связной речи,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*фонематическому развитию,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* обучению грамоте.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0"/>
            <a:ext cx="8229600" cy="714356"/>
          </a:xfrm>
        </p:spPr>
        <p:txBody>
          <a:bodyPr/>
          <a:lstStyle/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Взаимосвязь логопеда с родителями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E:\DCIM\100CDPFP\IMGA05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4786322"/>
            <a:ext cx="7350148" cy="1643058"/>
          </a:xfrm>
          <a:prstGeom prst="round2Diag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Открытые мероприятия   с участием родителей.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Конкурс чтецов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 по автоматизации  и  дифференциации звуков в скороговорках, стихотворениях).</a:t>
            </a:r>
          </a:p>
          <a:p>
            <a:pPr>
              <a:buFont typeface="Arial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«Светлая пасха» ( по развитию связной речи)</a:t>
            </a:r>
          </a:p>
          <a:p>
            <a:pPr>
              <a:buFont typeface="Arial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 Великая Победа» ( по развитию грамматических категорий)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6" descr="E:\DCIM\101CDPFP\IMGA07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5229200"/>
            <a:ext cx="4346907" cy="1561944"/>
          </a:xfrm>
          <a:prstGeom prst="round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Хотелось бы, чтобы работа осуществлялась во взаимодействии с родителями, тогда будут достигнуты цели, задачи в работе с детьми имеющие нарушения  речи.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9020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1008</TotalTime>
  <Words>1472</Words>
  <Application>Microsoft Office PowerPoint</Application>
  <PresentationFormat>Экран (4:3)</PresentationFormat>
  <Paragraphs>489</Paragraphs>
  <Slides>33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Тема Office</vt:lpstr>
      <vt:lpstr>      Муниципальное дошкольное образовательное  учреждение детский сад «Малышок» комбинированного вида муниципального района  город Нерехта и Нерехтский район Костромской области. Давайте познакомимся.                   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Поощрение детей, как стимулирующий фактор. </vt:lpstr>
      <vt:lpstr>Презентация PowerPoint</vt:lpstr>
      <vt:lpstr>Презентация PowerPoint</vt:lpstr>
      <vt:lpstr>Презентация PowerPoint</vt:lpstr>
      <vt:lpstr>Динамические паузы.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. Открытые занятия  с детьми.   Демонстрация   знаний  детей (каждый четверг). *  по лексико – грамматическому строю речи. * связной речи, *фонематическому развитию, * обучению грамоте. </vt:lpstr>
      <vt:lpstr>Открытые мероприятия   с участием родителей. </vt:lpstr>
      <vt:lpstr>ВЫВОД: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artem</dc:creator>
  <cp:lastModifiedBy>user</cp:lastModifiedBy>
  <cp:revision>81</cp:revision>
  <dcterms:created xsi:type="dcterms:W3CDTF">2012-10-15T09:50:29Z</dcterms:created>
  <dcterms:modified xsi:type="dcterms:W3CDTF">2017-05-17T18:41:38Z</dcterms:modified>
</cp:coreProperties>
</file>