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2" r:id="rId1"/>
  </p:sldMasterIdLst>
  <p:notesMasterIdLst>
    <p:notesMasterId r:id="rId36"/>
  </p:notesMasterIdLst>
  <p:sldIdLst>
    <p:sldId id="256" r:id="rId2"/>
    <p:sldId id="307" r:id="rId3"/>
    <p:sldId id="257" r:id="rId4"/>
    <p:sldId id="335" r:id="rId5"/>
    <p:sldId id="258" r:id="rId6"/>
    <p:sldId id="332" r:id="rId7"/>
    <p:sldId id="261" r:id="rId8"/>
    <p:sldId id="265" r:id="rId9"/>
    <p:sldId id="308" r:id="rId10"/>
    <p:sldId id="263" r:id="rId11"/>
    <p:sldId id="309" r:id="rId12"/>
    <p:sldId id="290" r:id="rId13"/>
    <p:sldId id="315" r:id="rId14"/>
    <p:sldId id="288" r:id="rId15"/>
    <p:sldId id="314" r:id="rId16"/>
    <p:sldId id="321" r:id="rId17"/>
    <p:sldId id="322" r:id="rId18"/>
    <p:sldId id="275" r:id="rId19"/>
    <p:sldId id="289" r:id="rId20"/>
    <p:sldId id="316" r:id="rId21"/>
    <p:sldId id="328" r:id="rId22"/>
    <p:sldId id="333" r:id="rId23"/>
    <p:sldId id="325" r:id="rId24"/>
    <p:sldId id="326" r:id="rId25"/>
    <p:sldId id="327" r:id="rId26"/>
    <p:sldId id="323" r:id="rId27"/>
    <p:sldId id="339" r:id="rId28"/>
    <p:sldId id="336" r:id="rId29"/>
    <p:sldId id="337" r:id="rId30"/>
    <p:sldId id="338" r:id="rId31"/>
    <p:sldId id="305" r:id="rId32"/>
    <p:sldId id="306" r:id="rId33"/>
    <p:sldId id="330" r:id="rId34"/>
    <p:sldId id="311" r:id="rId3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396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82C3A5-4E28-490A-A103-CEF3353834AA}" type="datetimeFigureOut">
              <a:rPr lang="ru-RU" smtClean="0"/>
              <a:t>22.04.2026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9176B2-D299-4600-AFE0-3570187761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56249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9176B2-D299-4600-AFE0-35701877614F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73288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22.04.2026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22.04.2026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22.04.2026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22.04.2026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22.04.2026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22.04.2026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3">
                <a:lumMod val="50000"/>
              </a:schemeClr>
            </a:gs>
            <a:gs pos="85000">
              <a:schemeClr val="bg2">
                <a:tint val="95000"/>
                <a:shade val="100000"/>
                <a:satMod val="130000"/>
                <a:lumMod val="130000"/>
              </a:schemeClr>
            </a:gs>
            <a:gs pos="100000">
              <a:schemeClr val="bg2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22.04.2026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</p:sldLayoutIdLst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E60F019-30A0-9172-6C19-3C410D5830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4077072"/>
            <a:ext cx="9112154" cy="2749724"/>
          </a:xfrm>
          <a:prstGeom prst="rect">
            <a:avLst/>
          </a:prstGeom>
        </p:spPr>
      </p:pic>
      <p:sp>
        <p:nvSpPr>
          <p:cNvPr id="4" name="WordArt 4"/>
          <p:cNvSpPr>
            <a:spLocks noChangeArrowheads="1" noChangeShapeType="1" noTextEdit="1"/>
          </p:cNvSpPr>
          <p:nvPr/>
        </p:nvSpPr>
        <p:spPr bwMode="auto">
          <a:xfrm>
            <a:off x="279465" y="836712"/>
            <a:ext cx="8568066" cy="4585007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13866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1"/>
                </a:gradFill>
                <a:latin typeface="Arial"/>
                <a:cs typeface="Arial"/>
              </a:rPr>
              <a:t>БРЕЙН-РИНГ                    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1"/>
                </a:gradFill>
                <a:latin typeface="Arial"/>
                <a:cs typeface="Arial"/>
              </a:rPr>
              <a:t>«Экология и математика»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9D2D2A0-D46D-E07A-F198-DA6F9F7398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91193" y="188640"/>
            <a:ext cx="3200400" cy="365760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3B29F92-207A-B31F-0011-C181497239E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711" y="147228"/>
            <a:ext cx="7479887" cy="564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0143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7CC5E60-5BEE-46C2-B773-ED8D36B789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116632"/>
            <a:ext cx="8784976" cy="6624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3843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54893" y="4581128"/>
            <a:ext cx="818031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spcAft>
                <a:spcPts val="0"/>
              </a:spcAft>
            </a:pPr>
            <a:r>
              <a:rPr lang="ru-RU" sz="4000" dirty="0">
                <a:latin typeface="Times New Roman"/>
                <a:ea typeface="Times New Roman"/>
              </a:rPr>
              <a:t>«Математика — это язык, на котором написана книга </a:t>
            </a:r>
            <a:r>
              <a:rPr lang="ru-RU" sz="4000" b="1" i="1" dirty="0">
                <a:latin typeface="Times New Roman"/>
                <a:ea typeface="Times New Roman"/>
              </a:rPr>
              <a:t>природы</a:t>
            </a:r>
            <a:r>
              <a:rPr lang="ru-RU" sz="4000" dirty="0">
                <a:latin typeface="Times New Roman"/>
                <a:ea typeface="Times New Roman"/>
              </a:rPr>
              <a:t>» - Г. Галилей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2063088-6684-B763-7BCD-C6AD0E67BD52}"/>
              </a:ext>
            </a:extLst>
          </p:cNvPr>
          <p:cNvSpPr txBox="1"/>
          <p:nvPr/>
        </p:nvSpPr>
        <p:spPr>
          <a:xfrm>
            <a:off x="251520" y="203021"/>
            <a:ext cx="8640960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«Экология – это наука о том, какое место </a:t>
            </a:r>
            <a:r>
              <a:rPr lang="ru-RU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природа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занимает в мире чело-века»</a:t>
            </a:r>
          </a:p>
          <a:p>
            <a:pPr algn="r"/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Лада Вульф</a:t>
            </a: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7F9052A2-2DA3-DEF9-0D0B-D59E3D74EA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2710874"/>
            <a:ext cx="8640960" cy="1938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95004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A11CCFA-E02B-5D35-E113-D6C9C6AE82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941" y="4162136"/>
            <a:ext cx="8931414" cy="259102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C79D8CF-25CC-56B6-E2DB-A84A21D0E5A9}"/>
              </a:ext>
            </a:extLst>
          </p:cNvPr>
          <p:cNvSpPr txBox="1"/>
          <p:nvPr/>
        </p:nvSpPr>
        <p:spPr>
          <a:xfrm>
            <a:off x="107758" y="189903"/>
            <a:ext cx="8928484" cy="55707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b="1" i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Цель:</a:t>
            </a:r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lang="ru-RU" sz="3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интегрировать математические знания и экологическое просвещение; </a:t>
            </a:r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lang="ru-RU" sz="3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показать связь точных наук с реальными проблемами окружающей среды;</a:t>
            </a:r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lang="ru-RU" sz="3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развить у участников комплексное понимание роли математики в решении экологических задач;</a:t>
            </a:r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lang="ru-RU" sz="3200" kern="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способствовать формированию ценностного отношения студентов к окружающему миру.</a:t>
            </a:r>
            <a:endParaRPr lang="ru-RU" sz="3200" kern="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Font typeface="Wingdings" panose="05000000000000000000" pitchFamily="2" charset="2"/>
              <a:buChar char="§"/>
            </a:pP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8481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E310AD74-4F59-DC4B-C41A-D70DB97F6B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13" y="4180979"/>
            <a:ext cx="8931414" cy="2591025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79511" y="978987"/>
            <a:ext cx="878497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2800" dirty="0">
                <a:latin typeface="Times New Roman"/>
                <a:ea typeface="Times New Roman"/>
              </a:rPr>
              <a:t>Брейн-ринг проходит в 4 раунда. </a:t>
            </a:r>
          </a:p>
          <a:p>
            <a:pPr algn="just">
              <a:spcAft>
                <a:spcPts val="0"/>
              </a:spcAft>
            </a:pPr>
            <a:r>
              <a:rPr lang="ru-RU" sz="2800" dirty="0">
                <a:latin typeface="Times New Roman"/>
                <a:ea typeface="Times New Roman"/>
              </a:rPr>
              <a:t>У каждой команды на столе сигнальная карточка. Командам задаются вопросы, и та из команд, которая первой поднимает сигнальную карточку, дает ответ на поставленный вопрос.  </a:t>
            </a:r>
          </a:p>
          <a:p>
            <a:pPr algn="just">
              <a:spcAft>
                <a:spcPts val="0"/>
              </a:spcAft>
            </a:pPr>
            <a:r>
              <a:rPr lang="ru-RU" sz="2800" dirty="0">
                <a:latin typeface="Times New Roman"/>
                <a:ea typeface="Times New Roman"/>
              </a:rPr>
              <a:t>Если команда дает неправильный ответ, право ответа переходит к другой команде. </a:t>
            </a:r>
          </a:p>
          <a:p>
            <a:pPr algn="just">
              <a:spcAft>
                <a:spcPts val="0"/>
              </a:spcAft>
            </a:pPr>
            <a:r>
              <a:rPr lang="ru-RU" sz="2800" dirty="0">
                <a:latin typeface="Times New Roman"/>
                <a:ea typeface="Times New Roman"/>
              </a:rPr>
              <a:t>За правильный ответ команда получает 1 очко.</a:t>
            </a:r>
          </a:p>
          <a:p>
            <a:pPr algn="just">
              <a:spcAft>
                <a:spcPts val="0"/>
              </a:spcAft>
            </a:pPr>
            <a:r>
              <a:rPr lang="ru-RU" sz="2800" dirty="0">
                <a:latin typeface="Times New Roman"/>
                <a:ea typeface="Times New Roman"/>
              </a:rPr>
              <a:t>Если обе команды ошиблись, то им могут помочь болельщики. Победительницей игры объявляется команда, набравшая по сумме большее количество баллов. </a:t>
            </a:r>
            <a:endParaRPr lang="ru-RU" sz="2800" dirty="0">
              <a:effectLst/>
              <a:latin typeface="Times New Roman"/>
              <a:ea typeface="Times New Roman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332656"/>
            <a:ext cx="91439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i="1" dirty="0">
                <a:solidFill>
                  <a:prstClr val="black"/>
                </a:solidFill>
                <a:latin typeface="Times New Roman"/>
                <a:ea typeface="Times New Roman"/>
              </a:rPr>
              <a:t>Правила игры:</a:t>
            </a:r>
            <a:r>
              <a:rPr lang="ru-RU" sz="3600" dirty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0327857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FBA57772-303B-3D04-5020-609D29F5D9E4}"/>
              </a:ext>
            </a:extLst>
          </p:cNvPr>
          <p:cNvSpPr txBox="1"/>
          <p:nvPr/>
        </p:nvSpPr>
        <p:spPr>
          <a:xfrm>
            <a:off x="0" y="188640"/>
            <a:ext cx="8856984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/>
            <a:r>
              <a:rPr lang="ru-RU" sz="5400" b="1" dirty="0">
                <a:solidFill>
                  <a:srgbClr val="C00000"/>
                </a:solidFill>
                <a:latin typeface="Times New Roman"/>
                <a:ea typeface="Times New Roman"/>
              </a:rPr>
              <a:t>Первый раунд </a:t>
            </a:r>
          </a:p>
          <a:p>
            <a:pPr lvl="0" algn="ctr"/>
            <a:r>
              <a:rPr lang="ru-RU" sz="5400" b="1" i="1" dirty="0">
                <a:solidFill>
                  <a:srgbClr val="C00000"/>
                </a:solidFill>
                <a:latin typeface="Times New Roman"/>
                <a:ea typeface="Times New Roman"/>
              </a:rPr>
              <a:t>«Домашнее задание»</a:t>
            </a:r>
            <a:endParaRPr lang="ru-RU" sz="5400" dirty="0">
              <a:solidFill>
                <a:srgbClr val="C00000"/>
              </a:solidFill>
              <a:latin typeface="Times New Roman"/>
              <a:ea typeface="Times New Roman"/>
            </a:endParaRP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B0CF4BF6-C5D0-CB11-FC4A-099C99E034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367" y="4212018"/>
            <a:ext cx="8925318" cy="259102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29F48CC-B76C-AD2F-066F-BE4254E2843A}"/>
              </a:ext>
            </a:extLst>
          </p:cNvPr>
          <p:cNvSpPr txBox="1"/>
          <p:nvPr/>
        </p:nvSpPr>
        <p:spPr>
          <a:xfrm>
            <a:off x="2915816" y="1518196"/>
            <a:ext cx="6120680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850">
              <a:buNone/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ru-RU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indent="450850" algn="just">
              <a:buNone/>
            </a:pP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</a:t>
            </a:r>
            <a:r>
              <a:rPr lang="ru-RU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омандам было дано </a:t>
            </a:r>
            <a:r>
              <a:rPr lang="ru-RU" sz="3600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домашнее задание:</a:t>
            </a:r>
            <a:r>
              <a:rPr lang="ru-RU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придумать название своей команде, эмблему, девиз и краткое приветствие. </a:t>
            </a:r>
            <a:endParaRPr lang="ru-RU" sz="3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00C1121C-6293-1C17-3421-C296B50389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464" y="1913913"/>
            <a:ext cx="2642823" cy="3384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61114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5470" y="260648"/>
            <a:ext cx="91440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5400" b="1" dirty="0">
                <a:solidFill>
                  <a:srgbClr val="C00000"/>
                </a:solidFill>
                <a:latin typeface="Times New Roman"/>
                <a:ea typeface="Times New Roman"/>
              </a:rPr>
              <a:t>Второй раунд </a:t>
            </a:r>
          </a:p>
          <a:p>
            <a:pPr lvl="0" algn="ctr"/>
            <a:r>
              <a:rPr lang="ru-RU" sz="5400" b="1" i="1" dirty="0">
                <a:solidFill>
                  <a:srgbClr val="C00000"/>
                </a:solidFill>
                <a:latin typeface="Times New Roman"/>
                <a:ea typeface="Times New Roman"/>
              </a:rPr>
              <a:t>Разминка: «Гимнастика ума»</a:t>
            </a:r>
            <a:endParaRPr lang="ru-RU" sz="5400" dirty="0">
              <a:solidFill>
                <a:srgbClr val="C00000"/>
              </a:solidFill>
              <a:latin typeface="Times New Roman"/>
              <a:ea typeface="Times New Roman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3839B876-C7BD-E8D5-54BB-E0A649CB73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130" y="4244117"/>
            <a:ext cx="8931414" cy="2591025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BE0306D-A832-14C6-0CD7-C3390CD2D9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9752" y="2805460"/>
            <a:ext cx="4557876" cy="3063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94157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238646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solidFill>
                  <a:srgbClr val="00B050"/>
                </a:solidFill>
                <a:latin typeface="Times New Roman"/>
                <a:ea typeface="Times New Roman"/>
              </a:rPr>
              <a:t>Задание 1 (на внимательность)</a:t>
            </a:r>
            <a:endParaRPr lang="ru-RU" sz="3600" dirty="0">
              <a:solidFill>
                <a:srgbClr val="00B050"/>
              </a:solidFill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-221776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678" y="2715251"/>
            <a:ext cx="8596643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5CFE65E-FF45-4733-2584-20EE451B46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529" y="1052736"/>
            <a:ext cx="8546792" cy="1266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74866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DDEEDED9-A6B3-E9AD-B9A9-935A4B2FE3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3A89241-948D-772C-39AD-93F48861A0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85291" y="5229200"/>
            <a:ext cx="936104" cy="988110"/>
          </a:xfrm>
          <a:prstGeom prst="rect">
            <a:avLst/>
          </a:prstGeom>
          <a:ln w="57150">
            <a:solidFill>
              <a:schemeClr val="accent6"/>
            </a:solidFill>
          </a:ln>
        </p:spPr>
      </p:pic>
    </p:spTree>
    <p:extLst>
      <p:ext uri="{BB962C8B-B14F-4D97-AF65-F5344CB8AC3E}">
        <p14:creationId xmlns:p14="http://schemas.microsoft.com/office/powerpoint/2010/main" val="23289199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148493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solidFill>
                  <a:srgbClr val="00B050"/>
                </a:solidFill>
                <a:latin typeface="Times New Roman"/>
                <a:ea typeface="Times New Roman"/>
              </a:rPr>
              <a:t>Задание 2 (на логику)</a:t>
            </a:r>
          </a:p>
        </p:txBody>
      </p:sp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447555"/>
            <a:ext cx="8064896" cy="4211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0" y="885881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3600" dirty="0">
                <a:latin typeface="Times New Roman"/>
                <a:ea typeface="Times New Roman"/>
              </a:rPr>
              <a:t>Какой из фигур нижнего ряда суждено продолжить верхний ряд? </a:t>
            </a:r>
            <a:endParaRPr lang="ru-RU" sz="3600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8550498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023606EE-96A4-F427-4124-92511AFCD5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96422C1-38B1-FDD7-968D-09AA5A74C6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03050" y="2347992"/>
            <a:ext cx="1411357" cy="2016224"/>
          </a:xfrm>
          <a:prstGeom prst="rect">
            <a:avLst/>
          </a:prstGeom>
          <a:ln w="38100">
            <a:solidFill>
              <a:schemeClr val="accent6"/>
            </a:solidFill>
          </a:ln>
        </p:spPr>
      </p:pic>
    </p:spTree>
    <p:extLst>
      <p:ext uri="{BB962C8B-B14F-4D97-AF65-F5344CB8AC3E}">
        <p14:creationId xmlns:p14="http://schemas.microsoft.com/office/powerpoint/2010/main" val="28648171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Прямоугольник 3"/>
          <p:cNvSpPr>
            <a:spLocks noChangeArrowheads="1"/>
          </p:cNvSpPr>
          <p:nvPr/>
        </p:nvSpPr>
        <p:spPr bwMode="auto">
          <a:xfrm>
            <a:off x="3151272" y="1347520"/>
            <a:ext cx="5832475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altLang="ru-RU" sz="3600" dirty="0">
                <a:latin typeface="Times New Roman" pitchFamily="18" charset="0"/>
                <a:cs typeface="Times New Roman" pitchFamily="18" charset="0"/>
              </a:rPr>
              <a:t>Виктор Гюго заметил однажды, что разум человеческий владеет тремя ключами, позволяющими людям знать, думать, мечтать.</a:t>
            </a:r>
          </a:p>
          <a:p>
            <a:r>
              <a:rPr lang="ru-RU" altLang="ru-RU" sz="3600" dirty="0">
                <a:latin typeface="Times New Roman" pitchFamily="18" charset="0"/>
                <a:cs typeface="Times New Roman" pitchFamily="18" charset="0"/>
              </a:rPr>
              <a:t>Два из них – буква и нота. </a:t>
            </a:r>
          </a:p>
        </p:txBody>
      </p:sp>
      <p:pic>
        <p:nvPicPr>
          <p:cNvPr id="52229" name="Picture 5" descr="http://portal.azertag.az/sites/default/files/Victor%20Hug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253" y="1808956"/>
            <a:ext cx="2900362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0" y="152274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solidFill>
                  <a:srgbClr val="00B050"/>
                </a:solidFill>
                <a:latin typeface="Times New Roman"/>
                <a:ea typeface="Times New Roman"/>
              </a:rPr>
              <a:t>Задание 3 (на сообразительность)</a:t>
            </a:r>
            <a:endParaRPr lang="ru-RU" sz="3600" dirty="0">
              <a:solidFill>
                <a:srgbClr val="00B050"/>
              </a:solidFill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9596975-C532-BADC-9D62-6D4A38CC62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3688" y="5489024"/>
            <a:ext cx="4932091" cy="963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73335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Прямоугольник 3"/>
          <p:cNvSpPr>
            <a:spLocks noChangeArrowheads="1"/>
          </p:cNvSpPr>
          <p:nvPr/>
        </p:nvSpPr>
        <p:spPr bwMode="auto">
          <a:xfrm>
            <a:off x="3151272" y="1347520"/>
            <a:ext cx="5832475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altLang="ru-RU" sz="3600" dirty="0">
                <a:latin typeface="Times New Roman" pitchFamily="18" charset="0"/>
                <a:cs typeface="Times New Roman" pitchFamily="18" charset="0"/>
              </a:rPr>
              <a:t>Виктор Гюго заметил однажды, что разум человеческий владеет тремя ключами, позволяющими людям знать, думать, мечтать.</a:t>
            </a:r>
          </a:p>
          <a:p>
            <a:r>
              <a:rPr lang="ru-RU" altLang="ru-RU" sz="3600" dirty="0">
                <a:latin typeface="Times New Roman" pitchFamily="18" charset="0"/>
                <a:cs typeface="Times New Roman" pitchFamily="18" charset="0"/>
              </a:rPr>
              <a:t>Два из них – буква и нота. </a:t>
            </a:r>
          </a:p>
        </p:txBody>
      </p:sp>
      <p:pic>
        <p:nvPicPr>
          <p:cNvPr id="52229" name="Picture 5" descr="http://portal.azertag.az/sites/default/files/Victor%20Hug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997" y="2052464"/>
            <a:ext cx="2900362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0" y="152274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solidFill>
                  <a:srgbClr val="00B050"/>
                </a:solidFill>
                <a:latin typeface="Times New Roman"/>
                <a:ea typeface="Times New Roman"/>
              </a:rPr>
              <a:t>Задание 3 (на сообразительность)</a:t>
            </a:r>
            <a:endParaRPr lang="ru-RU" sz="3600" dirty="0">
              <a:solidFill>
                <a:srgbClr val="00B050"/>
              </a:solidFill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9596975-C532-BADC-9D62-6D4A38CC62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2328" y="5578284"/>
            <a:ext cx="4932091" cy="963251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4DB8283-FA71-B5E3-F28B-05DF9E3C2A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40152" y="5517336"/>
            <a:ext cx="2581275" cy="87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1738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Прямоугольник 3"/>
          <p:cNvSpPr>
            <a:spLocks noChangeArrowheads="1"/>
          </p:cNvSpPr>
          <p:nvPr/>
        </p:nvSpPr>
        <p:spPr bwMode="auto">
          <a:xfrm>
            <a:off x="3504704" y="1194096"/>
            <a:ext cx="5387776" cy="3785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ru-RU" altLang="ru-RU" sz="3000" dirty="0">
                <a:latin typeface="Times New Roman" pitchFamily="18" charset="0"/>
                <a:cs typeface="Times New Roman" pitchFamily="18" charset="0"/>
              </a:rPr>
              <a:t>Великий Эйнштейн вывел формулу: </a:t>
            </a:r>
          </a:p>
          <a:p>
            <a:r>
              <a:rPr lang="ru-RU" altLang="ru-RU" sz="3000" i="1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altLang="ru-RU" sz="3000" dirty="0">
                <a:latin typeface="Times New Roman" pitchFamily="18" charset="0"/>
                <a:cs typeface="Times New Roman" pitchFamily="18" charset="0"/>
              </a:rPr>
              <a:t> = х + у + z, </a:t>
            </a:r>
          </a:p>
          <a:p>
            <a:r>
              <a:rPr lang="ru-RU" altLang="ru-RU" sz="3000" dirty="0">
                <a:latin typeface="Times New Roman" pitchFamily="18" charset="0"/>
                <a:cs typeface="Times New Roman" pitchFamily="18" charset="0"/>
              </a:rPr>
              <a:t>где х – работа, упорная работа; </a:t>
            </a:r>
          </a:p>
          <a:p>
            <a:r>
              <a:rPr lang="ru-RU" altLang="ru-RU" sz="3000" dirty="0">
                <a:latin typeface="Times New Roman" pitchFamily="18" charset="0"/>
                <a:cs typeface="Times New Roman" pitchFamily="18" charset="0"/>
              </a:rPr>
              <a:t>у – игра, отношение к жизни, </a:t>
            </a:r>
          </a:p>
          <a:p>
            <a:r>
              <a:rPr lang="ru-RU" altLang="ru-RU" sz="3000" dirty="0">
                <a:latin typeface="Times New Roman" pitchFamily="18" charset="0"/>
                <a:cs typeface="Times New Roman" pitchFamily="18" charset="0"/>
              </a:rPr>
              <a:t>как к игре; </a:t>
            </a:r>
          </a:p>
          <a:p>
            <a:r>
              <a:rPr lang="ru-RU" altLang="ru-RU" sz="3000" dirty="0">
                <a:latin typeface="Times New Roman" pitchFamily="18" charset="0"/>
                <a:cs typeface="Times New Roman" pitchFamily="18" charset="0"/>
              </a:rPr>
              <a:t>z – умение держать язык за зубами. </a:t>
            </a:r>
          </a:p>
        </p:txBody>
      </p:sp>
      <p:pic>
        <p:nvPicPr>
          <p:cNvPr id="53253" name="Рисунок 5" descr="936582e2b2221541864fa1e825a872abbc5f6c138749424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49" y="1556793"/>
            <a:ext cx="3239915" cy="29813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9525" y="226305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solidFill>
                  <a:srgbClr val="00B050"/>
                </a:solidFill>
                <a:latin typeface="Times New Roman"/>
                <a:ea typeface="Times New Roman"/>
              </a:rPr>
              <a:t>Задание 4 (старт для раунда 3)</a:t>
            </a:r>
            <a:endParaRPr lang="ru-RU" sz="3600" dirty="0">
              <a:solidFill>
                <a:srgbClr val="00B05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7AD009B-19D8-8285-68D5-9AA97C51FDB5}"/>
              </a:ext>
            </a:extLst>
          </p:cNvPr>
          <p:cNvSpPr txBox="1"/>
          <p:nvPr/>
        </p:nvSpPr>
        <p:spPr>
          <a:xfrm>
            <a:off x="539552" y="5301208"/>
            <a:ext cx="835292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по - Вашему, что означает А в этой формуле? </a:t>
            </a:r>
          </a:p>
        </p:txBody>
      </p:sp>
    </p:spTree>
    <p:extLst>
      <p:ext uri="{BB962C8B-B14F-4D97-AF65-F5344CB8AC3E}">
        <p14:creationId xmlns:p14="http://schemas.microsoft.com/office/powerpoint/2010/main" val="14417431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Прямоугольник 3"/>
          <p:cNvSpPr>
            <a:spLocks noChangeArrowheads="1"/>
          </p:cNvSpPr>
          <p:nvPr/>
        </p:nvSpPr>
        <p:spPr bwMode="auto">
          <a:xfrm>
            <a:off x="3819216" y="903652"/>
            <a:ext cx="5090136" cy="4031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ru-RU" altLang="ru-RU" sz="2800" dirty="0">
                <a:latin typeface="Times New Roman" pitchFamily="18" charset="0"/>
                <a:cs typeface="Times New Roman" pitchFamily="18" charset="0"/>
              </a:rPr>
              <a:t>Великий Эйнштейн вывел формулу: </a:t>
            </a:r>
          </a:p>
          <a:p>
            <a:r>
              <a:rPr lang="ru-RU" altLang="ru-RU" sz="3600" b="1" i="1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altLang="ru-RU" sz="3600" b="1" dirty="0">
                <a:latin typeface="Times New Roman" pitchFamily="18" charset="0"/>
                <a:cs typeface="Times New Roman" pitchFamily="18" charset="0"/>
              </a:rPr>
              <a:t> = х + у + z, </a:t>
            </a:r>
          </a:p>
          <a:p>
            <a:r>
              <a:rPr lang="ru-RU" altLang="ru-RU" sz="2800" dirty="0">
                <a:latin typeface="Times New Roman" pitchFamily="18" charset="0"/>
                <a:cs typeface="Times New Roman" pitchFamily="18" charset="0"/>
              </a:rPr>
              <a:t>где </a:t>
            </a:r>
            <a:r>
              <a:rPr lang="ru-RU" altLang="ru-RU" sz="3600" b="1" dirty="0"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altLang="ru-RU" sz="2800" dirty="0">
                <a:latin typeface="Times New Roman" pitchFamily="18" charset="0"/>
                <a:cs typeface="Times New Roman" pitchFamily="18" charset="0"/>
              </a:rPr>
              <a:t> – работа, упорная работа; </a:t>
            </a:r>
          </a:p>
          <a:p>
            <a:r>
              <a:rPr lang="ru-RU" altLang="ru-RU" sz="3600" b="1" dirty="0"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ru-RU" altLang="ru-RU" sz="2800" dirty="0">
                <a:latin typeface="Times New Roman" pitchFamily="18" charset="0"/>
                <a:cs typeface="Times New Roman" pitchFamily="18" charset="0"/>
              </a:rPr>
              <a:t> – игра, отношение к жизни, </a:t>
            </a:r>
          </a:p>
          <a:p>
            <a:r>
              <a:rPr lang="ru-RU" altLang="ru-RU" sz="2800" dirty="0">
                <a:latin typeface="Times New Roman" pitchFamily="18" charset="0"/>
                <a:cs typeface="Times New Roman" pitchFamily="18" charset="0"/>
              </a:rPr>
              <a:t>как к игре; </a:t>
            </a:r>
          </a:p>
          <a:p>
            <a:r>
              <a:rPr lang="ru-RU" altLang="ru-RU" sz="3600" b="1" dirty="0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ru-RU" altLang="ru-RU" sz="2800" dirty="0">
                <a:latin typeface="Times New Roman" pitchFamily="18" charset="0"/>
                <a:cs typeface="Times New Roman" pitchFamily="18" charset="0"/>
              </a:rPr>
              <a:t> – умение держать язык за зубами. </a:t>
            </a:r>
          </a:p>
        </p:txBody>
      </p:sp>
      <p:pic>
        <p:nvPicPr>
          <p:cNvPr id="53253" name="Рисунок 5" descr="936582e2b2221541864fa1e825a872abbc5f6c13874942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052736"/>
            <a:ext cx="3521075" cy="324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251519" y="226305"/>
            <a:ext cx="867245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solidFill>
                  <a:srgbClr val="00B050"/>
                </a:solidFill>
                <a:latin typeface="Times New Roman"/>
                <a:ea typeface="Times New Roman"/>
              </a:rPr>
              <a:t>Задание 4 (старт для 3-го раунда)</a:t>
            </a:r>
            <a:endParaRPr lang="ru-RU" sz="3600" dirty="0">
              <a:solidFill>
                <a:srgbClr val="00B05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7AD009B-19D8-8285-68D5-9AA97C51FDB5}"/>
              </a:ext>
            </a:extLst>
          </p:cNvPr>
          <p:cNvSpPr txBox="1"/>
          <p:nvPr/>
        </p:nvSpPr>
        <p:spPr>
          <a:xfrm>
            <a:off x="571050" y="4752514"/>
            <a:ext cx="8352928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Как по- Вашему, что означает </a:t>
            </a:r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этой формуле? 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D0A320C-485F-DEE6-85D8-FE66039FAA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9144" y="5963882"/>
            <a:ext cx="7867650" cy="771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0848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1F6392F-748C-C82E-F868-E6F5C8C826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0031" cy="685800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91A0F90-36B5-A224-BCBE-FD8FEC39CC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775" y="124245"/>
            <a:ext cx="8794713" cy="75876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38C69B74-3A5F-98A3-7FEF-AD2CE03732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7722" y="1013080"/>
            <a:ext cx="3057525" cy="2809875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BE68A4B4-CC52-3DE7-7B4F-FC6BD761476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59001" y="5940707"/>
            <a:ext cx="6504996" cy="810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815052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E73A01B-DC08-4929-FDD9-DDA5D13149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64" y="-13145"/>
            <a:ext cx="9127636" cy="6970537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FACEC52-BB07-1FF0-E097-61533238C3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907" y="196253"/>
            <a:ext cx="8640960" cy="576064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F51DD253-BEF6-1F34-8405-B0B5531DEF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4899" y="981715"/>
            <a:ext cx="4382442" cy="2931114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8AE15BA-E9AC-EE74-C9EA-8024B4B33C1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59285" y="5866663"/>
            <a:ext cx="6507643" cy="81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76740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A1C8815-53E7-B2C6-9278-6076D371CD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4174838"/>
            <a:ext cx="8928992" cy="259080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3B339296-EED2-8F38-7B25-1329BC3C85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04" y="1844824"/>
            <a:ext cx="2815916" cy="3384375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DA42B33D-5E9B-6E4B-1C53-B546BE8250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830" y="28204"/>
            <a:ext cx="9144000" cy="2176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92863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5"/>
          <p:cNvSpPr>
            <a:spLocks noChangeArrowheads="1"/>
          </p:cNvSpPr>
          <p:nvPr/>
        </p:nvSpPr>
        <p:spPr bwMode="auto">
          <a:xfrm>
            <a:off x="-2420" y="2550003"/>
            <a:ext cx="8876208" cy="390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 anchor="ctr">
            <a:spAutoFit/>
          </a:bodyPr>
          <a:lstStyle/>
          <a:p>
            <a:pPr marL="85725" indent="360363" algn="just"/>
            <a:r>
              <a:rPr lang="ru-RU" altLang="ru-RU" sz="3200" dirty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altLang="ru-RU" sz="3600" dirty="0">
                <a:latin typeface="Times New Roman" pitchFamily="18" charset="0"/>
                <a:cs typeface="Times New Roman" pitchFamily="18" charset="0"/>
              </a:rPr>
              <a:t>В Крыму насчитывается 2775 видов растений. За последние 10 лет исчезло 5% видов флоры. </a:t>
            </a:r>
          </a:p>
          <a:p>
            <a:pPr marL="342900" indent="-342900" algn="just"/>
            <a:r>
              <a:rPr lang="ru-RU" altLang="ru-RU" sz="3200" dirty="0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 marL="342900" indent="465138" algn="just"/>
            <a:r>
              <a:rPr lang="ru-RU" altLang="ru-RU" sz="3600" u="sng" dirty="0">
                <a:latin typeface="Times New Roman" pitchFamily="18" charset="0"/>
                <a:cs typeface="Times New Roman" pitchFamily="18" charset="0"/>
              </a:rPr>
              <a:t>Вопрос:</a:t>
            </a:r>
          </a:p>
          <a:p>
            <a:pPr indent="446088"/>
            <a:r>
              <a:rPr lang="ru-RU" altLang="ru-RU" sz="3600" dirty="0">
                <a:latin typeface="Times New Roman" pitchFamily="18" charset="0"/>
                <a:cs typeface="Times New Roman" pitchFamily="18" charset="0"/>
              </a:rPr>
              <a:t>   Сколько видов растений сохранилось?</a:t>
            </a:r>
          </a:p>
          <a:p>
            <a:pPr marL="342900" indent="19050"/>
            <a:endParaRPr lang="ru-RU" alt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FF33576-4712-3247-592B-8BD26E9725C3}"/>
              </a:ext>
            </a:extLst>
          </p:cNvPr>
          <p:cNvSpPr txBox="1"/>
          <p:nvPr/>
        </p:nvSpPr>
        <p:spPr>
          <a:xfrm>
            <a:off x="2120364" y="764704"/>
            <a:ext cx="684076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4800" b="1" i="1" dirty="0">
                <a:solidFill>
                  <a:srgbClr val="C00000"/>
                </a:solidFill>
                <a:latin typeface="Times New Roman"/>
                <a:ea typeface="Times New Roman"/>
              </a:rPr>
              <a:t>Знаете ли Вы, что…</a:t>
            </a:r>
            <a:endParaRPr lang="ru-RU" sz="4800" dirty="0">
              <a:solidFill>
                <a:srgbClr val="C00000"/>
              </a:solidFill>
              <a:effectLst/>
              <a:latin typeface="Times New Roman"/>
              <a:ea typeface="Times New Roman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89E0546-BD79-7C52-43A0-F313D78681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807" y="118338"/>
            <a:ext cx="1761897" cy="2274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96130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AC6CBD7F-729A-E967-43DE-E8DAAAB69398}"/>
              </a:ext>
            </a:extLst>
          </p:cNvPr>
          <p:cNvSpPr txBox="1"/>
          <p:nvPr/>
        </p:nvSpPr>
        <p:spPr>
          <a:xfrm>
            <a:off x="167732" y="2218778"/>
            <a:ext cx="8808536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6088" algn="just"/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2025 год в лесах Крыма произошло 46 пожаров. Средняя площадь одного пожара – 2,9 га.</a:t>
            </a:r>
          </a:p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indent="446088"/>
            <a:r>
              <a:rPr lang="ru-RU" sz="3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Вопрос:</a:t>
            </a:r>
          </a:p>
          <a:p>
            <a:pPr indent="446088" algn="just"/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Какова площадь леса, уничтоженного пожарами в Республике Крым в 2025 году?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3423917-260F-477F-8117-67476CB8CF27}"/>
              </a:ext>
            </a:extLst>
          </p:cNvPr>
          <p:cNvSpPr txBox="1"/>
          <p:nvPr/>
        </p:nvSpPr>
        <p:spPr>
          <a:xfrm>
            <a:off x="-108520" y="331035"/>
            <a:ext cx="684076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4800" b="1" i="1" dirty="0">
                <a:solidFill>
                  <a:srgbClr val="C00000"/>
                </a:solidFill>
                <a:latin typeface="Times New Roman"/>
                <a:ea typeface="Times New Roman"/>
              </a:rPr>
              <a:t>Знаете ли Вы, что…</a:t>
            </a:r>
            <a:endParaRPr lang="ru-RU" sz="4800" dirty="0">
              <a:solidFill>
                <a:srgbClr val="C00000"/>
              </a:solidFill>
              <a:effectLst/>
              <a:latin typeface="Times New Roman"/>
              <a:ea typeface="Times New Roman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4AF119C-5D71-DC34-0580-5F62D6E0CE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64288" y="192683"/>
            <a:ext cx="1669298" cy="2026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84544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D83A20D-ED51-4517-2617-455D67DE37D5}"/>
              </a:ext>
            </a:extLst>
          </p:cNvPr>
          <p:cNvSpPr txBox="1"/>
          <p:nvPr/>
        </p:nvSpPr>
        <p:spPr>
          <a:xfrm>
            <a:off x="156505" y="1268760"/>
            <a:ext cx="8729758" cy="45858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36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заповедниках Крыма охраняется 300 видов птиц. Из них:</a:t>
            </a:r>
          </a:p>
          <a:p>
            <a:pPr algn="just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  25% находятся под угрозой исчезновения;</a:t>
            </a:r>
          </a:p>
          <a:p>
            <a:pPr algn="just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  40% занесены в Красную книгу;</a:t>
            </a:r>
          </a:p>
          <a:p>
            <a:pPr algn="just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  остальные — редкие виды.</a:t>
            </a:r>
          </a:p>
          <a:p>
            <a:pPr algn="just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</a:t>
            </a:r>
          </a:p>
          <a:p>
            <a:pPr algn="just"/>
            <a:r>
              <a:rPr lang="ru-RU" sz="32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</a:t>
            </a:r>
            <a:r>
              <a:rPr lang="ru-RU" sz="32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Вопрос:</a:t>
            </a:r>
          </a:p>
          <a:p>
            <a:pPr algn="just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На сколько больше редких видов, чем</a:t>
            </a:r>
          </a:p>
          <a:p>
            <a:pPr algn="just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находящихся под угрозой исчезновения?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EA5F936-E3DB-EA23-57CA-5D6FF48B94F7}"/>
              </a:ext>
            </a:extLst>
          </p:cNvPr>
          <p:cNvSpPr txBox="1"/>
          <p:nvPr/>
        </p:nvSpPr>
        <p:spPr>
          <a:xfrm>
            <a:off x="1151620" y="71051"/>
            <a:ext cx="684076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spcAft>
                <a:spcPts val="0"/>
              </a:spcAft>
            </a:pPr>
            <a:r>
              <a:rPr lang="ru-RU" sz="4800" b="1" i="1" dirty="0">
                <a:solidFill>
                  <a:srgbClr val="C00000"/>
                </a:solidFill>
                <a:latin typeface="Times New Roman"/>
                <a:ea typeface="Times New Roman"/>
              </a:rPr>
              <a:t>Знаете ли Вы, что…</a:t>
            </a:r>
            <a:endParaRPr lang="ru-RU" sz="4800" dirty="0">
              <a:solidFill>
                <a:srgbClr val="C00000"/>
              </a:solidFill>
              <a:effectLst/>
              <a:latin typeface="Times New Roman"/>
              <a:ea typeface="Times New Roman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4457CC41-9F6E-D55C-A621-ED5676CD87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505" y="4313568"/>
            <a:ext cx="1391159" cy="2353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307602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40F4EA3-D4FA-4A6A-3724-FE7B27D122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1627" y="0"/>
            <a:ext cx="7120745" cy="128636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3504ECE-8C7D-BC83-E6C8-9B3C8666FFD0}"/>
              </a:ext>
            </a:extLst>
          </p:cNvPr>
          <p:cNvSpPr txBox="1"/>
          <p:nvPr/>
        </p:nvSpPr>
        <p:spPr>
          <a:xfrm>
            <a:off x="188837" y="941421"/>
            <a:ext cx="8784976" cy="5509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6088" algn="just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последние 5 лет количество стихийных свалок в Крыму увеличилось:</a:t>
            </a:r>
          </a:p>
          <a:p>
            <a:pPr indent="2243138" algn="just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	1-й год: на 15%</a:t>
            </a:r>
          </a:p>
          <a:p>
            <a:pPr indent="2243138" algn="just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	2-й год: на 20%</a:t>
            </a:r>
          </a:p>
          <a:p>
            <a:pPr indent="2243138" algn="just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	3-й год: на 10%</a:t>
            </a:r>
          </a:p>
          <a:p>
            <a:pPr indent="2243138" algn="just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	4-й год: на 25%</a:t>
            </a:r>
          </a:p>
          <a:p>
            <a:pPr indent="2243138" algn="just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	5-й год: на 30%</a:t>
            </a:r>
          </a:p>
          <a:p>
            <a:pPr algn="just"/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6088" algn="just"/>
            <a:r>
              <a:rPr lang="ru-RU" sz="32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Задание:</a:t>
            </a:r>
          </a:p>
          <a:p>
            <a:pPr indent="446088" algn="just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Найдите средний показатель увеличения количества свалок в Крыму.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8DA845B-81F1-47D3-A657-5317B7CD5F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70618" y="1988840"/>
            <a:ext cx="1530229" cy="2334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018309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0E58741-F029-2E0C-F31E-BBF65F2F0FF0}"/>
              </a:ext>
            </a:extLst>
          </p:cNvPr>
          <p:cNvSpPr txBox="1"/>
          <p:nvPr/>
        </p:nvSpPr>
        <p:spPr>
          <a:xfrm>
            <a:off x="2056775" y="538802"/>
            <a:ext cx="684076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4800" b="1" i="1" dirty="0">
                <a:solidFill>
                  <a:srgbClr val="C00000"/>
                </a:solidFill>
                <a:latin typeface="Times New Roman"/>
                <a:ea typeface="Times New Roman"/>
              </a:rPr>
              <a:t>Знаете ли Вы, что…</a:t>
            </a:r>
            <a:endParaRPr lang="ru-RU" sz="4800" dirty="0">
              <a:solidFill>
                <a:srgbClr val="C00000"/>
              </a:solidFill>
              <a:effectLst/>
              <a:latin typeface="Times New Roman"/>
              <a:ea typeface="Times New Roman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D5D6979-624C-455B-8492-1C7E62BEBF0E}"/>
              </a:ext>
            </a:extLst>
          </p:cNvPr>
          <p:cNvSpPr txBox="1"/>
          <p:nvPr/>
        </p:nvSpPr>
        <p:spPr>
          <a:xfrm>
            <a:off x="246464" y="2348880"/>
            <a:ext cx="8651071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6088"/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Крыма накопилось более 42 млн. куб. м. твёрдых бытовых отходов. Ежегодно этот показатель увеличивается на 15%. </a:t>
            </a:r>
          </a:p>
          <a:p>
            <a:pPr indent="446088"/>
            <a:r>
              <a:rPr lang="ru-RU" sz="3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Рассчитайте:</a:t>
            </a:r>
          </a:p>
          <a:p>
            <a:pPr indent="446088"/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Сколько отходов накопится через 3 года?</a:t>
            </a:r>
          </a:p>
          <a:p>
            <a:pPr indent="446088"/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Ответ округлите до 0,1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A71138F-9A30-6AE5-0939-9B4DBA63D0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994" y="184612"/>
            <a:ext cx="1330678" cy="2164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012560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ED9E7A4-CB63-998F-FE89-0C4B497659D1}"/>
              </a:ext>
            </a:extLst>
          </p:cNvPr>
          <p:cNvSpPr txBox="1"/>
          <p:nvPr/>
        </p:nvSpPr>
        <p:spPr>
          <a:xfrm>
            <a:off x="0" y="188640"/>
            <a:ext cx="684076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4800" b="1" i="1" dirty="0">
                <a:solidFill>
                  <a:srgbClr val="C00000"/>
                </a:solidFill>
                <a:latin typeface="Times New Roman"/>
                <a:ea typeface="Times New Roman"/>
              </a:rPr>
              <a:t>Знаете ли Вы, что…</a:t>
            </a:r>
            <a:endParaRPr lang="ru-RU" sz="4800" dirty="0">
              <a:solidFill>
                <a:srgbClr val="C00000"/>
              </a:solidFill>
              <a:effectLst/>
              <a:latin typeface="Times New Roman"/>
              <a:ea typeface="Times New Roman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DA82A10-D914-66FE-5FC6-F0E06BF95AEE}"/>
              </a:ext>
            </a:extLst>
          </p:cNvPr>
          <p:cNvSpPr txBox="1"/>
          <p:nvPr/>
        </p:nvSpPr>
        <p:spPr>
          <a:xfrm>
            <a:off x="218415" y="995551"/>
            <a:ext cx="8651071" cy="53553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6088" algn="just"/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трёх крупных городах Крыма зафиксированы следующие показатели загрязнения воздуха:</a:t>
            </a:r>
          </a:p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Симферополь: 120 мкг/м³</a:t>
            </a:r>
          </a:p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Севастополь: 145 мкг/м³</a:t>
            </a:r>
          </a:p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Ялта: 95 мкг/м³</a:t>
            </a:r>
          </a:p>
          <a:p>
            <a:endParaRPr lang="ru-RU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Определите:</a:t>
            </a:r>
          </a:p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Средний показатель загрязнения</a:t>
            </a:r>
          </a:p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воздуха по трём городам.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FA467E48-35FA-139F-AA2F-4CB4A7C03A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42898" y="4467036"/>
            <a:ext cx="1426588" cy="1883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843685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DFD583E-1FBB-5042-698F-4AF0112E32C0}"/>
              </a:ext>
            </a:extLst>
          </p:cNvPr>
          <p:cNvSpPr txBox="1"/>
          <p:nvPr/>
        </p:nvSpPr>
        <p:spPr>
          <a:xfrm>
            <a:off x="1547664" y="260648"/>
            <a:ext cx="684076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spcAft>
                <a:spcPts val="0"/>
              </a:spcAft>
            </a:pPr>
            <a:r>
              <a:rPr lang="ru-RU" sz="4800" b="1" i="1" dirty="0">
                <a:solidFill>
                  <a:srgbClr val="C00000"/>
                </a:solidFill>
                <a:latin typeface="Times New Roman"/>
                <a:ea typeface="Times New Roman"/>
              </a:rPr>
              <a:t>Знаете ли Вы, что…</a:t>
            </a:r>
            <a:endParaRPr lang="ru-RU" sz="4800" dirty="0">
              <a:solidFill>
                <a:srgbClr val="C00000"/>
              </a:solidFill>
              <a:effectLst/>
              <a:latin typeface="Times New Roman"/>
              <a:ea typeface="Times New Roman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37D0DAA-0EFB-7379-D67C-9EB2C71E1C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9176"/>
            <a:ext cx="9144000" cy="532642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B0136C9-F877-D929-7B2F-F0D50CBBC4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242" y="53027"/>
            <a:ext cx="1212667" cy="18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85696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38C32BB7-6DF5-FDCD-5D08-F849DB61B826}"/>
              </a:ext>
            </a:extLst>
          </p:cNvPr>
          <p:cNvSpPr txBox="1"/>
          <p:nvPr/>
        </p:nvSpPr>
        <p:spPr>
          <a:xfrm>
            <a:off x="0" y="1490528"/>
            <a:ext cx="8925318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5725" marR="0" lvl="0" indent="360363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+mn-cs"/>
              </a:rPr>
              <a:t> Бумага, брошенная вами в лесу, будет  лежать 2 года, консервная банка – в 15 раз дольше, а полиэтиленовый пакет на 100 лет больше консервной банки.</a:t>
            </a:r>
          </a:p>
          <a:p>
            <a:pPr marR="0" lvl="0" indent="446088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+mn-cs"/>
              </a:rPr>
              <a:t>Вопрос:</a:t>
            </a:r>
          </a:p>
          <a:p>
            <a:pPr marL="85725" marR="0" lvl="0" indent="360363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+mn-cs"/>
              </a:rPr>
              <a:t> Сколько лет пролежит в лесу брошенный полиэтиленовый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+mn-cs"/>
              </a:rPr>
              <a:t> пакет?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42D46D-DE05-5F04-4E63-28FBFDBB57A1}"/>
              </a:ext>
            </a:extLst>
          </p:cNvPr>
          <p:cNvSpPr txBox="1"/>
          <p:nvPr/>
        </p:nvSpPr>
        <p:spPr>
          <a:xfrm>
            <a:off x="1921263" y="489639"/>
            <a:ext cx="684076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4800" b="1" i="1" dirty="0">
                <a:solidFill>
                  <a:srgbClr val="C00000"/>
                </a:solidFill>
                <a:latin typeface="Times New Roman"/>
                <a:ea typeface="Times New Roman"/>
              </a:rPr>
              <a:t>Знаете ли Вы, что…</a:t>
            </a:r>
            <a:endParaRPr lang="ru-RU" sz="4800" dirty="0">
              <a:solidFill>
                <a:srgbClr val="C00000"/>
              </a:solidFill>
              <a:effectLst/>
              <a:latin typeface="Times New Roman"/>
              <a:ea typeface="Times New Roman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A4B051E-8700-F310-C41B-611A5DFF89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5393" y="4221088"/>
            <a:ext cx="1341236" cy="2286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34647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68E2AC7-5404-4336-5521-4FE836D49C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368" y="116632"/>
            <a:ext cx="8954128" cy="6637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388977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C84DE68-0FAA-338D-E069-9748F5DEF5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739" y="4149080"/>
            <a:ext cx="8925318" cy="2591025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5379112-2A67-0FFC-2E0D-F59FF8A370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5161" y="117895"/>
            <a:ext cx="8200473" cy="216024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937FFBAA-8F5F-6AFD-CE56-D78822E2E50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79467" y="1991969"/>
            <a:ext cx="3760927" cy="2703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719153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99FF907D-E3D8-82F8-B7BF-531A4D7D1AC6}"/>
              </a:ext>
            </a:extLst>
          </p:cNvPr>
          <p:cNvSpPr txBox="1"/>
          <p:nvPr/>
        </p:nvSpPr>
        <p:spPr>
          <a:xfrm>
            <a:off x="125656" y="196737"/>
            <a:ext cx="5875456" cy="16012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4800" b="1" i="1" dirty="0">
                <a:solidFill>
                  <a:srgbClr val="C00000"/>
                </a:solidFill>
                <a:latin typeface="Times New Roman"/>
                <a:ea typeface="Times New Roman"/>
              </a:rPr>
              <a:t>1. Задание</a:t>
            </a:r>
          </a:p>
          <a:p>
            <a:pPr algn="ctr"/>
            <a:r>
              <a:rPr lang="ru-RU" sz="4800" b="1" i="1" dirty="0">
                <a:solidFill>
                  <a:srgbClr val="C00000"/>
                </a:solidFill>
                <a:latin typeface="Times New Roman"/>
                <a:ea typeface="Times New Roman"/>
              </a:rPr>
              <a:t>для болельщиков</a:t>
            </a:r>
            <a:endParaRPr lang="ru-RU" sz="48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63847B5-9294-EE54-5419-66AC0210AC3E}"/>
              </a:ext>
            </a:extLst>
          </p:cNvPr>
          <p:cNvSpPr txBox="1"/>
          <p:nvPr/>
        </p:nvSpPr>
        <p:spPr>
          <a:xfrm>
            <a:off x="143508" y="2046332"/>
            <a:ext cx="8856984" cy="41643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ru-RU" sz="3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Туристическая тропа разделена на 3 участка:</a:t>
            </a:r>
            <a:endParaRPr lang="ru-RU" sz="3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3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первый</a:t>
            </a:r>
            <a:r>
              <a:rPr lang="ru-RU" sz="3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— 5 км (подъём в гору, скорость 2 км/ч);</a:t>
            </a:r>
          </a:p>
          <a:p>
            <a:pPr marL="342900" lvl="0" indent="-342900">
              <a:lnSpc>
                <a:spcPct val="150000"/>
              </a:lnSpc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3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второй</a:t>
            </a:r>
            <a:r>
              <a:rPr lang="ru-RU" sz="3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— 8 км (равнина, скорость 4 км/ч);</a:t>
            </a:r>
          </a:p>
          <a:p>
            <a:pPr marL="342900" lvl="0" indent="-342900">
              <a:lnSpc>
                <a:spcPct val="150000"/>
              </a:lnSpc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3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третий</a:t>
            </a:r>
            <a:r>
              <a:rPr lang="ru-RU" sz="3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— 3 км (спуск, скорость 5 км/ч).</a:t>
            </a:r>
            <a:endParaRPr lang="ru-RU" sz="30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l">
              <a:lnSpc>
                <a:spcPct val="150000"/>
              </a:lnSpc>
              <a:buNone/>
            </a:pPr>
            <a:r>
              <a:rPr lang="ru-RU" sz="3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Сколько</a:t>
            </a:r>
            <a:r>
              <a:rPr lang="ru-RU" sz="3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времени займёт весь маршрут с учётом</a:t>
            </a:r>
          </a:p>
          <a:p>
            <a:pPr algn="l">
              <a:lnSpc>
                <a:spcPct val="150000"/>
              </a:lnSpc>
              <a:buNone/>
            </a:pPr>
            <a:r>
              <a:rPr lang="ru-RU" sz="3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30‑минутного привала после каждого участка?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ACDD6AA3-7BDF-3DAA-80A5-C100FEAB9E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56176" y="116632"/>
            <a:ext cx="2808024" cy="2018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920732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B4F7B3F-5B0F-BB5E-09DA-6528809D4C24}"/>
              </a:ext>
            </a:extLst>
          </p:cNvPr>
          <p:cNvSpPr txBox="1"/>
          <p:nvPr/>
        </p:nvSpPr>
        <p:spPr>
          <a:xfrm>
            <a:off x="251520" y="1866518"/>
            <a:ext cx="8496944" cy="48568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Крымском природном заповеднике вводят сбор 200 рублей с туриста. Ожидается 50 000 посетителей в год. 60 % средств пойдёт на охрану животных, 30 % — на обустройство троп, 10 % — на просвещение.</a:t>
            </a:r>
          </a:p>
          <a:p>
            <a:pPr algn="just">
              <a:lnSpc>
                <a:spcPct val="150000"/>
              </a:lnSpc>
            </a:pP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Рассчитайте, сколько рублей получит каждая статья расходов.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B8BBB04-7182-FE56-F55B-BBF823701B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116632"/>
            <a:ext cx="2810500" cy="201795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2CDFD27-06E2-4A63-97BD-6BB6847F30B5}"/>
              </a:ext>
            </a:extLst>
          </p:cNvPr>
          <p:cNvSpPr txBox="1"/>
          <p:nvPr/>
        </p:nvSpPr>
        <p:spPr>
          <a:xfrm>
            <a:off x="3347864" y="266418"/>
            <a:ext cx="530815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4800" b="1" i="1" dirty="0">
                <a:solidFill>
                  <a:srgbClr val="C00000"/>
                </a:solidFill>
                <a:latin typeface="Times New Roman"/>
                <a:ea typeface="Times New Roman"/>
              </a:rPr>
              <a:t>2. Задание</a:t>
            </a:r>
          </a:p>
          <a:p>
            <a:pPr algn="ctr"/>
            <a:r>
              <a:rPr lang="ru-RU" sz="4800" b="1" i="1" dirty="0">
                <a:solidFill>
                  <a:srgbClr val="C00000"/>
                </a:solidFill>
                <a:latin typeface="Times New Roman"/>
                <a:ea typeface="Times New Roman"/>
              </a:rPr>
              <a:t>для болельщиков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188114357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548680"/>
            <a:ext cx="8784976" cy="33009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6088" algn="ctr"/>
            <a:r>
              <a:rPr lang="ru-RU" sz="5400" dirty="0">
                <a:solidFill>
                  <a:srgbClr val="C00000"/>
                </a:solidFill>
                <a:latin typeface="Times New Roman"/>
                <a:ea typeface="Times New Roman"/>
              </a:rPr>
              <a:t>Подведем итог</a:t>
            </a:r>
          </a:p>
          <a:p>
            <a:pPr indent="446088" algn="ctr"/>
            <a:endParaRPr lang="ru-RU" sz="1050" dirty="0">
              <a:solidFill>
                <a:srgbClr val="FF0000"/>
              </a:solidFill>
              <a:latin typeface="Times New Roman"/>
              <a:ea typeface="Times New Roman"/>
            </a:endParaRPr>
          </a:p>
          <a:p>
            <a:pPr indent="446088" algn="just"/>
            <a:r>
              <a:rPr lang="ru-RU" sz="3600" dirty="0">
                <a:latin typeface="Times New Roman"/>
                <a:ea typeface="Times New Roman"/>
              </a:rPr>
              <a:t>Кто с интересом изучает математику и систематически занимается, тот не испытывал сегодня затруднений в игре. И для него победа стала заслуженной</a:t>
            </a:r>
            <a:r>
              <a:rPr lang="ru-RU" sz="3200" dirty="0">
                <a:latin typeface="Times New Roman"/>
                <a:ea typeface="Times New Roman"/>
              </a:rPr>
              <a:t>.</a:t>
            </a:r>
            <a:endParaRPr lang="ru-RU" sz="3200" dirty="0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46C044CA-BC09-F2CA-B251-2F12ADEC6D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35" y="4149080"/>
            <a:ext cx="8925318" cy="2591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1647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1" name="Text Box 5"/>
          <p:cNvSpPr txBox="1">
            <a:spLocks noChangeArrowheads="1"/>
          </p:cNvSpPr>
          <p:nvPr/>
        </p:nvSpPr>
        <p:spPr bwMode="auto">
          <a:xfrm>
            <a:off x="1042988" y="1125538"/>
            <a:ext cx="7058025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 sz="2200">
                <a:solidFill>
                  <a:srgbClr val="404040"/>
                </a:solidFill>
                <a:latin typeface="Trebuchet MS" pitchFamily="34" charset="0"/>
              </a:defRPr>
            </a:lvl1pPr>
            <a:lvl2pPr marL="742950" indent="-285750">
              <a:defRPr sz="2000">
                <a:solidFill>
                  <a:srgbClr val="404040"/>
                </a:solidFill>
                <a:latin typeface="Trebuchet MS" pitchFamily="34" charset="0"/>
              </a:defRPr>
            </a:lvl2pPr>
            <a:lvl3pPr marL="1143000" indent="-228600">
              <a:defRPr sz="2400">
                <a:solidFill>
                  <a:srgbClr val="404040"/>
                </a:solidFill>
                <a:latin typeface="Trebuchet MS" pitchFamily="34" charset="0"/>
              </a:defRPr>
            </a:lvl3pPr>
            <a:lvl4pPr marL="1600200" indent="-228600">
              <a:defRPr sz="1600">
                <a:solidFill>
                  <a:srgbClr val="404040"/>
                </a:solidFill>
                <a:latin typeface="Trebuchet MS" pitchFamily="34" charset="0"/>
              </a:defRPr>
            </a:lvl4pPr>
            <a:lvl5pPr marL="2057400" indent="-228600">
              <a:defRPr sz="1400">
                <a:solidFill>
                  <a:srgbClr val="404040"/>
                </a:solidFill>
                <a:latin typeface="Trebuchet MS" pitchFamily="34" charset="0"/>
              </a:defRPr>
            </a:lvl5pPr>
            <a:lvl6pPr marL="2514600" indent="-228600" eaLnBrk="0" fontAlgn="base" hangingPunct="0">
              <a:buClr>
                <a:srgbClr val="C3260C"/>
              </a:buClr>
              <a:defRPr sz="1400">
                <a:solidFill>
                  <a:srgbClr val="404040"/>
                </a:solidFill>
                <a:latin typeface="Trebuchet MS" pitchFamily="34" charset="0"/>
              </a:defRPr>
            </a:lvl6pPr>
            <a:lvl7pPr marL="2971800" indent="-228600" eaLnBrk="0" fontAlgn="base" hangingPunct="0">
              <a:buClr>
                <a:srgbClr val="C3260C"/>
              </a:buClr>
              <a:defRPr sz="1400">
                <a:solidFill>
                  <a:srgbClr val="404040"/>
                </a:solidFill>
                <a:latin typeface="Trebuchet MS" pitchFamily="34" charset="0"/>
              </a:defRPr>
            </a:lvl7pPr>
            <a:lvl8pPr marL="3429000" indent="-228600" eaLnBrk="0" fontAlgn="base" hangingPunct="0">
              <a:buClr>
                <a:srgbClr val="C3260C"/>
              </a:buClr>
              <a:defRPr sz="1400">
                <a:solidFill>
                  <a:srgbClr val="404040"/>
                </a:solidFill>
                <a:latin typeface="Trebuchet MS" pitchFamily="34" charset="0"/>
              </a:defRPr>
            </a:lvl8pPr>
            <a:lvl9pPr marL="3886200" indent="-228600" eaLnBrk="0" fontAlgn="base" hangingPunct="0">
              <a:buClr>
                <a:srgbClr val="C3260C"/>
              </a:buClr>
              <a:defRPr sz="1400">
                <a:solidFill>
                  <a:srgbClr val="404040"/>
                </a:solidFill>
                <a:latin typeface="Trebuchet MS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AutoNum type="arabicPeriod"/>
            </a:pPr>
            <a:endParaRPr lang="en-US" altLang="ru-RU" sz="1800" dirty="0">
              <a:solidFill>
                <a:schemeClr val="tx1"/>
              </a:solidFill>
              <a:latin typeface="Arial" charset="0"/>
            </a:endParaRPr>
          </a:p>
          <a:p>
            <a:pPr>
              <a:spcBef>
                <a:spcPct val="50000"/>
              </a:spcBef>
              <a:buFontTx/>
              <a:buAutoNum type="arabicPeriod"/>
            </a:pPr>
            <a:endParaRPr lang="ru-RU" altLang="ru-RU" sz="1800" dirty="0">
              <a:solidFill>
                <a:schemeClr val="tx1"/>
              </a:solidFill>
              <a:latin typeface="Arial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22E0DDB-9085-DEA7-2D1F-3B9574EBA1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5" y="39514"/>
            <a:ext cx="8928992" cy="6759802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09805CF-0220-472A-F696-CDD9B92FF1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1002" y="591155"/>
            <a:ext cx="7453406" cy="263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884677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BB55CA-429A-C8CF-2B12-FD5D69E935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B7E7FC5-9CF8-C83A-3667-5681BABC4100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5616E5C-1A90-B352-33C1-1FD4782C24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762" y="94199"/>
            <a:ext cx="8998476" cy="6669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8242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520597C-1BD4-2364-31E5-2E807930E1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116632"/>
            <a:ext cx="8891756" cy="6624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022207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10586</TotalTime>
  <Words>898</Words>
  <Application>Microsoft Office PowerPoint</Application>
  <PresentationFormat>Экран (4:3)</PresentationFormat>
  <Paragraphs>111</Paragraphs>
  <Slides>34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42" baseType="lpstr">
      <vt:lpstr>Arial</vt:lpstr>
      <vt:lpstr>Calibri</vt:lpstr>
      <vt:lpstr>Georgia</vt:lpstr>
      <vt:lpstr>Symbol</vt:lpstr>
      <vt:lpstr>Times New Roman</vt:lpstr>
      <vt:lpstr>Trebuchet MS</vt:lpstr>
      <vt:lpstr>Wingdings</vt:lpstr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Наталия</cp:lastModifiedBy>
  <cp:revision>51</cp:revision>
  <dcterms:created xsi:type="dcterms:W3CDTF">2017-08-14T16:31:54Z</dcterms:created>
  <dcterms:modified xsi:type="dcterms:W3CDTF">2026-04-22T01:01:59Z</dcterms:modified>
</cp:coreProperties>
</file>