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93" r:id="rId3"/>
    <p:sldId id="257" r:id="rId4"/>
    <p:sldId id="276" r:id="rId5"/>
    <p:sldId id="277" r:id="rId6"/>
    <p:sldId id="268" r:id="rId7"/>
    <p:sldId id="292" r:id="rId8"/>
    <p:sldId id="270" r:id="rId9"/>
    <p:sldId id="271" r:id="rId10"/>
    <p:sldId id="279" r:id="rId11"/>
    <p:sldId id="280" r:id="rId12"/>
    <p:sldId id="265" r:id="rId13"/>
    <p:sldId id="289" r:id="rId14"/>
    <p:sldId id="296" r:id="rId15"/>
    <p:sldId id="284" r:id="rId16"/>
    <p:sldId id="286" r:id="rId17"/>
    <p:sldId id="282" r:id="rId18"/>
    <p:sldId id="291" r:id="rId19"/>
    <p:sldId id="288" r:id="rId20"/>
    <p:sldId id="266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люба" initials="л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  <a:srgbClr val="08158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89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6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E959A-92B1-4713-B010-37F8D89B1BDA}" type="datetimeFigureOut">
              <a:rPr lang="ru-RU"/>
              <a:pPr>
                <a:defRPr/>
              </a:pPr>
              <a:t>24.05.2017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6D344-7B2B-4717-ABCC-7C1FB848C7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2AED9-74EF-4DC5-9DF1-C950872F1DA1}" type="datetimeFigureOut">
              <a:rPr lang="ru-RU"/>
              <a:pPr>
                <a:defRPr/>
              </a:pPr>
              <a:t>24.05.2017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7B3C0-6167-42BB-8C15-5BF3C89A3B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55B28-7F46-435D-9F78-4436B91E8F1C}" type="datetimeFigureOut">
              <a:rPr lang="ru-RU"/>
              <a:pPr>
                <a:defRPr/>
              </a:pPr>
              <a:t>24.05.2017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A482F-5CE7-4103-BC84-F981C1DE4D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935163"/>
            <a:ext cx="8229600" cy="4389437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D4234-FD10-46F3-885E-357664EAE4CA}" type="datetimeFigureOut">
              <a:rPr lang="ru-RU"/>
              <a:pPr>
                <a:defRPr/>
              </a:pPr>
              <a:t>24.05.2017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1F001-98AF-422B-8EC2-E818DB67AA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5519D-FD7B-4321-A466-A4D86ACAE5D8}" type="datetimeFigureOut">
              <a:rPr lang="ru-RU"/>
              <a:pPr>
                <a:defRPr/>
              </a:pPr>
              <a:t>24.05.2017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F71DD-D4ED-4293-BD27-9DBEB407E8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0EFD7-CAC3-4537-9A6A-4A51562073D1}" type="datetimeFigureOut">
              <a:rPr lang="ru-RU"/>
              <a:pPr>
                <a:defRPr/>
              </a:pPr>
              <a:t>24.05.2017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D3734-E3FC-40C8-9FF0-641DF76A8A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06BEB-430E-492F-8AE6-CA57F4E9CEA2}" type="datetimeFigureOut">
              <a:rPr lang="ru-RU"/>
              <a:pPr>
                <a:defRPr/>
              </a:pPr>
              <a:t>24.05.2017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7FC29-9FA5-4525-ADF2-54B68EF4FB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99C94-9D34-4C59-8B1F-31E9461B20DA}" type="datetimeFigureOut">
              <a:rPr lang="ru-RU"/>
              <a:pPr>
                <a:defRPr/>
              </a:pPr>
              <a:t>24.05.2017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6CDC2-9C76-47BF-9FE9-FB7E5B8467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FF771-F1C2-4BF4-9708-EDB004E85630}" type="datetimeFigureOut">
              <a:rPr lang="ru-RU"/>
              <a:pPr>
                <a:defRPr/>
              </a:pPr>
              <a:t>24.05.2017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2370C-C056-42AF-9F10-23B2E7BEFF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8A30B-5B7F-4E0D-920F-CBA456074081}" type="datetimeFigureOut">
              <a:rPr lang="ru-RU"/>
              <a:pPr>
                <a:defRPr/>
              </a:pPr>
              <a:t>24.05.2017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E5F0B-BE8A-47A2-A465-78C072B5F4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A5F79-4731-4294-9928-147BA3EBA71B}" type="datetimeFigureOut">
              <a:rPr lang="ru-RU"/>
              <a:pPr>
                <a:defRPr/>
              </a:pPr>
              <a:t>24.05.2017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02B11-502F-45E7-BEA8-47BB527EAA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FB699-DB41-4729-94FF-973216FA8D99}" type="datetimeFigureOut">
              <a:rPr lang="ru-RU"/>
              <a:pPr>
                <a:defRPr/>
              </a:pPr>
              <a:t>24.05.2017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DF063F-57BE-4E53-8412-9EE8190CF0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E516B4-B7B0-4BCD-9D2D-3C110FA8460A}" type="datetimeFigureOut">
              <a:rPr lang="ru-RU"/>
              <a:pPr>
                <a:defRPr/>
              </a:pPr>
              <a:t>24.05.2017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247B56B-975E-49EE-9919-325950F9D2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70" r:id="rId2"/>
    <p:sldLayoutId id="214748378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81" r:id="rId9"/>
    <p:sldLayoutId id="2147483776" r:id="rId10"/>
    <p:sldLayoutId id="2147483777" r:id="rId11"/>
    <p:sldLayoutId id="2147483778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739775" y="5689600"/>
            <a:ext cx="8243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>
              <a:defRPr/>
            </a:pPr>
            <a:r>
              <a:rPr lang="ru-RU" sz="2400" b="1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4617B"/>
                  </a:outerShdw>
                </a:effectLst>
              </a:rPr>
              <a:t>Спиридонова Любовь Владимировна</a:t>
            </a:r>
            <a:endParaRPr lang="ru-RU" sz="2400" b="1" dirty="0">
              <a:solidFill>
                <a:srgbClr val="FFFFCC"/>
              </a:solidFill>
              <a:effectLst>
                <a:outerShdw blurRad="38100" dist="38100" dir="2700000" algn="tl">
                  <a:srgbClr val="04617B"/>
                </a:outerShdw>
              </a:effectLst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755650" y="1268413"/>
            <a:ext cx="8280400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endParaRPr lang="ru-RU" sz="2800" dirty="0" smtClean="0"/>
          </a:p>
          <a:p>
            <a:pPr algn="ctr" eaLnBrk="1" hangingPunct="1">
              <a:defRPr/>
            </a:pPr>
            <a:r>
              <a:rPr lang="ru-RU" sz="4400" b="1" dirty="0" smtClean="0"/>
              <a:t>«</a:t>
            </a:r>
            <a:r>
              <a:rPr lang="ru-RU" sz="4400" dirty="0"/>
              <a:t>Развитие творческих способностей в рамках программы социокультурные истоки на материале музейной </a:t>
            </a:r>
            <a:r>
              <a:rPr lang="ru-RU" sz="4400" dirty="0" smtClean="0"/>
              <a:t>педагогики в УДО</a:t>
            </a:r>
            <a:r>
              <a:rPr lang="ru-RU" sz="4400" b="1" dirty="0" smtClean="0"/>
              <a:t>»</a:t>
            </a:r>
            <a:endParaRPr lang="ru-RU" sz="4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636588"/>
          </a:xfrm>
        </p:spPr>
        <p:txBody>
          <a:bodyPr/>
          <a:lstStyle/>
          <a:p>
            <a:pPr algn="ctr"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музейной педагогики в рамках программы социокультурные истоки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  <a:defRPr/>
            </a:pPr>
            <a:r>
              <a:rPr lang="ru-RU" sz="3200" dirty="0" smtClean="0"/>
              <a:t>стимулировать творческую активность;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ru-RU" sz="800" dirty="0" smtClean="0"/>
          </a:p>
          <a:p>
            <a:pPr>
              <a:buFont typeface="Wingdings" pitchFamily="2" charset="2"/>
              <a:buChar char="§"/>
              <a:defRPr/>
            </a:pPr>
            <a:r>
              <a:rPr lang="ru-RU" sz="3200" dirty="0" smtClean="0"/>
              <a:t>развивать коммуникативную культуру;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ru-RU" sz="800" dirty="0" smtClean="0"/>
          </a:p>
          <a:p>
            <a:pPr>
              <a:buFont typeface="Wingdings" pitchFamily="2" charset="2"/>
              <a:buChar char="§"/>
              <a:defRPr/>
            </a:pPr>
            <a:r>
              <a:rPr lang="ru-RU" sz="3200" dirty="0" smtClean="0"/>
              <a:t>способствовать расширению знаний о родной культуре, искусстве, истории;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ru-RU" sz="800" dirty="0" smtClean="0"/>
          </a:p>
          <a:p>
            <a:pPr>
              <a:buFont typeface="Wingdings" pitchFamily="2" charset="2"/>
              <a:buChar char="§"/>
              <a:defRPr/>
            </a:pPr>
            <a:r>
              <a:rPr lang="ru-RU" sz="3200" dirty="0" smtClean="0"/>
              <a:t>создать основу для включения детей в другие виды деятельности.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923925"/>
          </a:xfrm>
        </p:spPr>
        <p:txBody>
          <a:bodyPr/>
          <a:lstStyle/>
          <a:p>
            <a:pPr algn="ctr">
              <a:defRPr/>
            </a:pP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музейной педагогики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213"/>
            <a:ext cx="8229600" cy="4624387"/>
          </a:xfrm>
        </p:spPr>
        <p:txBody>
          <a:bodyPr/>
          <a:lstStyle/>
          <a:p>
            <a:pPr>
              <a:buFont typeface="Wingdings" pitchFamily="2" charset="2"/>
              <a:buChar char="§"/>
              <a:defRPr/>
            </a:pPr>
            <a:r>
              <a:rPr lang="ru-RU" sz="3200" dirty="0" smtClean="0"/>
              <a:t>создание игровых ситуаций;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ru-RU" sz="800" dirty="0" smtClean="0"/>
          </a:p>
          <a:p>
            <a:pPr>
              <a:buFont typeface="Wingdings" pitchFamily="2" charset="2"/>
              <a:buChar char="§"/>
              <a:defRPr/>
            </a:pPr>
            <a:r>
              <a:rPr lang="ru-RU" sz="3200" dirty="0" smtClean="0"/>
              <a:t>практическое манипулирования с предметами;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ru-RU" sz="800" dirty="0" smtClean="0"/>
          </a:p>
          <a:p>
            <a:pPr>
              <a:buFont typeface="Wingdings" pitchFamily="2" charset="2"/>
              <a:buChar char="§"/>
              <a:defRPr/>
            </a:pPr>
            <a:r>
              <a:rPr lang="ru-RU" sz="3200" dirty="0" smtClean="0"/>
              <a:t>использование ассоциативных связей;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ru-RU" sz="800" dirty="0" smtClean="0"/>
          </a:p>
          <a:p>
            <a:pPr>
              <a:buFont typeface="Wingdings" pitchFamily="2" charset="2"/>
              <a:buChar char="§"/>
              <a:defRPr/>
            </a:pPr>
            <a:r>
              <a:rPr lang="ru-RU" sz="3200" dirty="0" smtClean="0"/>
              <a:t>театрализация;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ru-RU" sz="800" dirty="0" smtClean="0"/>
          </a:p>
          <a:p>
            <a:pPr>
              <a:buFont typeface="Wingdings" pitchFamily="2" charset="2"/>
              <a:buChar char="§"/>
              <a:defRPr/>
            </a:pPr>
            <a:r>
              <a:rPr lang="ru-RU" sz="3200" dirty="0" smtClean="0"/>
              <a:t>самостоятельная поисково-исследовательская деятельность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576262"/>
          </a:xfrm>
        </p:spPr>
        <p:txBody>
          <a:bodyPr/>
          <a:lstStyle/>
          <a:p>
            <a:pPr algn="ctr" eaLnBrk="1" hangingPunct="1"/>
            <a:r>
              <a:rPr lang="ru-RU" sz="4000" b="1" dirty="0" smtClean="0">
                <a:latin typeface="Arial" charset="0"/>
                <a:cs typeface="Arial" charset="0"/>
              </a:rPr>
              <a:t>Выводы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179388" y="765175"/>
            <a:ext cx="8785225" cy="5735638"/>
          </a:xfrm>
        </p:spPr>
        <p:txBody>
          <a:bodyPr/>
          <a:lstStyle/>
          <a:p>
            <a:pPr marL="6350" indent="349250" algn="just" eaLnBrk="1" hangingPunct="1"/>
            <a:r>
              <a:rPr lang="ru-RU" sz="2400" dirty="0" smtClean="0">
                <a:latin typeface="Arial" charset="0"/>
                <a:cs typeface="Arial" charset="0"/>
              </a:rPr>
              <a:t>Творчество требует воображения, строгой критической мысли. Оно тесно связано с социальной жизнью. Среда и условия, представляющие собой физическое окружение, коллектив, являются стимуляторами или барьерами в творческой деятельности и творческом процессе.</a:t>
            </a:r>
          </a:p>
          <a:p>
            <a:pPr marL="6350" indent="349250" algn="just" eaLnBrk="1" hangingPunct="1"/>
            <a:r>
              <a:rPr lang="ru-RU" sz="2400" dirty="0" smtClean="0">
                <a:latin typeface="Arial" charset="0"/>
                <a:cs typeface="Arial" charset="0"/>
              </a:rPr>
              <a:t>Особенность функционирования учреждений дополнительного образования и специфика их работы заключается главным образом в огромном потенциале педагогического состава и индивидуального подхода к обучению детей.</a:t>
            </a:r>
          </a:p>
          <a:p>
            <a:pPr marL="6350" indent="349250" algn="just" eaLnBrk="1" hangingPunct="1"/>
            <a:r>
              <a:rPr lang="ru-RU" sz="2400" dirty="0" smtClean="0">
                <a:latin typeface="Arial" charset="0"/>
                <a:cs typeface="Arial" charset="0"/>
              </a:rPr>
              <a:t>Потенциал традиционных форм в образовательном процессе в направлении развития творческого потенциала личности часто ограничен формализованным подходом к процессу образования и его стандартизованным целям, возможность снятия этого ограничения связанна с музейной педагогикой.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люба\Desktop\ФОТО с выступлениями\DSCF9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2786064" cy="3714752"/>
          </a:xfrm>
          <a:prstGeom prst="rect">
            <a:avLst/>
          </a:prstGeom>
          <a:noFill/>
        </p:spPr>
      </p:pic>
      <p:pic>
        <p:nvPicPr>
          <p:cNvPr id="3076" name="Picture 4" descr="C:\Users\люба\Desktop\ФОТО с выступлениями\DSCF9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14290"/>
            <a:ext cx="2786064" cy="3714752"/>
          </a:xfrm>
          <a:prstGeom prst="rect">
            <a:avLst/>
          </a:prstGeom>
          <a:noFill/>
        </p:spPr>
      </p:pic>
      <p:pic>
        <p:nvPicPr>
          <p:cNvPr id="3077" name="Picture 5" descr="C:\Users\люба\Desktop\ФОТО с выступлениями\DSCF90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2428868"/>
            <a:ext cx="3161114" cy="4214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4878514" cy="36577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Объект 1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00496" y="3024237"/>
            <a:ext cx="5111685" cy="38337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59105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Constantia"/>
              </a:rPr>
              <a:t/>
            </a:r>
            <a:b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Constantia"/>
              </a:rPr>
            </a:b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Constantia"/>
              </a:rPr>
              <a:t>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/>
              </a:rPr>
              <a:t/>
            </a:r>
            <a:b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/>
              </a:rPr>
            </a:b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/>
              </a:rPr>
              <a:t/>
            </a:r>
            <a:b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/>
              </a:rPr>
            </a:br>
            <a:endParaRPr lang="ru-RU" sz="2000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861048"/>
            <a:ext cx="3822700" cy="2867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Объект 11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861048"/>
            <a:ext cx="3822700" cy="2867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Объект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48" y="714356"/>
            <a:ext cx="3822700" cy="2867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714356"/>
            <a:ext cx="3822700" cy="2867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7609390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C:\Users\люба\Desktop\IMG_20150109_11545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421484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люба\Desktop\ФОТО с выступлениями\DSCF14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85728"/>
            <a:ext cx="4143404" cy="3000396"/>
          </a:xfrm>
          <a:prstGeom prst="rect">
            <a:avLst/>
          </a:prstGeom>
          <a:noFill/>
        </p:spPr>
      </p:pic>
      <p:pic>
        <p:nvPicPr>
          <p:cNvPr id="7" name="Рисунок 6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3500438"/>
            <a:ext cx="4219266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938" y="3500438"/>
            <a:ext cx="4095779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lyuba\Рабочий стол\IMG_0248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6" y="214290"/>
            <a:ext cx="4536504" cy="3402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438" y="3643314"/>
            <a:ext cx="4009624" cy="30072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quarter" idx="4294967295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57848" y="1615047"/>
            <a:ext cx="5801910" cy="3857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670745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620688"/>
            <a:ext cx="7211144" cy="54083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люба\Desktop\ФОТО с выступлениями\Изображение 020.jpg"/>
          <p:cNvPicPr>
            <a:picLocks noChangeAspect="1" noChangeArrowheads="1"/>
          </p:cNvPicPr>
          <p:nvPr/>
        </p:nvPicPr>
        <p:blipFill rotWithShape="1">
          <a:blip r:embed="rId2" cstate="print"/>
          <a:srcRect r="2561" b="13439"/>
          <a:stretch/>
        </p:blipFill>
        <p:spPr bwMode="auto">
          <a:xfrm>
            <a:off x="4572000" y="214290"/>
            <a:ext cx="4176464" cy="2782662"/>
          </a:xfrm>
          <a:prstGeom prst="rect">
            <a:avLst/>
          </a:prstGeom>
          <a:noFill/>
        </p:spPr>
      </p:pic>
      <p:pic>
        <p:nvPicPr>
          <p:cNvPr id="2051" name="Picture 3" descr="C:\Users\люба\Desktop\ФОТО с выступлениями\Изображение 022 (1).jpg"/>
          <p:cNvPicPr>
            <a:picLocks noChangeAspect="1" noChangeArrowheads="1"/>
          </p:cNvPicPr>
          <p:nvPr/>
        </p:nvPicPr>
        <p:blipFill rotWithShape="1">
          <a:blip r:embed="rId3" cstate="print"/>
          <a:srcRect r="3444" b="17977"/>
          <a:stretch/>
        </p:blipFill>
        <p:spPr bwMode="auto">
          <a:xfrm>
            <a:off x="214282" y="3500438"/>
            <a:ext cx="4069686" cy="2592858"/>
          </a:xfrm>
          <a:prstGeom prst="rect">
            <a:avLst/>
          </a:prstGeom>
          <a:noFill/>
        </p:spPr>
      </p:pic>
      <p:pic>
        <p:nvPicPr>
          <p:cNvPr id="2052" name="Picture 4" descr="C:\Users\люба\Desktop\ФОТО с выступлениями\Изображение 027.jpg"/>
          <p:cNvPicPr>
            <a:picLocks noChangeAspect="1" noChangeArrowheads="1"/>
          </p:cNvPicPr>
          <p:nvPr/>
        </p:nvPicPr>
        <p:blipFill rotWithShape="1">
          <a:blip r:embed="rId4" cstate="print"/>
          <a:srcRect r="2606" b="15699"/>
          <a:stretch/>
        </p:blipFill>
        <p:spPr bwMode="auto">
          <a:xfrm>
            <a:off x="4643439" y="3500438"/>
            <a:ext cx="4105026" cy="2664866"/>
          </a:xfrm>
          <a:prstGeom prst="rect">
            <a:avLst/>
          </a:prstGeom>
          <a:noFill/>
        </p:spPr>
      </p:pic>
      <p:pic>
        <p:nvPicPr>
          <p:cNvPr id="2053" name="Picture 5" descr="C:\Users\люба\Desktop\ФОТО с выступлениями\Изображение 019.jpg"/>
          <p:cNvPicPr>
            <a:picLocks noChangeAspect="1" noChangeArrowheads="1"/>
          </p:cNvPicPr>
          <p:nvPr/>
        </p:nvPicPr>
        <p:blipFill rotWithShape="1">
          <a:blip r:embed="rId5" cstate="print"/>
          <a:srcRect r="3907" b="16145"/>
          <a:stretch/>
        </p:blipFill>
        <p:spPr bwMode="auto">
          <a:xfrm>
            <a:off x="214283" y="214290"/>
            <a:ext cx="4141694" cy="27106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0741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68313" y="765175"/>
            <a:ext cx="8229600" cy="779463"/>
          </a:xfrm>
        </p:spPr>
        <p:txBody>
          <a:bodyPr/>
          <a:lstStyle/>
          <a:p>
            <a:pPr algn="ctr" eaLnBrk="1" hangingPunct="1"/>
            <a:r>
              <a:rPr lang="ru-RU" sz="4600" b="1" smtClean="0">
                <a:latin typeface="Arial" charset="0"/>
                <a:cs typeface="Arial" charset="0"/>
              </a:rPr>
              <a:t>Спасибо за внимание!</a:t>
            </a:r>
          </a:p>
        </p:txBody>
      </p:sp>
      <p:pic>
        <p:nvPicPr>
          <p:cNvPr id="16387" name="Picture 7" descr="Картинки по запросу дети в творчестве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1700213"/>
            <a:ext cx="4897437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68313" y="692150"/>
            <a:ext cx="8229600" cy="576263"/>
          </a:xfrm>
        </p:spPr>
        <p:txBody>
          <a:bodyPr/>
          <a:lstStyle/>
          <a:p>
            <a:pPr algn="ctr" eaLnBrk="1" hangingPunct="1"/>
            <a:r>
              <a:rPr lang="ru-RU" sz="3200" b="1" smtClean="0">
                <a:latin typeface="Arial" charset="0"/>
              </a:rPr>
              <a:t>Цель работы</a:t>
            </a:r>
            <a:r>
              <a:rPr lang="ru-RU" sz="3600" b="1" smtClean="0"/>
              <a:t> 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428625" y="1268413"/>
            <a:ext cx="8229600" cy="1800225"/>
          </a:xfrm>
        </p:spPr>
        <p:txBody>
          <a:bodyPr/>
          <a:lstStyle/>
          <a:p>
            <a:pPr marL="0" indent="0" algn="just" eaLnBrk="1" hangingPunct="1">
              <a:buFont typeface="Wingdings 2" pitchFamily="18" charset="2"/>
              <a:buNone/>
            </a:pPr>
            <a:r>
              <a:rPr lang="ru-RU" sz="3200" dirty="0" smtClean="0">
                <a:latin typeface="Arial" charset="0"/>
              </a:rPr>
              <a:t>выявить роль музейной педагогики в развитии творческих способностей детей в рамках программы социокультурные истоки.</a:t>
            </a:r>
          </a:p>
        </p:txBody>
      </p:sp>
      <p:sp>
        <p:nvSpPr>
          <p:cNvPr id="6148" name="Заголовок 1"/>
          <p:cNvSpPr txBox="1">
            <a:spLocks/>
          </p:cNvSpPr>
          <p:nvPr/>
        </p:nvSpPr>
        <p:spPr bwMode="auto">
          <a:xfrm>
            <a:off x="500063" y="2708275"/>
            <a:ext cx="82296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/>
            <a:r>
              <a:rPr lang="ru-RU" sz="3200" b="1" dirty="0">
                <a:solidFill>
                  <a:schemeClr val="tx2"/>
                </a:solidFill>
              </a:rPr>
              <a:t>Объект исследования</a:t>
            </a:r>
            <a:r>
              <a:rPr lang="ru-RU" sz="2800" b="1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14313" y="5429250"/>
            <a:ext cx="8229600" cy="1000125"/>
          </a:xfrm>
          <a:prstGeom prst="rect">
            <a:avLst/>
          </a:prstGeom>
        </p:spPr>
        <p:txBody>
          <a:bodyPr/>
          <a:lstStyle/>
          <a:p>
            <a:pPr>
              <a:buFont typeface="Arial" pitchFamily="34" charset="0"/>
              <a:buChar char="•"/>
              <a:defRPr/>
            </a:pPr>
            <a:endParaRPr lang="ru-RU" sz="2600" dirty="0">
              <a:latin typeface="+mn-lt"/>
            </a:endParaRPr>
          </a:p>
        </p:txBody>
      </p:sp>
      <p:sp>
        <p:nvSpPr>
          <p:cNvPr id="6150" name="Содержимое 2"/>
          <p:cNvSpPr txBox="1">
            <a:spLocks/>
          </p:cNvSpPr>
          <p:nvPr/>
        </p:nvSpPr>
        <p:spPr bwMode="auto">
          <a:xfrm>
            <a:off x="428625" y="3357563"/>
            <a:ext cx="8142288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3200"/>
              <a:t>музейная педагогика</a:t>
            </a:r>
          </a:p>
        </p:txBody>
      </p:sp>
      <p:sp>
        <p:nvSpPr>
          <p:cNvPr id="6151" name="Прямоугольник 7"/>
          <p:cNvSpPr>
            <a:spLocks noChangeArrowheads="1"/>
          </p:cNvSpPr>
          <p:nvPr/>
        </p:nvSpPr>
        <p:spPr bwMode="auto">
          <a:xfrm>
            <a:off x="428625" y="4427538"/>
            <a:ext cx="8391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chemeClr val="tx2"/>
                </a:solidFill>
              </a:rPr>
              <a:t>Предмет исследования </a:t>
            </a:r>
          </a:p>
        </p:txBody>
      </p:sp>
      <p:sp>
        <p:nvSpPr>
          <p:cNvPr id="6152" name="Прямоугольник 8"/>
          <p:cNvSpPr>
            <a:spLocks noChangeArrowheads="1"/>
          </p:cNvSpPr>
          <p:nvPr/>
        </p:nvSpPr>
        <p:spPr bwMode="auto">
          <a:xfrm>
            <a:off x="384175" y="5064125"/>
            <a:ext cx="858043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0BD0D9"/>
              </a:buClr>
              <a:buSzPct val="95000"/>
            </a:pPr>
            <a:r>
              <a:rPr lang="ru-RU" sz="3200"/>
              <a:t>условия развития творческих способностей детей в музейной педагогике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827088" y="260350"/>
            <a:ext cx="7859712" cy="852488"/>
          </a:xfrm>
        </p:spPr>
        <p:txBody>
          <a:bodyPr/>
          <a:lstStyle/>
          <a:p>
            <a:pPr algn="ctr"/>
            <a:r>
              <a:rPr lang="ru-RU" sz="4000" b="1" dirty="0" smtClean="0">
                <a:latin typeface="Arial" charset="0"/>
                <a:cs typeface="Arial" charset="0"/>
              </a:rPr>
              <a:t>Задачи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196975"/>
            <a:ext cx="8713788" cy="5545138"/>
          </a:xfrm>
        </p:spPr>
        <p:txBody>
          <a:bodyPr/>
          <a:lstStyle/>
          <a:p>
            <a:pPr>
              <a:defRPr/>
            </a:pPr>
            <a:r>
              <a:rPr lang="ru-RU" sz="2800" dirty="0" smtClean="0"/>
              <a:t>Раскрыть теоретические основания анализа творческих способностей в образовательном процессе.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ru-RU" sz="500" dirty="0" smtClean="0"/>
          </a:p>
          <a:p>
            <a:pPr>
              <a:defRPr/>
            </a:pPr>
            <a:r>
              <a:rPr lang="ru-RU" sz="2800" dirty="0" smtClean="0"/>
              <a:t>Выявить особенности функционирования дополнительного образования посредством анализа его принципов, целей и методов.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ru-RU" sz="500" dirty="0" smtClean="0"/>
          </a:p>
          <a:p>
            <a:pPr>
              <a:defRPr/>
            </a:pPr>
            <a:r>
              <a:rPr lang="ru-RU" sz="2800" dirty="0" smtClean="0"/>
              <a:t>Проанализировать теоретические аспекты современной музейной педагогики.</a:t>
            </a:r>
          </a:p>
          <a:p>
            <a:pPr>
              <a:defRPr/>
            </a:pPr>
            <a:endParaRPr lang="ru-RU" sz="500" dirty="0" smtClean="0"/>
          </a:p>
          <a:p>
            <a:pPr>
              <a:defRPr/>
            </a:pPr>
            <a:r>
              <a:rPr lang="ru-RU" sz="2800" dirty="0" smtClean="0"/>
              <a:t>Определить роль музейной педагогики в развитии творческого потенциала личности.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68313" y="908050"/>
            <a:ext cx="8229600" cy="576263"/>
          </a:xfrm>
        </p:spPr>
        <p:txBody>
          <a:bodyPr/>
          <a:lstStyle/>
          <a:p>
            <a:pPr algn="ctr"/>
            <a:r>
              <a:rPr lang="ru-RU" sz="4000" b="1" smtClean="0">
                <a:latin typeface="Arial" charset="0"/>
                <a:cs typeface="Arial" charset="0"/>
              </a:rPr>
              <a:t/>
            </a:r>
            <a:br>
              <a:rPr lang="ru-RU" sz="4000" b="1" smtClean="0">
                <a:latin typeface="Arial" charset="0"/>
                <a:cs typeface="Arial" charset="0"/>
              </a:rPr>
            </a:br>
            <a:r>
              <a:rPr lang="ru-RU" sz="4000" b="1" smtClean="0">
                <a:latin typeface="Arial" charset="0"/>
                <a:cs typeface="Arial" charset="0"/>
              </a:rPr>
              <a:t/>
            </a:r>
            <a:br>
              <a:rPr lang="ru-RU" sz="4000" b="1" smtClean="0">
                <a:latin typeface="Arial" charset="0"/>
                <a:cs typeface="Arial" charset="0"/>
              </a:rPr>
            </a:br>
            <a:r>
              <a:rPr lang="ru-RU" sz="4000" b="1" smtClean="0">
                <a:latin typeface="Arial" charset="0"/>
                <a:cs typeface="Arial" charset="0"/>
              </a:rPr>
              <a:t/>
            </a:r>
            <a:br>
              <a:rPr lang="ru-RU" sz="4000" b="1" smtClean="0">
                <a:latin typeface="Arial" charset="0"/>
                <a:cs typeface="Arial" charset="0"/>
              </a:rPr>
            </a:br>
            <a:r>
              <a:rPr lang="ru-RU" smtClean="0"/>
              <a:t/>
            </a:r>
            <a:br>
              <a:rPr lang="ru-RU" smtClean="0"/>
            </a:br>
            <a:r>
              <a:rPr lang="ru-RU" sz="4000" b="1" smtClean="0">
                <a:latin typeface="Arial" charset="0"/>
                <a:cs typeface="Arial" charset="0"/>
              </a:rPr>
              <a:t>Методы исследования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 2" pitchFamily="18" charset="2"/>
              <a:buNone/>
              <a:defRPr/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теоретический анализ и обобщение литературы;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э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кспертное интервью;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анкетирование;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метод сравнительного анализа.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323850" y="1912938"/>
            <a:ext cx="8351838" cy="2308225"/>
          </a:xfrm>
        </p:spPr>
        <p:txBody>
          <a:bodyPr/>
          <a:lstStyle/>
          <a:p>
            <a:pPr marL="0" indent="0" algn="ctr" eaLnBrk="1" hangingPunct="1">
              <a:lnSpc>
                <a:spcPct val="120000"/>
              </a:lnSpc>
              <a:buFont typeface="Wingdings 2" pitchFamily="18" charset="2"/>
              <a:buNone/>
            </a:pPr>
            <a:r>
              <a:rPr lang="ru-RU" sz="3200" smtClean="0">
                <a:latin typeface="Arial" charset="0"/>
              </a:rPr>
              <a:t>Муниципальное образовательное</a:t>
            </a:r>
          </a:p>
          <a:p>
            <a:pPr marL="0" indent="0" algn="ctr" eaLnBrk="1" hangingPunct="1">
              <a:lnSpc>
                <a:spcPct val="120000"/>
              </a:lnSpc>
              <a:buFont typeface="Wingdings 2" pitchFamily="18" charset="2"/>
              <a:buNone/>
            </a:pPr>
            <a:r>
              <a:rPr lang="ru-RU" sz="3200" smtClean="0">
                <a:latin typeface="Arial" charset="0"/>
              </a:rPr>
              <a:t>учреждение дополнительного образования Центр детского творчества № 1 </a:t>
            </a:r>
          </a:p>
          <a:p>
            <a:pPr marL="0" indent="0" algn="ctr" eaLnBrk="1" hangingPunct="1">
              <a:lnSpc>
                <a:spcPct val="120000"/>
              </a:lnSpc>
              <a:buFont typeface="Wingdings 2" pitchFamily="18" charset="2"/>
              <a:buNone/>
            </a:pPr>
            <a:r>
              <a:rPr lang="ru-RU" sz="3200" smtClean="0">
                <a:latin typeface="Arial" charset="0"/>
              </a:rPr>
              <a:t>города Ульяновска </a:t>
            </a:r>
          </a:p>
        </p:txBody>
      </p:sp>
      <p:sp>
        <p:nvSpPr>
          <p:cNvPr id="10243" name="Заголовок 1"/>
          <p:cNvSpPr>
            <a:spLocks/>
          </p:cNvSpPr>
          <p:nvPr/>
        </p:nvSpPr>
        <p:spPr bwMode="auto">
          <a:xfrm>
            <a:off x="320675" y="501650"/>
            <a:ext cx="822960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/>
            <a:r>
              <a:rPr lang="ru-RU" sz="4000" b="1">
                <a:solidFill>
                  <a:schemeClr val="tx2"/>
                </a:solidFill>
              </a:rPr>
              <a:t>База исследования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764704"/>
            <a:ext cx="806489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Arial" pitchFamily="34" charset="0"/>
                <a:cs typeface="Arial" pitchFamily="34" charset="0"/>
              </a:rPr>
              <a:t>Под творческими способностями мы понимаем синтез индивидуально-психофизиологических особенностей личности и новых качественных состояний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(изменений в мышлении, восприятии, опыте жизнедеятельности, мотивационной сфере), возникающих в процессе новой для индивида деятельности (в процессе решения новых проблем, задач), что ведет к успешному её выполнению или появлению субъективно/объективно нового продукта (идеи, предмета, художественного произведения и 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т.д.)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736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7"/>
          <p:cNvSpPr>
            <a:spLocks noGrp="1"/>
          </p:cNvSpPr>
          <p:nvPr>
            <p:ph type="title"/>
          </p:nvPr>
        </p:nvSpPr>
        <p:spPr>
          <a:xfrm>
            <a:off x="611188" y="128588"/>
            <a:ext cx="8229600" cy="492125"/>
          </a:xfrm>
        </p:spPr>
        <p:txBody>
          <a:bodyPr/>
          <a:lstStyle/>
          <a:p>
            <a:r>
              <a:rPr lang="ru-RU" sz="2800" b="1" smtClean="0">
                <a:solidFill>
                  <a:schemeClr val="tx1"/>
                </a:solidFill>
                <a:latin typeface="Arial" charset="0"/>
                <a:cs typeface="Arial" charset="0"/>
              </a:rPr>
              <a:t>Измерение ценности творческой активности</a:t>
            </a:r>
          </a:p>
        </p:txBody>
      </p:sp>
      <p:sp>
        <p:nvSpPr>
          <p:cNvPr id="11267" name="Содержимое 2"/>
          <p:cNvSpPr>
            <a:spLocks noGrp="1"/>
          </p:cNvSpPr>
          <p:nvPr>
            <p:ph sz="half" idx="1"/>
          </p:nvPr>
        </p:nvSpPr>
        <p:spPr>
          <a:xfrm>
            <a:off x="120650" y="5516563"/>
            <a:ext cx="3514725" cy="649287"/>
          </a:xfrm>
        </p:spPr>
        <p:txBody>
          <a:bodyPr/>
          <a:lstStyle/>
          <a:p>
            <a:pPr algn="r" eaLnBrk="1" hangingPunct="1">
              <a:buFont typeface="Wingdings 2" pitchFamily="18" charset="2"/>
              <a:buNone/>
            </a:pPr>
            <a:r>
              <a:rPr lang="ru-RU" sz="2400" i="1" smtClean="0">
                <a:latin typeface="Arial" charset="0"/>
                <a:cs typeface="Arial" charset="0"/>
              </a:rPr>
              <a:t>Диаграмма 2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sz="2000" i="1" smtClean="0"/>
              <a:t> </a:t>
            </a:r>
          </a:p>
          <a:p>
            <a:pPr algn="r" eaLnBrk="1" hangingPunct="1">
              <a:buFont typeface="Wingdings 2" pitchFamily="18" charset="2"/>
              <a:buNone/>
            </a:pPr>
            <a:endParaRPr lang="ru-RU" sz="1600" smtClean="0"/>
          </a:p>
        </p:txBody>
      </p:sp>
      <p:sp>
        <p:nvSpPr>
          <p:cNvPr id="11268" name="Объект 8"/>
          <p:cNvSpPr>
            <a:spLocks noGrp="1"/>
          </p:cNvSpPr>
          <p:nvPr>
            <p:ph sz="half" idx="2"/>
          </p:nvPr>
        </p:nvSpPr>
        <p:spPr>
          <a:xfrm>
            <a:off x="5580063" y="981075"/>
            <a:ext cx="3419475" cy="576263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ru-RU" sz="2400" i="1" smtClean="0">
                <a:latin typeface="Arial" charset="0"/>
                <a:cs typeface="Arial" charset="0"/>
              </a:rPr>
              <a:t>Диаграмма 1</a:t>
            </a:r>
          </a:p>
        </p:txBody>
      </p:sp>
      <p:pic>
        <p:nvPicPr>
          <p:cNvPr id="1126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650" y="620713"/>
            <a:ext cx="5275263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4763" y="2924175"/>
            <a:ext cx="5329237" cy="396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15888"/>
            <a:ext cx="5862637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9"/>
          <p:cNvPicPr>
            <a:picLocks noChangeAspect="1" noChangeArrowheads="1"/>
          </p:cNvPicPr>
          <p:nvPr/>
        </p:nvPicPr>
        <p:blipFill rotWithShape="1">
          <a:blip r:embed="rId3" cstate="print"/>
          <a:srcRect r="29347" b="5158"/>
          <a:stretch/>
        </p:blipFill>
        <p:spPr bwMode="auto">
          <a:xfrm>
            <a:off x="5076056" y="2992989"/>
            <a:ext cx="3959994" cy="368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Текст 7"/>
          <p:cNvSpPr>
            <a:spLocks noGrp="1"/>
          </p:cNvSpPr>
          <p:nvPr>
            <p:ph type="body" idx="1"/>
          </p:nvPr>
        </p:nvSpPr>
        <p:spPr>
          <a:xfrm>
            <a:off x="6227763" y="692150"/>
            <a:ext cx="2808287" cy="792163"/>
          </a:xfrm>
        </p:spPr>
        <p:txBody>
          <a:bodyPr/>
          <a:lstStyle/>
          <a:p>
            <a:r>
              <a:rPr lang="ru-RU" b="0" i="1" smtClean="0">
                <a:solidFill>
                  <a:schemeClr val="tx1"/>
                </a:solidFill>
                <a:latin typeface="Arial" charset="0"/>
                <a:cs typeface="Arial" charset="0"/>
              </a:rPr>
              <a:t>Диаграмма 3</a:t>
            </a:r>
          </a:p>
        </p:txBody>
      </p:sp>
      <p:sp>
        <p:nvSpPr>
          <p:cNvPr id="12293" name="Текст 10"/>
          <p:cNvSpPr>
            <a:spLocks noGrp="1"/>
          </p:cNvSpPr>
          <p:nvPr>
            <p:ph type="body" sz="half" idx="3"/>
          </p:nvPr>
        </p:nvSpPr>
        <p:spPr>
          <a:xfrm>
            <a:off x="468313" y="5516563"/>
            <a:ext cx="3167062" cy="655637"/>
          </a:xfrm>
        </p:spPr>
        <p:txBody>
          <a:bodyPr/>
          <a:lstStyle/>
          <a:p>
            <a:pPr algn="r"/>
            <a:r>
              <a:rPr lang="ru-RU" b="0" i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Диаграмма 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2065</TotalTime>
  <Words>302</Words>
  <Application>Microsoft Office PowerPoint</Application>
  <PresentationFormat>Экран (4:3)</PresentationFormat>
  <Paragraphs>61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Слайд 1</vt:lpstr>
      <vt:lpstr>Слайд 2</vt:lpstr>
      <vt:lpstr>Цель работы </vt:lpstr>
      <vt:lpstr>Задачи</vt:lpstr>
      <vt:lpstr>    Методы исследования</vt:lpstr>
      <vt:lpstr>Слайд 6</vt:lpstr>
      <vt:lpstr>Слайд 7</vt:lpstr>
      <vt:lpstr>Измерение ценности творческой активности</vt:lpstr>
      <vt:lpstr>Слайд 9</vt:lpstr>
      <vt:lpstr>Задачи музейной педагогики в рамках программы социокультурные истоки</vt:lpstr>
      <vt:lpstr>Методы музейной педагогики</vt:lpstr>
      <vt:lpstr>Выводы</vt:lpstr>
      <vt:lpstr>Слайд 13</vt:lpstr>
      <vt:lpstr>Слайд 14</vt:lpstr>
      <vt:lpstr>.     </vt:lpstr>
      <vt:lpstr>Слайд 16</vt:lpstr>
      <vt:lpstr>Слайд 17</vt:lpstr>
      <vt:lpstr>Слайд 18</vt:lpstr>
      <vt:lpstr>Слайд 19</vt:lpstr>
      <vt:lpstr>Спасибо за внимание!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Выпускная квалификационная работа  по программе «Педагогическое образование»  с  дополнительной  специализацией  по  профилю педагогической деятельности по направлению подготовки «Образование и педагогика»  по теме: «Духовно-нравственное воспитание детей старшего дошкольного  возраста  через  приобщение  к  православной  культуре»</dc:title>
  <dc:creator>Антон</dc:creator>
  <cp:lastModifiedBy>Татьяна</cp:lastModifiedBy>
  <cp:revision>127</cp:revision>
  <dcterms:created xsi:type="dcterms:W3CDTF">2014-12-08T11:22:59Z</dcterms:created>
  <dcterms:modified xsi:type="dcterms:W3CDTF">2017-05-24T11:54:31Z</dcterms:modified>
</cp:coreProperties>
</file>