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t>30.03.2017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http://katti.ucoz.ru/_pu/41/78964226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42852"/>
            <a:ext cx="2143140" cy="786212"/>
          </a:xfrm>
          <a:prstGeom prst="rect">
            <a:avLst/>
          </a:prstGeom>
          <a:noFill/>
        </p:spPr>
      </p:pic>
      <p:sp>
        <p:nvSpPr>
          <p:cNvPr id="1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1988840"/>
            <a:ext cx="7200900" cy="230425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54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Формы, приемы и методы при работе</a:t>
            </a:r>
            <a:r>
              <a:rPr lang="ru-RU" sz="54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над задачей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611560" y="642917"/>
            <a:ext cx="6950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План решения задачи:</a:t>
            </a:r>
          </a:p>
          <a:p>
            <a:pPr algn="ctr">
              <a:defRPr/>
            </a:pPr>
            <a:endParaRPr lang="ru-RU" sz="1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674674"/>
            <a:ext cx="70945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аналитический способ,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рассуждая от вопроса к данным («Чтобы ответить на вопрос задачи, надо знать … и … );</a:t>
            </a:r>
          </a:p>
          <a:p>
            <a:pPr algn="just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синтетический,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рассуждая от данных к вопросу.(«Мне известно … и …. По этим данным я могу узнать… и …).</a:t>
            </a:r>
          </a:p>
        </p:txBody>
      </p:sp>
    </p:spTree>
    <p:extLst>
      <p:ext uri="{BB962C8B-B14F-4D97-AF65-F5344CB8AC3E}">
        <p14:creationId xmlns:p14="http://schemas.microsoft.com/office/powerpoint/2010/main" val="3640293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«В зоопарке было 2 зебры. Привезли ещё несколько зебр. Сколько зебр привезли, если их стало в зоопарке 7 ?»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0117" y="1693665"/>
            <a:ext cx="67441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 В зоопарке было 2 зебры. Привезли ещё несколько зебр. Сколько зебр привезли,  если их стало 9».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068960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 С одного поля собрали 370 т зерна, а  с другого – в два раза больше. Сколько тонн зерна собрали с двух полей?»</a:t>
            </a:r>
          </a:p>
        </p:txBody>
      </p:sp>
      <p:pic>
        <p:nvPicPr>
          <p:cNvPr id="5" name="Рисунок 4" descr="схема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82980"/>
            <a:ext cx="5976664" cy="195433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4796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539552" y="165863"/>
            <a:ext cx="6950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Самоконтроль и проверка</a:t>
            </a:r>
          </a:p>
          <a:p>
            <a:pPr algn="ctr">
              <a:defRPr/>
            </a:pPr>
            <a:endParaRPr lang="ru-RU" sz="1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8134" y="1119970"/>
            <a:ext cx="70945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Рабочий изготовил за 6 часов 72 одинаковых детали. Сколько деталей он изготовит за 4 часа?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25247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1. 72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6 = 12 (дет.)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12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х 4 = 48 (дет.)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53939" y="3743327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 smtClean="0"/>
              <a:t>2. </a:t>
            </a:r>
            <a:r>
              <a:rPr lang="en-US" sz="2800" dirty="0" smtClean="0"/>
              <a:t>[] </a:t>
            </a:r>
            <a:r>
              <a:rPr lang="ru-RU" sz="2800" dirty="0"/>
              <a:t>:</a:t>
            </a:r>
            <a:r>
              <a:rPr lang="en-US" sz="2800" dirty="0"/>
              <a:t> [] = []</a:t>
            </a:r>
            <a:endParaRPr lang="ru-RU" sz="2800" dirty="0"/>
          </a:p>
          <a:p>
            <a:pPr lvl="0"/>
            <a:r>
              <a:rPr lang="ru-RU" sz="2800" dirty="0" smtClean="0"/>
              <a:t>    </a:t>
            </a:r>
            <a:r>
              <a:rPr lang="en-US" sz="2800" dirty="0" smtClean="0"/>
              <a:t>[] </a:t>
            </a:r>
            <a:r>
              <a:rPr lang="ru-RU" sz="2800" dirty="0"/>
              <a:t>Х</a:t>
            </a:r>
            <a:r>
              <a:rPr lang="en-US" sz="2800" dirty="0"/>
              <a:t> [] = []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53939" y="508518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 smtClean="0"/>
              <a:t>3.  72 </a:t>
            </a:r>
            <a:r>
              <a:rPr lang="ru-RU" sz="2800" dirty="0"/>
              <a:t>:</a:t>
            </a:r>
            <a:r>
              <a:rPr lang="en-US" sz="2800" dirty="0"/>
              <a:t> [] = 12</a:t>
            </a:r>
            <a:endParaRPr lang="ru-RU" sz="2800" dirty="0"/>
          </a:p>
          <a:p>
            <a:pPr lvl="0"/>
            <a:r>
              <a:rPr lang="ru-RU" sz="2800" dirty="0" smtClean="0"/>
              <a:t>     </a:t>
            </a:r>
            <a:r>
              <a:rPr lang="en-US" sz="2800" dirty="0" smtClean="0"/>
              <a:t>[] </a:t>
            </a:r>
            <a:r>
              <a:rPr lang="ru-RU" sz="2800" dirty="0"/>
              <a:t>х</a:t>
            </a:r>
            <a:r>
              <a:rPr lang="en-US" sz="2800" dirty="0"/>
              <a:t> [] = 48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17800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539552" y="165863"/>
            <a:ext cx="6950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Алгоритм решения задачи</a:t>
            </a:r>
          </a:p>
          <a:p>
            <a:pPr algn="ctr">
              <a:defRPr/>
            </a:pPr>
            <a:endParaRPr lang="ru-RU" sz="1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19970"/>
            <a:ext cx="727280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Прочитай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задачу и представь себе то, о чем в ней говорится.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2. Выдели условие и вопрос.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Запиши условие кратко или выполни чертёж.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4. Подумай можно ли сразу ответить на вопрос задачи. Если нет, то почему. Что надо узнать сначала, что потом?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5. Составь план решения.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6. Выполни решение.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7. Проверь решение и запиши ответ задачи.</a:t>
            </a:r>
          </a:p>
        </p:txBody>
      </p:sp>
    </p:spTree>
    <p:extLst>
      <p:ext uri="{BB962C8B-B14F-4D97-AF65-F5344CB8AC3E}">
        <p14:creationId xmlns:p14="http://schemas.microsoft.com/office/powerpoint/2010/main" val="4009647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532135" y="332656"/>
            <a:ext cx="6950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Анализ задачи</a:t>
            </a:r>
          </a:p>
          <a:p>
            <a:pPr algn="ctr">
              <a:defRPr/>
            </a:pPr>
            <a:endParaRPr lang="ru-RU" sz="1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270064"/>
            <a:ext cx="73448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1. Известно, что … (расскажи условие задачи)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2. Надо узнать… (повтори вопрос)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3. Чтобы ответить на вопрос задачи, надо …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4. Сразу мы не можем ответить на вопрос задачи, так как не знаем…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5. Поэтому в первом действии мы узнаем …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6. Во втором действии мы ответим на вопрос задачи. Для этого … ( какое действие выполняем)</a:t>
            </a:r>
          </a:p>
        </p:txBody>
      </p:sp>
    </p:spTree>
    <p:extLst>
      <p:ext uri="{BB962C8B-B14F-4D97-AF65-F5344CB8AC3E}">
        <p14:creationId xmlns:p14="http://schemas.microsoft.com/office/powerpoint/2010/main" val="746020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23111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Понятие «Задача»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412776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«Мама купила Кате апельсины, а папа купил бананы. Катя сказала им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спасибо»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459504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«Мама купила Кате 3 апельсина, а папа купил 2 банана. Катя сказала им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спасибо»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3836" y="3789040"/>
            <a:ext cx="68864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«Мама купила Кате 3 апельсина, а папа купил 2 банана. Сколько всего фруктов купили Кате родители?»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7272808" cy="4824536"/>
          </a:xfrm>
        </p:spPr>
        <p:txBody>
          <a:bodyPr/>
          <a:lstStyle/>
          <a:p>
            <a:pPr marL="0" indent="0">
              <a:buNone/>
            </a:pPr>
            <a:r>
              <a:rPr lang="ru-RU" sz="3600" strike="sngStrike" dirty="0">
                <a:latin typeface="Times New Roman" pitchFamily="18" charset="0"/>
                <a:cs typeface="Times New Roman" pitchFamily="18" charset="0"/>
              </a:rPr>
              <a:t>«Девочка пошла в лес и взяла с собой брата. Девочку звали Оля.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На полянке Оля нашла 3 подосиновика. </a:t>
            </a:r>
            <a:r>
              <a:rPr lang="ru-RU" sz="3600" strike="sngStrike" dirty="0">
                <a:latin typeface="Times New Roman" pitchFamily="18" charset="0"/>
                <a:cs typeface="Times New Roman" pitchFamily="18" charset="0"/>
              </a:rPr>
              <a:t>Девочка очень обрадовалась.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А ее брат нашел 2 подосиновика. Сколько всего грибов нашли дети?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auto">
          <a:xfrm>
            <a:off x="285720" y="642918"/>
            <a:ext cx="69505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Структура текстовой </a:t>
            </a:r>
            <a:r>
              <a:rPr lang="ru-RU" sz="44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ctr">
              <a:defRPr/>
            </a:pPr>
            <a:endParaRPr lang="ru-RU" sz="1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116"/>
          <p:cNvSpPr txBox="1">
            <a:spLocks noChangeArrowheads="1"/>
          </p:cNvSpPr>
          <p:nvPr/>
        </p:nvSpPr>
        <p:spPr bwMode="gray">
          <a:xfrm>
            <a:off x="2160808" y="2270125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sz="2800" dirty="0" smtClean="0">
                <a:solidFill>
                  <a:srgbClr val="000000"/>
                </a:solidFill>
              </a:rPr>
              <a:t>анализ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8" name="Text Box 116"/>
          <p:cNvSpPr txBox="1">
            <a:spLocks noChangeArrowheads="1"/>
          </p:cNvSpPr>
          <p:nvPr/>
        </p:nvSpPr>
        <p:spPr bwMode="gray">
          <a:xfrm>
            <a:off x="1403648" y="2903534"/>
            <a:ext cx="50034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sz="2800" dirty="0">
                <a:solidFill>
                  <a:srgbClr val="000000"/>
                </a:solidFill>
              </a:rPr>
              <a:t>м</a:t>
            </a:r>
            <a:r>
              <a:rPr lang="ru-RU" sz="2800" dirty="0" smtClean="0">
                <a:solidFill>
                  <a:srgbClr val="000000"/>
                </a:solidFill>
              </a:rPr>
              <a:t>оделирование (не всегда)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9" name="Text Box 116"/>
          <p:cNvSpPr txBox="1">
            <a:spLocks noChangeArrowheads="1"/>
          </p:cNvSpPr>
          <p:nvPr/>
        </p:nvSpPr>
        <p:spPr bwMode="gray">
          <a:xfrm>
            <a:off x="2305188" y="3609047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sz="2800" dirty="0">
                <a:solidFill>
                  <a:srgbClr val="000000"/>
                </a:solidFill>
              </a:rPr>
              <a:t>п</a:t>
            </a:r>
            <a:r>
              <a:rPr lang="ru-RU" sz="2800" dirty="0" smtClean="0">
                <a:solidFill>
                  <a:srgbClr val="000000"/>
                </a:solidFill>
              </a:rPr>
              <a:t>лан решения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116"/>
          <p:cNvSpPr txBox="1">
            <a:spLocks noChangeArrowheads="1"/>
          </p:cNvSpPr>
          <p:nvPr/>
        </p:nvSpPr>
        <p:spPr bwMode="gray">
          <a:xfrm>
            <a:off x="2305188" y="4299938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sz="2800" dirty="0" smtClean="0">
                <a:solidFill>
                  <a:srgbClr val="000000"/>
                </a:solidFill>
              </a:rPr>
              <a:t>решение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Text Box 116"/>
          <p:cNvSpPr txBox="1">
            <a:spLocks noChangeArrowheads="1"/>
          </p:cNvSpPr>
          <p:nvPr/>
        </p:nvSpPr>
        <p:spPr bwMode="gray">
          <a:xfrm>
            <a:off x="2313208" y="5013176"/>
            <a:ext cx="3200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/>
            <a:r>
              <a:rPr lang="ru-RU" sz="2800" dirty="0" smtClean="0">
                <a:solidFill>
                  <a:srgbClr val="000000"/>
                </a:solidFill>
              </a:rPr>
              <a:t>проверка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620688"/>
            <a:ext cx="6891688" cy="376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76672"/>
            <a:ext cx="741682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1)  Чтение текста задачи: сначала про себя, затем вслух одним из учеников.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2) Пересказ задачи своими словами (этот приём способствует более глубокому осмыслению прочитанного).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3) Представление жизненной ситуации, описанной в задаче, инсценировка этой ситуации.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4) Разбиение текста задачи на смысловые части: условие и вопрос, выделение числовых данных.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5) Выделение наиболее важных слов в каждой смысловой части и в вопросе задачи.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9552" y="1124744"/>
            <a:ext cx="6768752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0515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32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 саду было 5 кустов облепихи. Когда посадили ещё несколько, то в саду стало 9 кустов облепихи. Сколько кустов посадили?»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05150" algn="l"/>
              </a:tabLst>
            </a:pPr>
            <a:endParaRPr kumimoji="0" lang="ru-RU" sz="3200" b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05150" algn="l"/>
              </a:tabLst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«Было 5 кустов облепихи. Стало 9 кустов. Сколько кустов посадили?»</a:t>
            </a:r>
            <a:endParaRPr kumimoji="0" lang="ru-RU" sz="3200" b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779912" y="3068960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361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285720" y="642918"/>
            <a:ext cx="69505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B00000"/>
                </a:solidFill>
                <a:latin typeface="Times New Roman" pitchFamily="18" charset="0"/>
                <a:cs typeface="Times New Roman" pitchFamily="18" charset="0"/>
              </a:rPr>
              <a:t>Моделирование</a:t>
            </a:r>
          </a:p>
          <a:p>
            <a:pPr algn="ctr">
              <a:defRPr/>
            </a:pPr>
            <a:endParaRPr lang="ru-RU" sz="1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597025"/>
            <a:ext cx="6768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вазе лежало 3 банана и 2 груши. Сколько всего фруктов лежало в вазе?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83567" y="3625000"/>
            <a:ext cx="6768752" cy="2269134"/>
            <a:chOff x="3714744" y="1571612"/>
            <a:chExt cx="2786082" cy="1082803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3857620" y="1571612"/>
              <a:ext cx="2500330" cy="285752"/>
              <a:chOff x="3857620" y="1571612"/>
              <a:chExt cx="2500330" cy="285752"/>
            </a:xfrm>
          </p:grpSpPr>
          <p:sp>
            <p:nvSpPr>
              <p:cNvPr id="8" name="Овал 7"/>
              <p:cNvSpPr/>
              <p:nvPr/>
            </p:nvSpPr>
            <p:spPr>
              <a:xfrm>
                <a:off x="3857620" y="1571612"/>
                <a:ext cx="285752" cy="285752"/>
              </a:xfrm>
              <a:prstGeom prst="ellipse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9" name="Овал 8"/>
              <p:cNvSpPr/>
              <p:nvPr/>
            </p:nvSpPr>
            <p:spPr>
              <a:xfrm>
                <a:off x="4429124" y="1571612"/>
                <a:ext cx="285752" cy="285752"/>
              </a:xfrm>
              <a:prstGeom prst="ellipse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0" name="Овал 9"/>
              <p:cNvSpPr/>
              <p:nvPr/>
            </p:nvSpPr>
            <p:spPr>
              <a:xfrm>
                <a:off x="4929190" y="1571612"/>
                <a:ext cx="285752" cy="285752"/>
              </a:xfrm>
              <a:prstGeom prst="ellipse">
                <a:avLst/>
              </a:prstGeom>
              <a:solidFill>
                <a:srgbClr val="4F81BD"/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1" name="Овал 10"/>
              <p:cNvSpPr/>
              <p:nvPr/>
            </p:nvSpPr>
            <p:spPr>
              <a:xfrm>
                <a:off x="5500694" y="1571612"/>
                <a:ext cx="285752" cy="285752"/>
              </a:xfrm>
              <a:prstGeom prst="ellipse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12" name="Овал 11"/>
              <p:cNvSpPr/>
              <p:nvPr/>
            </p:nvSpPr>
            <p:spPr>
              <a:xfrm>
                <a:off x="6072198" y="1571612"/>
                <a:ext cx="285752" cy="285752"/>
              </a:xfrm>
              <a:prstGeom prst="ellipse">
                <a:avLst/>
              </a:pr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ru-RU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sp>
          <p:nvSpPr>
            <p:cNvPr id="6" name="Левая фигурная скобка 5"/>
            <p:cNvSpPr/>
            <p:nvPr/>
          </p:nvSpPr>
          <p:spPr>
            <a:xfrm rot="16200000">
              <a:off x="4929190" y="642918"/>
              <a:ext cx="357190" cy="2786082"/>
            </a:xfrm>
            <a:prstGeom prst="leftBrace">
              <a:avLst>
                <a:gd name="adj1" fmla="val 8333"/>
                <a:gd name="adj2" fmla="val 50000"/>
              </a:avLst>
            </a:prstGeom>
            <a:noFill/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7" name="TextBox 36"/>
            <p:cNvSpPr txBox="1"/>
            <p:nvPr/>
          </p:nvSpPr>
          <p:spPr>
            <a:xfrm>
              <a:off x="5002893" y="2285083"/>
              <a:ext cx="504626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4400" kern="1200" dirty="0">
                  <a:solidFill>
                    <a:srgbClr val="000000"/>
                  </a:solidFill>
                  <a:effectLst/>
                  <a:latin typeface="Calibri"/>
                  <a:ea typeface="Times New Roman"/>
                  <a:cs typeface="Times New Roman"/>
                </a:rPr>
                <a:t>?</a:t>
              </a:r>
              <a:endParaRPr lang="ru-RU" sz="4400" dirty="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8478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хема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6192688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4787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хема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6408712" cy="4680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186106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464</Words>
  <Application>Microsoft Office PowerPoint</Application>
  <PresentationFormat>Экран (4:3)</PresentationFormat>
  <Paragraphs>58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Формы, приемы и методы при работе над задачей</vt:lpstr>
      <vt:lpstr>Понятие «Задача»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21</cp:revision>
  <dcterms:created xsi:type="dcterms:W3CDTF">2014-07-09T08:33:20Z</dcterms:created>
  <dcterms:modified xsi:type="dcterms:W3CDTF">2017-03-30T15:08:40Z</dcterms:modified>
</cp:coreProperties>
</file>