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61" r:id="rId3"/>
    <p:sldId id="257" r:id="rId4"/>
    <p:sldId id="258" r:id="rId5"/>
    <p:sldId id="259" r:id="rId6"/>
    <p:sldId id="286" r:id="rId7"/>
    <p:sldId id="262" r:id="rId8"/>
    <p:sldId id="263" r:id="rId9"/>
    <p:sldId id="264" r:id="rId10"/>
    <p:sldId id="287" r:id="rId11"/>
    <p:sldId id="268" r:id="rId12"/>
    <p:sldId id="265" r:id="rId13"/>
    <p:sldId id="266" r:id="rId14"/>
    <p:sldId id="267" r:id="rId15"/>
    <p:sldId id="269" r:id="rId16"/>
    <p:sldId id="270" r:id="rId17"/>
    <p:sldId id="271" r:id="rId18"/>
    <p:sldId id="272" r:id="rId19"/>
    <p:sldId id="274" r:id="rId20"/>
    <p:sldId id="275" r:id="rId21"/>
    <p:sldId id="276" r:id="rId22"/>
    <p:sldId id="277" r:id="rId23"/>
    <p:sldId id="288" r:id="rId24"/>
    <p:sldId id="278" r:id="rId25"/>
    <p:sldId id="289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ABD062"/>
    <a:srgbClr val="77DB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4605" autoAdjust="0"/>
  </p:normalViewPr>
  <p:slideViewPr>
    <p:cSldViewPr>
      <p:cViewPr varScale="1">
        <p:scale>
          <a:sx n="49" d="100"/>
          <a:sy n="49" d="100"/>
        </p:scale>
        <p:origin x="-1061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27E15C8-E6BC-4042-A880-BCEB883F4491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F5F6885-7A65-4FDC-A9F3-0F772A65DD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648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0ECAD1F-8A27-4819-BD99-1BC1F5BE3066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57DF7F-DF26-48DB-9E19-7D980870343A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1AB18-2809-4EBE-8113-29E4C9014B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38C3E-EC2E-4B23-A4AD-38FBCD08E7FB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E8AF4A-52B6-414D-8FA5-64D41CDAA8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426168-74C1-45C5-A5C2-92A2946B15CC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C4D1C-939B-47A7-8963-23E68C95F8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E69FF-0D1E-44BC-9190-90BC19F1F26D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4B6C2-7AB5-4670-A3C1-A3FDB75E60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A8F44-E75A-4992-9E98-ECA6931A4C1D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21055-B15F-476C-97E5-2249DA7857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26ED57-4B16-4AD8-881E-DCF54DFE6DC9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A723FE-1B57-4D0D-8124-CF94A0AC5B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51B7C-659D-4FE1-8BDF-A28A8C6D3255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AEB9EE-63AC-4CB7-B1A5-70765A816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6C296-F06C-412C-A7F6-2D321453BC39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018B9-C291-4ED5-B17D-9BA49A40D2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6DB22-D6FB-4795-9C4D-9D95C8A6D7A2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47E4E-238F-4EE3-8AA2-8C49427A8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690AF-8DAA-463C-9E59-06A441EBB301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55E4C-C0C8-4FE0-8954-3D199D3861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5AE9A-6F89-4770-9074-90DACD325BA1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7CB39-768B-44A7-827F-93DFAEF19B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75000"/>
              </a:schemeClr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0BA760E-8E8C-495F-A132-77D4863427EB}" type="datetimeFigureOut">
              <a:rPr lang="ru-RU"/>
              <a:pPr>
                <a:defRPr/>
              </a:pPr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1927726-1CCB-4ACD-969F-F86E08994A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&#1046;&#1080;&#1079;&#1085;&#1100;%20&#1083;&#1091;&#1075;&#1072;%204%20&#1082;&#1083;\&#1055;&#1088;&#1077;&#1079;&#1077;&#1085;&#1090;&#1072;&#1094;&#1080;&#1103;%20&#1082;%20&#1091;&#1088;&#1086;&#1082;&#1091;\&#1083;&#1077;&#1090;&#1086;&#1084;%20&#1085;&#1072;%20&#1083;&#1091;&#1075;&#1091;.mp3" TargetMode="Externa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&#1046;&#1080;&#1079;&#1085;&#1100;%20&#1083;&#1091;&#1075;&#1072;%204%20&#1082;&#1083;\&#1055;&#1088;&#1077;&#1079;&#1077;&#1085;&#1090;&#1072;&#1094;&#1080;&#1103;%20&#1082;%20&#1091;&#1088;&#1086;&#1082;&#1091;\&#1046;&#1091;&#1078;&#1078;&#1072;&#1085;&#1080;&#1077;%20&#1087;&#1095;&#1077;&#1083;%20&#1074;&#1086;&#1082;&#1088;&#1091;&#1075;%20&#1091;&#1083;&#1100;&#1103;.mp3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&#1046;&#1080;&#1079;&#1085;&#1100;%20&#1083;&#1091;&#1075;&#1072;%204%20&#1082;&#1083;\&#1055;&#1088;&#1077;&#1079;&#1077;&#1085;&#1090;&#1072;&#1094;&#1080;&#1103;%20&#1082;%20&#1091;&#1088;&#1086;&#1082;&#1091;\&#1082;&#1091;&#1079;&#1085;&#1077;&#1095;&#1080;&#1082;&#1080;%20-%20&#1089;&#1090;&#1088;&#1077;&#1082;&#1086;&#1090;&#1072;&#1085;&#1080;&#1077;.mp3" TargetMode="Externa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6;&#1072;&#1073;&#1086;&#1095;&#1080;&#1081;%20&#1089;&#1090;&#1086;&#1083;\&#1059;&#1088;&#1086;&#1082;%20&#1046;&#1080;&#1079;&#1085;&#1100;%20&#1083;&#1091;&#1075;&#1072;%204%20&#1082;&#1083;\&#1055;&#1088;&#1077;&#1079;&#1077;&#1085;&#1090;&#1072;&#1094;&#1080;&#1103;%20&#1082;%20&#1091;&#1088;&#1086;&#1082;&#1091;\&#1079;&#1074;&#1091;&#1082;&#1080;%20&#1087;&#1088;&#1080;&#1088;&#1086;&#1076;&#1099;%20-%20&#1078;&#1072;&#1073;&#1072;.mp3" TargetMode="Externa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audio" Target="file:///C:\Documents%20and%20Settings\user\&#1056;&#1072;&#1073;&#1086;&#1095;&#1080;&#1081;%20&#1089;&#1090;&#1086;&#1083;\&#1059;&#1088;&#1086;&#1082;%20&#1046;&#1080;&#1079;&#1085;&#1100;%20&#1083;&#1091;&#1075;&#1072;%204%20&#1082;&#1083;\&#1055;&#1088;&#1077;&#1079;&#1077;&#1085;&#1090;&#1072;&#1094;&#1080;&#1103;%20&#1082;%20&#1091;&#1088;&#1086;&#1082;&#1091;\&#1047;&#1074;&#1091;&#1082;&#1080;%20&#1087;&#1090;&#1080;&#1094;%20-%2047.%20&#1046;&#1077;&#1083;&#1090;&#1072;&#1103;%20&#1090;&#1088;&#1103;&#1089;&#1086;&#1075;&#1091;&#1079;&#1082;&#1072;.mp3" TargetMode="External"/><Relationship Id="rId7" Type="http://schemas.openxmlformats.org/officeDocument/2006/relationships/image" Target="../media/image36.jpeg"/><Relationship Id="rId2" Type="http://schemas.openxmlformats.org/officeDocument/2006/relationships/audio" Target="file:///C:\Documents%20and%20Settings\user\&#1056;&#1072;&#1073;&#1086;&#1095;&#1080;&#1081;%20&#1089;&#1090;&#1086;&#1083;\&#1059;&#1088;&#1086;&#1082;%20&#1046;&#1080;&#1079;&#1085;&#1100;%20&#1083;&#1091;&#1075;&#1072;%204%20&#1082;&#1083;\&#1055;&#1088;&#1077;&#1079;&#1077;&#1085;&#1090;&#1072;&#1094;&#1080;&#1103;%20&#1082;%20&#1091;&#1088;&#1086;&#1082;&#1091;\&#1075;&#1086;&#1083;&#1086;&#1089;&#1072;%20&#1087;&#1090;&#1080;&#1094;%20-%20&#1055;&#1077;&#1088;&#1077;&#1087;&#1077;&#1083;&#1082;&#1072;.mp3" TargetMode="External"/><Relationship Id="rId1" Type="http://schemas.openxmlformats.org/officeDocument/2006/relationships/audio" Target="file:///C:\Documents%20and%20Settings\user\&#1056;&#1072;&#1073;&#1086;&#1095;&#1080;&#1081;%20&#1089;&#1090;&#1086;&#1083;\&#1059;&#1088;&#1086;&#1082;%20&#1046;&#1080;&#1079;&#1085;&#1100;%20&#1083;&#1091;&#1075;&#1072;%204%20&#1082;&#1083;\&#1055;&#1088;&#1077;&#1079;&#1077;&#1085;&#1090;&#1072;&#1094;&#1080;&#1103;%20&#1082;%20&#1091;&#1088;&#1086;&#1082;&#1091;\&#1050;&#1086;&#1088;&#1086;&#1089;&#1090;&#1077;&#1083;&#1100;%20-%20&#1050;&#1086;&#1088;&#1086;&#1089;&#1090;&#1077;&#1083;&#1100;.mp3" TargetMode="Externa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39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5.jpe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brpp.by/gallery/vidy-naibolee-chasto-vstrechaemyx-rastenij-proizrastayushhie-v-pojme-reki-zapadnyj-bug.html/attachment/ezha-sbornaya-2" TargetMode="External"/><Relationship Id="rId13" Type="http://schemas.openxmlformats.org/officeDocument/2006/relationships/hyperlink" Target="https://www.google.ru/search?q=%D0%BB%D1%83%D0%B3&amp;newwindow=1&amp;hl=ru&amp;source=lnms&amp;tbm=isch&amp;sa=X&amp;ei=iZVpUay9Ju_24QTcioDwCQ&amp;ved=0CAcQ_AUoAQ&amp;biw=1280&amp;bih=562" TargetMode="External"/><Relationship Id="rId18" Type="http://schemas.openxmlformats.org/officeDocument/2006/relationships/hyperlink" Target="http://www.google.ru/imgres?start=149&amp;newwindow=1&amp;hl=ru&amp;biw=1280&amp;bih=562&amp;tbm=isch&amp;tbnid=9CdlqQgD5q9-IM:&amp;imgrefurl=http://katyaburg.ru/razdely/zabavnye-zhivotnye/kuznechik-sverchok-sarancha-kartinki-foto-video&amp;docid=3DzOY4Cp4Z5yaM&amp;imgurl=http://katyaburg.ru" TargetMode="External"/><Relationship Id="rId26" Type="http://schemas.openxmlformats.org/officeDocument/2006/relationships/hyperlink" Target="http://votevk.ru/sad-i-ogorod/65-oduvanchik-vreditel-mery-borby-s-sornyakom.html" TargetMode="External"/><Relationship Id="rId3" Type="http://schemas.openxmlformats.org/officeDocument/2006/relationships/hyperlink" Target="http://sjanero50.mirtesen.ru/blog/43196015311/VARENE-IZ-ODUVANCHIKOV." TargetMode="External"/><Relationship Id="rId21" Type="http://schemas.openxmlformats.org/officeDocument/2006/relationships/hyperlink" Target="http://eva.ru/eva-life/contest/contest-comment.xhtml?commentId=10451962" TargetMode="External"/><Relationship Id="rId34" Type="http://schemas.openxmlformats.org/officeDocument/2006/relationships/hyperlink" Target="http://shkolazhizni.ru/archive/0/n-18959/" TargetMode="External"/><Relationship Id="rId7" Type="http://schemas.openxmlformats.org/officeDocument/2006/relationships/hyperlink" Target="http://www.google.ru/imgres?newwindow=1&amp;hl=ru&amp;biw=1280&amp;bih=562&amp;tbm=isch&amp;tbnid=MyrZ7d7rKFYdeM:&amp;imgrefurl=http://www.liveinternet.ru/tags/%EB%EE%EF%F3%F5/&amp;docid=oI55OQThfhaiQM&amp;imgurl=http://img1.liveinternet.ru/images/attach/c/7/96/921/96921939_lop" TargetMode="External"/><Relationship Id="rId12" Type="http://schemas.openxmlformats.org/officeDocument/2006/relationships/hyperlink" Target="http://portaltravi.ru/rast_15/47-podorozhnik-bolshoj.html" TargetMode="External"/><Relationship Id="rId17" Type="http://schemas.openxmlformats.org/officeDocument/2006/relationships/hyperlink" Target="http://mir-nasekomyh.ru/shmel/shmeli.html" TargetMode="External"/><Relationship Id="rId25" Type="http://schemas.openxmlformats.org/officeDocument/2006/relationships/hyperlink" Target="http://www.liveinternet.ru/tags/%EB%F3%E3%EE%E2%FB%E5+%F6%E2%E5%F2%FB/" TargetMode="External"/><Relationship Id="rId33" Type="http://schemas.openxmlformats.org/officeDocument/2006/relationships/hyperlink" Target="http://www.o-prirode.com/photo/37-0-2581" TargetMode="External"/><Relationship Id="rId2" Type="http://schemas.openxmlformats.org/officeDocument/2006/relationships/hyperlink" Target="http://www.google.ru/imgres?start=133&amp;newwindow=1&amp;hl=ru&amp;biw=1280&amp;bih=562&amp;tbm=isch&amp;tbnid=QfSDul9SvYYhmM:&amp;imgrefurl=http://www.ua.all.biz/med-cvetochnyj-med-cvetochnyj-kupit-cvetochnyj-med-g1822297&amp;docid=DINdfCOr8IuD3M&amp;imgurl=http://ua.all.biz/img/ua/catalog" TargetMode="External"/><Relationship Id="rId16" Type="http://schemas.openxmlformats.org/officeDocument/2006/relationships/hyperlink" Target="http://www.online-spb.com/54-vesh.html" TargetMode="External"/><Relationship Id="rId20" Type="http://schemas.openxmlformats.org/officeDocument/2006/relationships/hyperlink" Target="http://ru.wikipedia.org/wiki/%D0%9B%D1%8E%D1%82%D0%B8%D0%BA_%D0%B5%D0%B4%D0%BA%D0%B8%D0%B9" TargetMode="External"/><Relationship Id="rId29" Type="http://schemas.openxmlformats.org/officeDocument/2006/relationships/hyperlink" Target="http://ses.capitalwm.ru/gryzuny/krot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ru/imgres?newwindow=1&amp;hl=ru&amp;biw=1280&amp;bih=562&amp;tbm=isch&amp;tbnid=sIKZH2AfAB9InM:&amp;imgrefurl=http://gallery.dviger.com/gallery/work/c_2418.html&amp;docid=rybBYypRFRRQAM&amp;imgurl=http://gallery.dviger.com/public/gallery/1/4/327e0f9056816dbf814e172a7bfb" TargetMode="External"/><Relationship Id="rId11" Type="http://schemas.openxmlformats.org/officeDocument/2006/relationships/hyperlink" Target="http://fitovit.ru/travkor/pastush-ya-sumka-capsella-bursapastoris-trava.htm" TargetMode="External"/><Relationship Id="rId24" Type="http://schemas.openxmlformats.org/officeDocument/2006/relationships/hyperlink" Target="http://birds-photo.com/?p=219" TargetMode="External"/><Relationship Id="rId32" Type="http://schemas.openxmlformats.org/officeDocument/2006/relationships/hyperlink" Target="http://priroda-vokrug.narod.ru/239_tryasoguzka.html" TargetMode="External"/><Relationship Id="rId5" Type="http://schemas.openxmlformats.org/officeDocument/2006/relationships/hyperlink" Target="http://www.google.ru/imgres?newwindow=1&amp;hl=ru&amp;biw=1280&amp;bih=562&amp;tbm=isch&amp;tbnid=rQQOKUb1Vi-y9M:&amp;imgrefurl=http://sadoved.com/domashnie-zagotovki/4663-myshinyy-goroshek-v-domashney-medicine.html&amp;docid=Hx-yGxks2b1slM&amp;imgurl=http://sadoved.com/uploads/posts/201" TargetMode="External"/><Relationship Id="rId15" Type="http://schemas.openxmlformats.org/officeDocument/2006/relationships/hyperlink" Target="http://www.dr-travamed.ru/valeryana.php" TargetMode="External"/><Relationship Id="rId23" Type="http://schemas.openxmlformats.org/officeDocument/2006/relationships/hyperlink" Target="http://zooclub.ru/birds/vidy/76.shtml" TargetMode="External"/><Relationship Id="rId28" Type="http://schemas.openxmlformats.org/officeDocument/2006/relationships/hyperlink" Target="http://gorny-krym.com/foto/v/ZHivotnyjj-mir/DSCF1230.jpg.html" TargetMode="External"/><Relationship Id="rId10" Type="http://schemas.openxmlformats.org/officeDocument/2006/relationships/hyperlink" Target="http://dic.academic.ru/dic.nsf/enc_colier/6910/%D0%9A%D0%9B%D0%95%D0%92%D0%95%D0%A0" TargetMode="External"/><Relationship Id="rId19" Type="http://schemas.openxmlformats.org/officeDocument/2006/relationships/hyperlink" Target="http://www.google.ru/imgres?start=257&amp;newwindow=1&amp;hl=ru&amp;biw=1280&amp;bih=562&amp;tbm=isch&amp;tbnid=6MeE56hvsVl0FM:&amp;imgrefurl=http://www.entomodesign.ru/8_1_24.html&amp;docid=Izm3XhONWenfAM&amp;imgurl=http://www.entomodesign.ru/Picture1/Podisma%20pedestris.jpg&amp;w=275&amp;h=183" TargetMode="External"/><Relationship Id="rId31" Type="http://schemas.openxmlformats.org/officeDocument/2006/relationships/hyperlink" Target="http://givotnie.com/nasekomie/zhuk-mogilshhik/" TargetMode="External"/><Relationship Id="rId4" Type="http://schemas.openxmlformats.org/officeDocument/2006/relationships/hyperlink" Target="http://www.google.ru/imgres?newwindow=1&amp;hl=ru&amp;biw=1280&amp;bih=562&amp;tbm=isch&amp;tbnid=00X3KADsGjk_uM:&amp;imgrefurl=http://www.pro-landshaft.ru/plants/detail/893/&amp;docid=cHMiMPOiGci5KM&amp;imgurl=http://www.pro-landshaft.ru/upload/medialibrary/f3d/ld_poa_1.jpg&amp;w=225&amp;h=300&amp;" TargetMode="External"/><Relationship Id="rId9" Type="http://schemas.openxmlformats.org/officeDocument/2006/relationships/hyperlink" Target="http://www.best-travnik.ru/Trava/T/Tysyachelistnik.html" TargetMode="External"/><Relationship Id="rId14" Type="http://schemas.openxmlformats.org/officeDocument/2006/relationships/hyperlink" Target="http://ru.wikipedia.org/wiki/%D0%A2%D0%B8%D0%BC%D0%BE%D1%84%D0%B5%D0%B5%D0%B2%D0%BA%D0%B0_(%D1%80%D0%B0%D1%81%D1%82%D0%B5%D0%BD%D0%B8%D0%B5)" TargetMode="External"/><Relationship Id="rId22" Type="http://schemas.openxmlformats.org/officeDocument/2006/relationships/hyperlink" Target="http://eublepharis.ru/article/rod-bufo.html" TargetMode="External"/><Relationship Id="rId27" Type="http://schemas.openxmlformats.org/officeDocument/2006/relationships/hyperlink" Target="http://ru.123rf.com/photo_14169009_butterfly-papilio-machaon-sitting-on-flower.html" TargetMode="External"/><Relationship Id="rId30" Type="http://schemas.openxmlformats.org/officeDocument/2006/relationships/hyperlink" Target="http://macroid.ru/showphoto.php?photo=24031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764704"/>
            <a:ext cx="7702550" cy="1584176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Жизнь </a:t>
            </a:r>
            <a:r>
              <a:rPr lang="ru-RU" sz="48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луга</a:t>
            </a:r>
            <a: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28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Луг – природное сообщество</a:t>
            </a:r>
            <a: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66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sz="6600" dirty="0" smtClean="0">
              <a:solidFill>
                <a:srgbClr val="C00000"/>
              </a:solidFill>
            </a:endParaRPr>
          </a:p>
        </p:txBody>
      </p:sp>
      <p:pic>
        <p:nvPicPr>
          <p:cNvPr id="2053" name="Picture 5" descr="C:\Documents and Settings\Admin.MICROSOF-3C47FE\Рабочий стол\малзам\Bankoboev.Ru_lugovye_cvety_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6464" y="2060848"/>
            <a:ext cx="5835306" cy="3528392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Documents and Settings\Admin.MICROSOF-3C47FE\Рабочий стол\сжатые картинки\гно_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963265"/>
            <a:ext cx="7344816" cy="5490251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1835150" y="188913"/>
            <a:ext cx="4968875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3300"/>
                </a:solidFill>
                <a:latin typeface="+mj-lt"/>
              </a:rPr>
              <a:t>Звуки луга</a:t>
            </a:r>
          </a:p>
        </p:txBody>
      </p:sp>
      <p:pic>
        <p:nvPicPr>
          <p:cNvPr id="8" name="летом на лугу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01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01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188" y="404813"/>
            <a:ext cx="7921625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3300"/>
                </a:solidFill>
                <a:latin typeface="+mj-lt"/>
              </a:rPr>
              <a:t>Животные луга</a:t>
            </a:r>
            <a:endParaRPr lang="ru-RU" sz="4400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750" y="1268413"/>
            <a:ext cx="3816350" cy="831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atin typeface="+mj-lt"/>
              </a:rPr>
              <a:t>Хоть они и жалят больно,</a:t>
            </a:r>
          </a:p>
          <a:p>
            <a:pPr>
              <a:defRPr/>
            </a:pPr>
            <a:r>
              <a:rPr lang="ru-RU" sz="2400" b="1" dirty="0">
                <a:latin typeface="+mj-lt"/>
              </a:rPr>
              <a:t>Но работой мы довольны.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643438" y="1628775"/>
            <a:ext cx="2592387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atin typeface="+mj-lt"/>
              </a:rPr>
              <a:t>(Пчёлы)</a:t>
            </a:r>
          </a:p>
        </p:txBody>
      </p:sp>
      <p:pic>
        <p:nvPicPr>
          <p:cNvPr id="14340" name="Picture 4" descr="C:\Documents and Settings\Admin.MICROSOF-3C47FE\Рабочий стол\сжатые картинки\пчела__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2420938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011863" y="5300663"/>
            <a:ext cx="15128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+mj-lt"/>
              </a:rPr>
              <a:t>Шмель </a:t>
            </a:r>
          </a:p>
        </p:txBody>
      </p:sp>
      <p:pic>
        <p:nvPicPr>
          <p:cNvPr id="12296" name="Picture 9" descr="C:\Documents and Settings\Admin.MICROSOF-3C47FE\Рабочий стол\малзам\shmel_1__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2420888"/>
            <a:ext cx="35655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Жужжание пчел вокруг уль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611560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500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7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78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3300"/>
                </a:solidFill>
              </a:rPr>
              <a:t>Животные луга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00113" y="1052513"/>
            <a:ext cx="7632700" cy="22463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+mj-lt"/>
              </a:rPr>
              <a:t>На большой цветной ковёр </a:t>
            </a:r>
          </a:p>
          <a:p>
            <a:pPr>
              <a:defRPr/>
            </a:pPr>
            <a:r>
              <a:rPr lang="ru-RU" sz="2800" b="1" dirty="0">
                <a:latin typeface="+mj-lt"/>
              </a:rPr>
              <a:t>Села эскадрилья.</a:t>
            </a:r>
          </a:p>
          <a:p>
            <a:pPr>
              <a:defRPr/>
            </a:pPr>
            <a:r>
              <a:rPr lang="ru-RU" sz="2800" b="1" dirty="0">
                <a:latin typeface="+mj-lt"/>
              </a:rPr>
              <a:t>То раскроет, то закроет</a:t>
            </a:r>
          </a:p>
          <a:p>
            <a:pPr>
              <a:defRPr/>
            </a:pPr>
            <a:r>
              <a:rPr lang="ru-RU" sz="2800" b="1" dirty="0">
                <a:latin typeface="+mj-lt"/>
              </a:rPr>
              <a:t>Расписные крылья.</a:t>
            </a:r>
          </a:p>
          <a:p>
            <a:pPr>
              <a:defRPr/>
            </a:pPr>
            <a:endParaRPr lang="ru-RU" sz="2800" b="1" dirty="0">
              <a:latin typeface="+mj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6372225" y="2492375"/>
            <a:ext cx="13049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/>
              <a:t>(Бабочки)</a:t>
            </a:r>
          </a:p>
        </p:txBody>
      </p:sp>
      <p:pic>
        <p:nvPicPr>
          <p:cNvPr id="11269" name="Picture 5" descr="C:\Documents and Settings\Admin.MICROSOF-3C47FE\Рабочий стол\сжатые картинки\лимонница_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2997200"/>
            <a:ext cx="3536950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5076825" y="6092825"/>
            <a:ext cx="3527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Лимонница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611188" y="6092825"/>
            <a:ext cx="3816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/>
              <a:t>Махаон</a:t>
            </a:r>
          </a:p>
        </p:txBody>
      </p:sp>
      <p:pic>
        <p:nvPicPr>
          <p:cNvPr id="13320" name="Picture 9" descr="C:\Documents and Settings\Admin.MICROSOF-3C47FE\Рабочий стол\малзам\14169009-n-------n----oe-n----n----n----n---n_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068638"/>
            <a:ext cx="4132262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088" y="333375"/>
            <a:ext cx="7705725" cy="768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3300"/>
                </a:solidFill>
                <a:latin typeface="+mj-lt"/>
              </a:rPr>
              <a:t>Животные луга</a:t>
            </a:r>
            <a:endParaRPr lang="ru-RU" sz="4400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650" y="1268413"/>
            <a:ext cx="6102350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 dirty="0">
                <a:latin typeface="+mj-lt"/>
              </a:rPr>
              <a:t>Сидит бык, у него шесть ног – </a:t>
            </a:r>
          </a:p>
          <a:p>
            <a:pPr>
              <a:defRPr/>
            </a:pPr>
            <a:r>
              <a:rPr lang="ru-RU" sz="2800" b="1" dirty="0">
                <a:latin typeface="+mj-lt"/>
              </a:rPr>
              <a:t>И все без копыт.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683375" y="1773238"/>
            <a:ext cx="107950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prstClr val="black"/>
                </a:solidFill>
                <a:latin typeface="+mj-lt"/>
              </a:rPr>
              <a:t>(Жук) </a:t>
            </a:r>
          </a:p>
        </p:txBody>
      </p:sp>
      <p:pic>
        <p:nvPicPr>
          <p:cNvPr id="12293" name="Picture 5" descr="C:\Documents and Settings\Admin.MICROSOF-3C47FE\Рабочий стол\сжатые картинки\жук-навозник_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338" y="2492375"/>
            <a:ext cx="38100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84213" y="5516563"/>
            <a:ext cx="3887787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+mj-lt"/>
              </a:rPr>
              <a:t>Жук-могильщик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59338" y="5589588"/>
            <a:ext cx="3816350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atin typeface="+mj-lt"/>
              </a:rPr>
              <a:t>Жук-навозник</a:t>
            </a:r>
          </a:p>
        </p:txBody>
      </p:sp>
      <p:pic>
        <p:nvPicPr>
          <p:cNvPr id="14344" name="Picture 9" descr="C:\Documents and Settings\Admin.MICROSOF-3C47FE\Рабочий стол\малзам\zhuk_mogilschik_1_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492375"/>
            <a:ext cx="3887787" cy="274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288" y="1341438"/>
            <a:ext cx="3313112" cy="15684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atin typeface="+mj-lt"/>
              </a:rPr>
              <a:t>Прыгает пружинка –</a:t>
            </a:r>
          </a:p>
          <a:p>
            <a:pPr>
              <a:defRPr/>
            </a:pPr>
            <a:r>
              <a:rPr lang="ru-RU" sz="2400" b="1" dirty="0">
                <a:latin typeface="+mj-lt"/>
              </a:rPr>
              <a:t>Зелёная спинка –</a:t>
            </a:r>
          </a:p>
          <a:p>
            <a:pPr>
              <a:defRPr/>
            </a:pPr>
            <a:r>
              <a:rPr lang="ru-RU" sz="2400" b="1" dirty="0">
                <a:latin typeface="+mj-lt"/>
              </a:rPr>
              <a:t>С травки на былинку, </a:t>
            </a:r>
          </a:p>
          <a:p>
            <a:pPr>
              <a:defRPr/>
            </a:pPr>
            <a:r>
              <a:rPr lang="ru-RU" sz="2400" b="1" dirty="0">
                <a:latin typeface="+mj-lt"/>
              </a:rPr>
              <a:t>С кочки на тропинку.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19700" y="2420938"/>
            <a:ext cx="1919288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atin typeface="+mj-lt"/>
              </a:rPr>
              <a:t>(Кузнечик)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31913" y="404813"/>
            <a:ext cx="6264275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3300"/>
                </a:solidFill>
                <a:latin typeface="+mj-lt"/>
              </a:rPr>
              <a:t>Животные луга</a:t>
            </a:r>
            <a:endParaRPr lang="ru-RU" sz="4400" dirty="0">
              <a:latin typeface="+mj-lt"/>
            </a:endParaRPr>
          </a:p>
        </p:txBody>
      </p:sp>
      <p:pic>
        <p:nvPicPr>
          <p:cNvPr id="13317" name="Picture 5" descr="C:\Documents and Settings\Admin.MICROSOF-3C47FE\Рабочий стол\сжатые картинки\кобылка_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3284538"/>
            <a:ext cx="38100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835150" y="5949950"/>
            <a:ext cx="142557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atin typeface="+mj-lt"/>
              </a:rPr>
              <a:t>Кузнечик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11863" y="5876925"/>
            <a:ext cx="136525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atin typeface="+mj-lt"/>
              </a:rPr>
              <a:t>Кобылка</a:t>
            </a:r>
          </a:p>
        </p:txBody>
      </p:sp>
      <p:pic>
        <p:nvPicPr>
          <p:cNvPr id="15369" name="Picture 10" descr="C:\Documents and Settings\Admin.MICROSOF-3C47FE\Рабочий стол\малзам\kuznechik_kartinki_foto_32__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3284538"/>
            <a:ext cx="40481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кузнечики - стрекотан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356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515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515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5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188" y="260350"/>
            <a:ext cx="7921625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3300"/>
                </a:solidFill>
                <a:latin typeface="+mj-lt"/>
              </a:rPr>
              <a:t>Животные луга</a:t>
            </a:r>
            <a:endParaRPr lang="ru-RU" sz="4400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750" y="1052513"/>
            <a:ext cx="3960813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atin typeface="+mj-lt"/>
              </a:rPr>
              <a:t>Всё изрыл – и луг, и сад –</a:t>
            </a:r>
          </a:p>
          <a:p>
            <a:pPr>
              <a:defRPr/>
            </a:pPr>
            <a:r>
              <a:rPr lang="ru-RU" sz="2400" b="1" dirty="0">
                <a:latin typeface="+mj-lt"/>
              </a:rPr>
              <a:t>Землеройный аппарат.</a:t>
            </a:r>
          </a:p>
          <a:p>
            <a:pPr>
              <a:defRPr/>
            </a:pPr>
            <a:r>
              <a:rPr lang="ru-RU" sz="2400" b="1" dirty="0">
                <a:latin typeface="+mj-lt"/>
              </a:rPr>
              <a:t>В темноте в часы прогулки</a:t>
            </a:r>
          </a:p>
          <a:p>
            <a:pPr>
              <a:defRPr/>
            </a:pPr>
            <a:r>
              <a:rPr lang="ru-RU" sz="2400" b="1" dirty="0">
                <a:latin typeface="+mj-lt"/>
              </a:rPr>
              <a:t>Лугом переулки.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6463" y="2133600"/>
            <a:ext cx="2447925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atin typeface="+mj-lt"/>
              </a:rPr>
              <a:t>(Крот)</a:t>
            </a:r>
          </a:p>
        </p:txBody>
      </p:sp>
      <p:pic>
        <p:nvPicPr>
          <p:cNvPr id="15364" name="Picture 4" descr="C:\Documents and Settings\Admin.MICROSOF-3C47FE\Рабочий стол\сжатые картинки\крот_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2852738"/>
            <a:ext cx="50895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188" y="333375"/>
            <a:ext cx="7921625" cy="7683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3300"/>
                </a:solidFill>
                <a:latin typeface="+mj-lt"/>
              </a:rPr>
              <a:t>Животные луга</a:t>
            </a:r>
            <a:endParaRPr lang="ru-RU" sz="4400" b="1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750" y="1196975"/>
            <a:ext cx="6318250" cy="15700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atin typeface="+mj-lt"/>
              </a:rPr>
              <a:t>Не птица, не зверушка,</a:t>
            </a:r>
          </a:p>
          <a:p>
            <a:pPr>
              <a:defRPr/>
            </a:pPr>
            <a:r>
              <a:rPr lang="ru-RU" sz="2400" b="1" dirty="0">
                <a:latin typeface="+mj-lt"/>
              </a:rPr>
              <a:t>Не рот, а ловушка.</a:t>
            </a:r>
          </a:p>
          <a:p>
            <a:pPr>
              <a:defRPr/>
            </a:pPr>
            <a:r>
              <a:rPr lang="ru-RU" sz="2400" b="1" dirty="0">
                <a:latin typeface="+mj-lt"/>
              </a:rPr>
              <a:t>Попадёт в ловушку</a:t>
            </a:r>
          </a:p>
          <a:p>
            <a:pPr>
              <a:defRPr/>
            </a:pPr>
            <a:r>
              <a:rPr lang="ru-RU" sz="2400" b="1" dirty="0">
                <a:latin typeface="+mj-lt"/>
              </a:rPr>
              <a:t>И комар, и мушка.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11638" y="2349500"/>
            <a:ext cx="252095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latin typeface="+mj-lt"/>
              </a:rPr>
              <a:t>(Жаба)</a:t>
            </a:r>
          </a:p>
        </p:txBody>
      </p:sp>
      <p:pic>
        <p:nvPicPr>
          <p:cNvPr id="16388" name="Picture 4" descr="C:\Documents and Settings\Admin.MICROSOF-3C47FE\Рабочий стол\сжатые картинки\жаба_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2997200"/>
            <a:ext cx="4430713" cy="341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звуки природы - жаб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7584" y="609329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4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84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58888" y="0"/>
            <a:ext cx="6626225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003300"/>
                </a:solidFill>
                <a:latin typeface="+mj-lt"/>
              </a:rPr>
              <a:t>Животные луга</a:t>
            </a:r>
            <a:endParaRPr lang="ru-RU" sz="4400" b="1" dirty="0">
              <a:latin typeface="+mj-lt"/>
            </a:endParaRPr>
          </a:p>
        </p:txBody>
      </p:sp>
      <p:pic>
        <p:nvPicPr>
          <p:cNvPr id="17411" name="Picture 4" descr="C:\Documents and Settings\Admin.MICROSOF-3C47FE\Рабочий стол\сжатые картинки\коростель__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836613"/>
            <a:ext cx="381000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C:\Documents and Settings\Admin.MICROSOF-3C47FE\Рабочий стол\сжатые картинки\перепел__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7900" y="836613"/>
            <a:ext cx="359410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7235825" y="3789363"/>
            <a:ext cx="1333500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atin typeface="+mj-lt"/>
              </a:rPr>
              <a:t>Перепел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9750" y="3789363"/>
            <a:ext cx="1560513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atin typeface="+mj-lt"/>
              </a:rPr>
              <a:t>Коростель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588125" y="6165850"/>
            <a:ext cx="1684338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>
                <a:latin typeface="+mj-lt"/>
              </a:rPr>
              <a:t>Трясогузка</a:t>
            </a:r>
            <a:r>
              <a:rPr lang="ru-RU" dirty="0"/>
              <a:t> </a:t>
            </a:r>
          </a:p>
        </p:txBody>
      </p:sp>
      <p:pic>
        <p:nvPicPr>
          <p:cNvPr id="18443" name="Picture 12" descr="C:\Documents and Settings\Admin.MICROSOF-3C47FE\Рабочий стол\малзам\тряс__m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675" y="3965575"/>
            <a:ext cx="3384550" cy="254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Коростель - Коростел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251520" y="3933056"/>
            <a:ext cx="304800" cy="304800"/>
          </a:xfrm>
          <a:prstGeom prst="rect">
            <a:avLst/>
          </a:prstGeom>
        </p:spPr>
      </p:pic>
      <p:pic>
        <p:nvPicPr>
          <p:cNvPr id="13" name="голоса птиц - Перепелк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6804248" y="3861048"/>
            <a:ext cx="304800" cy="304800"/>
          </a:xfrm>
          <a:prstGeom prst="rect">
            <a:avLst/>
          </a:prstGeom>
        </p:spPr>
      </p:pic>
      <p:pic>
        <p:nvPicPr>
          <p:cNvPr id="17" name="Звуки птиц - 47. Желтая трясогузк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824440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26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183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1538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1183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538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6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650" y="188913"/>
            <a:ext cx="7632700" cy="7699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C00000"/>
                </a:solidFill>
                <a:latin typeface="+mj-lt"/>
              </a:rPr>
              <a:t>Проверь себя!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981075"/>
            <a:ext cx="914400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+mj-lt"/>
              </a:rPr>
              <a:t>Растения луга:</a:t>
            </a:r>
          </a:p>
        </p:txBody>
      </p:sp>
      <p:pic>
        <p:nvPicPr>
          <p:cNvPr id="19460" name="Picture 1" descr="C:\Documents and Settings\Admin.MICROSOF-3C47FE\Рабочий стол\На школьный сайт\клевер 2_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475" y="4365625"/>
            <a:ext cx="2586038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" descr="C:\Documents and Settings\Admin.MICROSOF-3C47FE\Рабочий стол\На школьный сайт\лютик едкий_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1449388"/>
            <a:ext cx="2443162" cy="183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3" descr="C:\Documents and Settings\Admin.MICROSOF-3C47FE\Рабочий стол\На школьный сайт\мышиный горошек__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341438"/>
            <a:ext cx="2476500" cy="164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4" descr="C:\Documents and Settings\Admin.MICROSOF-3C47FE\Рабочий стол\На школьный сайт\подорожник__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588" y="4005263"/>
            <a:ext cx="1966912" cy="212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5" descr="C:\Documents and Settings\Admin.MICROSOF-3C47FE\Рабочий стол\На школьный сайт\тимофеевка__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3500438"/>
            <a:ext cx="2003425" cy="267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6" descr="C:\Documents and Settings\Admin.MICROSOF-3C47FE\Рабочий стол\На школьный сайт\подсолнух__m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475" y="1989138"/>
            <a:ext cx="2481263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323850" y="2997200"/>
            <a:ext cx="2527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мышиный горошек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68313" y="6165850"/>
            <a:ext cx="20494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тимофеевка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284663" y="6092825"/>
            <a:ext cx="9826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клевер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6804025" y="6165850"/>
            <a:ext cx="18716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подорожник</a:t>
            </a: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6875463" y="3284538"/>
            <a:ext cx="16335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лютик едкий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3059113" y="1700213"/>
            <a:ext cx="3097212" cy="2376487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3132138" y="1773238"/>
            <a:ext cx="3095625" cy="2232025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Рамка 24"/>
          <p:cNvSpPr/>
          <p:nvPr/>
        </p:nvSpPr>
        <p:spPr>
          <a:xfrm>
            <a:off x="6443663" y="1412875"/>
            <a:ext cx="2449512" cy="1871663"/>
          </a:xfrm>
          <a:prstGeom prst="frame">
            <a:avLst>
              <a:gd name="adj1" fmla="val 0"/>
            </a:avLst>
          </a:prstGeom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755650" y="404813"/>
            <a:ext cx="76327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rgbClr val="C00000"/>
                </a:solidFill>
                <a:latin typeface="+mj-lt"/>
              </a:rPr>
              <a:t>Растения 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539750" y="2276475"/>
            <a:ext cx="26177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2060"/>
                </a:solidFill>
              </a:rPr>
              <a:t>кислород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995738" y="5013325"/>
            <a:ext cx="15351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2060"/>
                </a:solidFill>
              </a:rPr>
              <a:t>пища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331913" y="4149725"/>
            <a:ext cx="22240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2060"/>
                </a:solidFill>
              </a:rPr>
              <a:t>жилище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6011863" y="2133600"/>
            <a:ext cx="2330450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2060"/>
                </a:solidFill>
              </a:rPr>
              <a:t>укрытие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6011863" y="4149725"/>
            <a:ext cx="2801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2060"/>
                </a:solidFill>
              </a:rPr>
              <a:t>лекарство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195513" y="1412875"/>
            <a:ext cx="1296987" cy="93662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4643438" y="1341438"/>
            <a:ext cx="73025" cy="374332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2700338" y="1268413"/>
            <a:ext cx="1584325" cy="288131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5724525" y="1341438"/>
            <a:ext cx="863600" cy="935037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148263" y="1412875"/>
            <a:ext cx="1511300" cy="273685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685800" y="333375"/>
            <a:ext cx="7772400" cy="1582738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006600"/>
                </a:solidFill>
              </a:rPr>
              <a:t>Луга – обширные территории </a:t>
            </a:r>
            <a:br>
              <a:rPr lang="ru-RU" sz="3200" b="1" dirty="0" smtClean="0">
                <a:solidFill>
                  <a:srgbClr val="006600"/>
                </a:solidFill>
              </a:rPr>
            </a:br>
            <a:r>
              <a:rPr lang="ru-RU" sz="3200" b="1" dirty="0" smtClean="0">
                <a:solidFill>
                  <a:srgbClr val="006600"/>
                </a:solidFill>
              </a:rPr>
              <a:t>с травянистой растительностью.</a:t>
            </a:r>
            <a:endParaRPr lang="ru-RU" sz="3200" dirty="0" smtClean="0"/>
          </a:p>
        </p:txBody>
      </p:sp>
      <p:pic>
        <p:nvPicPr>
          <p:cNvPr id="3075" name="Picture 5" descr="C:\Documents and Settings\Admin.MICROSOF-3C47FE\Рабочий стол\сжатые картинки\луг_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773238"/>
            <a:ext cx="6299200" cy="472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3"/>
          <p:cNvSpPr>
            <a:spLocks noChangeArrowheads="1"/>
          </p:cNvSpPr>
          <p:nvPr/>
        </p:nvSpPr>
        <p:spPr bwMode="auto">
          <a:xfrm>
            <a:off x="0" y="260350"/>
            <a:ext cx="9144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C00000"/>
                </a:solidFill>
                <a:latin typeface="+mj-lt"/>
              </a:rPr>
              <a:t>Животные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95288" y="1700213"/>
            <a:ext cx="25273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2060"/>
                </a:solidFill>
              </a:rPr>
              <a:t>опыляют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2924175"/>
            <a:ext cx="36020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2060"/>
                </a:solidFill>
              </a:rPr>
              <a:t>разносят семена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95288" y="4437063"/>
            <a:ext cx="5256212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2060"/>
                </a:solidFill>
              </a:rPr>
              <a:t>сохраняют растения,</a:t>
            </a:r>
          </a:p>
          <a:p>
            <a:r>
              <a:rPr lang="ru-RU" sz="3200" b="1">
                <a:solidFill>
                  <a:srgbClr val="002060"/>
                </a:solidFill>
              </a:rPr>
              <a:t> поедая насекомых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6011863" y="1844675"/>
            <a:ext cx="28051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2060"/>
                </a:solidFill>
              </a:rPr>
              <a:t>очищают луг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5764213" y="3068638"/>
            <a:ext cx="30226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2060"/>
                </a:solidFill>
              </a:rPr>
              <a:t>рыхлят почву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292725" y="4652963"/>
            <a:ext cx="35004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2060"/>
                </a:solidFill>
              </a:rPr>
              <a:t>удобряют почву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1763713" y="1052513"/>
            <a:ext cx="1728787" cy="72072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2339975" y="1125538"/>
            <a:ext cx="1584325" cy="187166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435600" y="1125538"/>
            <a:ext cx="1439863" cy="8636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859338" y="1125538"/>
            <a:ext cx="1728787" cy="201612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H="1">
            <a:off x="3276600" y="1196975"/>
            <a:ext cx="1008063" cy="3240088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4500563" y="1125538"/>
            <a:ext cx="1584325" cy="3622675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3"/>
          <p:cNvSpPr>
            <a:spLocks noChangeArrowheads="1"/>
          </p:cNvSpPr>
          <p:nvPr/>
        </p:nvSpPr>
        <p:spPr bwMode="auto">
          <a:xfrm>
            <a:off x="0" y="333375"/>
            <a:ext cx="9144000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C00000"/>
                </a:solidFill>
                <a:latin typeface="+mj-lt"/>
              </a:rPr>
              <a:t>Человек 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79388" y="2708275"/>
            <a:ext cx="26765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002060"/>
                </a:solidFill>
              </a:rPr>
              <a:t>место</a:t>
            </a:r>
          </a:p>
          <a:p>
            <a:pPr algn="ctr"/>
            <a:r>
              <a:rPr lang="ru-RU" sz="3200" b="1">
                <a:solidFill>
                  <a:srgbClr val="002060"/>
                </a:solidFill>
              </a:rPr>
              <a:t> для отдыха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679950" y="2565400"/>
            <a:ext cx="44640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2060"/>
                </a:solidFill>
              </a:rPr>
              <a:t>корм для домашних</a:t>
            </a:r>
          </a:p>
          <a:p>
            <a:pPr algn="ctr"/>
            <a:r>
              <a:rPr lang="ru-RU" sz="3200" b="1">
                <a:solidFill>
                  <a:srgbClr val="002060"/>
                </a:solidFill>
              </a:rPr>
              <a:t> животных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2051050" y="4581525"/>
            <a:ext cx="53276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002060"/>
                </a:solidFill>
              </a:rPr>
              <a:t>продукты, полученные</a:t>
            </a:r>
          </a:p>
          <a:p>
            <a:pPr algn="ctr"/>
            <a:r>
              <a:rPr lang="ru-RU" sz="3200" b="1">
                <a:solidFill>
                  <a:srgbClr val="002060"/>
                </a:solidFill>
              </a:rPr>
              <a:t> от домашних животных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1763713" y="1196975"/>
            <a:ext cx="1944687" cy="1511300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H="1" flipV="1">
            <a:off x="4500563" y="1268413"/>
            <a:ext cx="71437" cy="3313112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 flipV="1">
            <a:off x="5435600" y="1268413"/>
            <a:ext cx="1584325" cy="1296987"/>
          </a:xfrm>
          <a:prstGeom prst="straightConnector1">
            <a:avLst/>
          </a:prstGeom>
          <a:ln w="571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3"/>
          <p:cNvSpPr>
            <a:spLocks noChangeArrowheads="1"/>
          </p:cNvSpPr>
          <p:nvPr/>
        </p:nvSpPr>
        <p:spPr bwMode="auto">
          <a:xfrm>
            <a:off x="2286000" y="188913"/>
            <a:ext cx="4572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+mj-lt"/>
              </a:rPr>
              <a:t>Июньский день</a:t>
            </a:r>
            <a:br>
              <a:rPr lang="ru-RU" sz="3200" b="1" dirty="0">
                <a:latin typeface="+mj-lt"/>
              </a:rPr>
            </a:br>
            <a:r>
              <a:rPr lang="ru-RU" sz="3200" b="1" dirty="0">
                <a:solidFill>
                  <a:srgbClr val="C00000"/>
                </a:solidFill>
                <a:latin typeface="+mj-lt"/>
              </a:rPr>
              <a:t>(Найди ошибки)</a:t>
            </a:r>
            <a:endParaRPr lang="ru-RU" sz="3200" b="1" dirty="0">
              <a:latin typeface="+mj-lt"/>
            </a:endParaRPr>
          </a:p>
        </p:txBody>
      </p:sp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395288" y="1125538"/>
            <a:ext cx="8497887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      Погода была хорошая. Как красиво кругом! Луг похож на пёстрый ковёр. Девочки нарвали букеты цветов. Мальчики наловили кузнечиков и бабочек. Будет, что показать ребятам в городе. В траве мы нашли гнездо какой-то птицы. В нём лежали голубоватые яйца. Мы поддержали их в руках и положили обратно. Раздавили несколько гусениц – всё равно они вредные. Потом мы перекусили. Пластиковые бутылки оставили – микробы их разрушат. Домой вернулись довольные. Весело прошёл день!</a:t>
            </a:r>
            <a:endParaRPr 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3"/>
          <p:cNvSpPr>
            <a:spLocks noChangeArrowheads="1"/>
          </p:cNvSpPr>
          <p:nvPr/>
        </p:nvSpPr>
        <p:spPr bwMode="auto">
          <a:xfrm>
            <a:off x="2411413" y="620713"/>
            <a:ext cx="4572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+mj-lt"/>
              </a:rPr>
              <a:t>Июньский день</a:t>
            </a:r>
          </a:p>
        </p:txBody>
      </p:sp>
      <p:sp>
        <p:nvSpPr>
          <p:cNvPr id="25603" name="Прямоугольник 4"/>
          <p:cNvSpPr>
            <a:spLocks noChangeArrowheads="1"/>
          </p:cNvSpPr>
          <p:nvPr/>
        </p:nvSpPr>
        <p:spPr bwMode="auto">
          <a:xfrm>
            <a:off x="395288" y="1125538"/>
            <a:ext cx="8497887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/>
              <a:t>      Погода была хорошая. Как красиво кругом! Луг похож на пёстрый ковёр. </a:t>
            </a:r>
            <a:r>
              <a:rPr lang="ru-RU" sz="2800" b="1" i="1" dirty="0">
                <a:solidFill>
                  <a:srgbClr val="C00000"/>
                </a:solidFill>
              </a:rPr>
              <a:t>Девочки нарвали букеты цветов. Мальчики наловили кузнечиков и бабочек.</a:t>
            </a:r>
            <a:r>
              <a:rPr lang="ru-RU" sz="2800" b="1" dirty="0"/>
              <a:t> Будет, что показать ребятам в городе. В траве мы нашли гнездо какой-то птицы. В нём лежали голубоватые яйца. </a:t>
            </a:r>
            <a:r>
              <a:rPr lang="ru-RU" sz="2800" b="1" i="1" dirty="0">
                <a:solidFill>
                  <a:srgbClr val="C00000"/>
                </a:solidFill>
              </a:rPr>
              <a:t>Мы поддержали их в руках и положили обратно.</a:t>
            </a:r>
            <a:r>
              <a:rPr lang="ru-RU" sz="2800" b="1" dirty="0"/>
              <a:t> </a:t>
            </a:r>
            <a:r>
              <a:rPr lang="ru-RU" sz="2800" b="1" i="1" dirty="0">
                <a:solidFill>
                  <a:srgbClr val="C00000"/>
                </a:solidFill>
              </a:rPr>
              <a:t>Раздавили несколько гусениц – всё равно они вредные.</a:t>
            </a:r>
            <a:r>
              <a:rPr lang="ru-RU" sz="2800" b="1" dirty="0"/>
              <a:t> Потом мы перекусили. </a:t>
            </a:r>
            <a:r>
              <a:rPr lang="ru-RU" sz="2800" b="1" i="1" dirty="0">
                <a:solidFill>
                  <a:srgbClr val="C00000"/>
                </a:solidFill>
              </a:rPr>
              <a:t>Пластиковые бутылки оставили – микробы их разрушат.</a:t>
            </a:r>
            <a:r>
              <a:rPr lang="ru-RU" sz="2800" b="1" dirty="0"/>
              <a:t> Домой вернулись довольные. Весело прошёл день!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195513" y="0"/>
            <a:ext cx="5113337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solidFill>
                  <a:srgbClr val="C00000"/>
                </a:solidFill>
                <a:latin typeface="+mj-lt"/>
              </a:rPr>
              <a:t>Проверь себя!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</a:rPr>
              <a:t>Правила друзей луга</a:t>
            </a:r>
            <a:endParaRPr lang="ru-RU" smtClean="0">
              <a:solidFill>
                <a:srgbClr val="C00000"/>
              </a:solidFill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1042988" y="1268760"/>
            <a:ext cx="6985000" cy="4857403"/>
          </a:xfrm>
        </p:spPr>
        <p:txBody>
          <a:bodyPr/>
          <a:lstStyle/>
          <a:p>
            <a:pPr marL="361950" indent="-36195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/>
              <a:t>Не рвите на лугу цветы.</a:t>
            </a:r>
          </a:p>
          <a:p>
            <a:pPr marL="361950" indent="-36195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/>
              <a:t>Не ловите бабочек.</a:t>
            </a:r>
          </a:p>
          <a:p>
            <a:pPr marL="361950" indent="-36195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/>
              <a:t>Не разоряйте гнёзда шмелей.</a:t>
            </a:r>
          </a:p>
          <a:p>
            <a:pPr marL="361950" indent="-36195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/>
              <a:t>Не поджигайте на лугах сухую прошлогоднюю траву.</a:t>
            </a:r>
          </a:p>
          <a:p>
            <a:pPr marL="361950" indent="-36195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/>
              <a:t>Берегите живущих на лугу птиц, ящериц, жаб.</a:t>
            </a:r>
          </a:p>
          <a:p>
            <a:pPr marL="361950" indent="-36195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i="1" dirty="0" smtClean="0"/>
              <a:t>Не оставляй на лугу мусор.</a:t>
            </a:r>
          </a:p>
          <a:p>
            <a:pPr eaLnBrk="1" hangingPunct="1"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251520" y="1412776"/>
            <a:ext cx="8892480" cy="4968552"/>
          </a:xfrm>
          <a:prstGeom prst="rect">
            <a:avLst/>
          </a:prstGeom>
          <a:noFill/>
        </p:spPr>
        <p:txBody>
          <a:bodyPr numCol="2">
            <a:spAutoFit/>
          </a:bodyPr>
          <a:lstStyle/>
          <a:p>
            <a:pPr>
              <a:defRPr/>
            </a:pPr>
            <a:r>
              <a:rPr lang="ru-RU" b="1" i="1" u="sng" dirty="0">
                <a:latin typeface="+mn-lt"/>
                <a:hlinkClick r:id="rId2"/>
              </a:rPr>
              <a:t>Цветы на лугу</a:t>
            </a:r>
            <a:endParaRPr lang="ru-RU" b="1" i="1" u="sng" dirty="0">
              <a:latin typeface="+mn-lt"/>
            </a:endParaRPr>
          </a:p>
          <a:p>
            <a:pPr>
              <a:defRPr/>
            </a:pPr>
            <a:r>
              <a:rPr lang="ru-RU" sz="1600" b="1" i="1" u="sng" dirty="0">
                <a:hlinkClick r:id="rId3"/>
              </a:rPr>
              <a:t>Одуванчик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4"/>
              </a:rPr>
              <a:t>Мятлик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5"/>
              </a:rPr>
              <a:t>Мышиный горошек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6"/>
              </a:rPr>
              <a:t>Мышиный горошек плоды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7"/>
              </a:rPr>
              <a:t>Репей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8"/>
              </a:rPr>
              <a:t>Ежа сборная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9"/>
              </a:rPr>
              <a:t>Тысячелистник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10"/>
              </a:rPr>
              <a:t>Клевер луговой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11"/>
              </a:rPr>
              <a:t>Пастушья сумка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12"/>
              </a:rPr>
              <a:t>Подорожник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13"/>
              </a:rPr>
              <a:t>Т</a:t>
            </a:r>
            <a:r>
              <a:rPr lang="ru-RU" sz="1600" b="1" i="1" u="sng" dirty="0">
                <a:hlinkClick r:id="rId14"/>
              </a:rPr>
              <a:t>имофеевка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15"/>
              </a:rPr>
              <a:t>Валериана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16"/>
              </a:rPr>
              <a:t>Вех ядовитый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17"/>
              </a:rPr>
              <a:t>Шмель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18"/>
              </a:rPr>
              <a:t>Кузнечик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>
                <a:hlinkClick r:id="rId19"/>
              </a:rPr>
              <a:t>Кобылка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20"/>
              </a:rPr>
              <a:t>Лютик едкий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21"/>
              </a:rPr>
              <a:t>Коровы на лугу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22"/>
              </a:rPr>
              <a:t>Жаба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23"/>
              </a:rPr>
              <a:t>Коростель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24"/>
              </a:rPr>
              <a:t>Перепел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25"/>
              </a:rPr>
              <a:t>Цветущий луг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26"/>
              </a:rPr>
              <a:t>Одуванчик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27"/>
              </a:rPr>
              <a:t>Махаон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28"/>
              </a:rPr>
              <a:t>Лимонница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29"/>
              </a:rPr>
              <a:t>Крот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30"/>
              </a:rPr>
              <a:t>Жук-навозник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31"/>
              </a:rPr>
              <a:t>Жук-могильщик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32"/>
              </a:rPr>
              <a:t>Трясогузка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33"/>
              </a:rPr>
              <a:t>Яркие цветы на лугу</a:t>
            </a:r>
            <a:endParaRPr lang="ru-RU" sz="1600" b="1" i="1" u="sng" dirty="0"/>
          </a:p>
          <a:p>
            <a:pPr>
              <a:defRPr/>
            </a:pPr>
            <a:r>
              <a:rPr lang="ru-RU" sz="1600" b="1" i="1" u="sng" dirty="0">
                <a:hlinkClick r:id="rId34"/>
              </a:rPr>
              <a:t>Пчела</a:t>
            </a:r>
            <a:endParaRPr lang="ru-RU" sz="1600" b="1" i="1" u="sng" dirty="0"/>
          </a:p>
          <a:p>
            <a:pPr>
              <a:defRPr/>
            </a:pPr>
            <a:endParaRPr lang="ru-RU" sz="1600" b="1" i="1" u="sng" dirty="0"/>
          </a:p>
        </p:txBody>
      </p:sp>
      <p:sp>
        <p:nvSpPr>
          <p:cNvPr id="19" name="TextBox 18"/>
          <p:cNvSpPr txBox="1"/>
          <p:nvPr/>
        </p:nvSpPr>
        <p:spPr>
          <a:xfrm>
            <a:off x="323850" y="188913"/>
            <a:ext cx="8280400" cy="1754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i="1" dirty="0">
                <a:solidFill>
                  <a:srgbClr val="003300"/>
                </a:solidFill>
                <a:latin typeface="+mj-lt"/>
                <a:cs typeface="Times New Roman" pitchFamily="18" charset="0"/>
              </a:rPr>
              <a:t>В презентации использованы интернет-ресурсы:</a:t>
            </a:r>
          </a:p>
          <a:p>
            <a:pPr algn="ctr">
              <a:defRPr/>
            </a:pPr>
            <a:endParaRPr lang="ru-RU" sz="3600" i="1" dirty="0">
              <a:solidFill>
                <a:srgbClr val="0033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1511300"/>
          </a:xfrm>
        </p:spPr>
        <p:txBody>
          <a:bodyPr/>
          <a:lstStyle/>
          <a:p>
            <a:pPr eaLnBrk="1" hangingPunct="1"/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Располагаются луга по низменным берегам рек и озёр. В половодье луга заливаются вешними водами, летом в их почве много влаги.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4099" name="Прямоугольник 5"/>
          <p:cNvSpPr>
            <a:spLocks noChangeArrowheads="1"/>
          </p:cNvSpPr>
          <p:nvPr/>
        </p:nvSpPr>
        <p:spPr bwMode="auto">
          <a:xfrm>
            <a:off x="900113" y="3141663"/>
            <a:ext cx="7488237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latin typeface="Times New Roman" pitchFamily="18" charset="0"/>
                <a:cs typeface="Times New Roman" pitchFamily="18" charset="0"/>
              </a:rPr>
              <a:t>Поэтому деревьев на лугах нет, они не выживут – вымокнут. Они растут небольшими группами только на возвышенностях, где в почве меньше влаги.</a:t>
            </a:r>
            <a:endParaRPr lang="ru-RU" sz="3600"/>
          </a:p>
        </p:txBody>
      </p:sp>
      <p:sp>
        <p:nvSpPr>
          <p:cNvPr id="4" name="Стрелка вниз 3"/>
          <p:cNvSpPr/>
          <p:nvPr/>
        </p:nvSpPr>
        <p:spPr>
          <a:xfrm>
            <a:off x="4427538" y="1989138"/>
            <a:ext cx="360362" cy="1049337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2"/>
          <p:cNvSpPr>
            <a:spLocks noChangeArrowheads="1"/>
          </p:cNvSpPr>
          <p:nvPr/>
        </p:nvSpPr>
        <p:spPr bwMode="auto">
          <a:xfrm>
            <a:off x="827088" y="333375"/>
            <a:ext cx="7705725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006600"/>
                </a:solidFill>
                <a:latin typeface="+mj-lt"/>
                <a:cs typeface="Arial" pitchFamily="34" charset="0"/>
              </a:rPr>
              <a:t>Луговые травы растут ярусами:</a:t>
            </a:r>
            <a:br>
              <a:rPr lang="ru-RU" sz="2800" b="1" dirty="0">
                <a:solidFill>
                  <a:srgbClr val="006600"/>
                </a:solidFill>
                <a:latin typeface="+mj-lt"/>
                <a:cs typeface="Arial" pitchFamily="34" charset="0"/>
              </a:rPr>
            </a:br>
            <a:r>
              <a:rPr lang="ru-RU" sz="2800" b="1" dirty="0">
                <a:solidFill>
                  <a:srgbClr val="006600"/>
                </a:solidFill>
                <a:latin typeface="+mj-lt"/>
                <a:cs typeface="Arial" pitchFamily="34" charset="0"/>
              </a:rPr>
              <a:t>выше – светолюбивые,</a:t>
            </a:r>
            <a:br>
              <a:rPr lang="ru-RU" sz="2800" b="1" dirty="0">
                <a:solidFill>
                  <a:srgbClr val="006600"/>
                </a:solidFill>
                <a:latin typeface="+mj-lt"/>
                <a:cs typeface="Arial" pitchFamily="34" charset="0"/>
              </a:rPr>
            </a:br>
            <a:r>
              <a:rPr lang="ru-RU" sz="2800" b="1" dirty="0">
                <a:solidFill>
                  <a:srgbClr val="006600"/>
                </a:solidFill>
                <a:latin typeface="+mj-lt"/>
                <a:cs typeface="Arial" pitchFamily="34" charset="0"/>
              </a:rPr>
              <a:t>ниже – теневыносливые.</a:t>
            </a:r>
            <a:r>
              <a:rPr lang="ru-RU" b="1" dirty="0">
                <a:solidFill>
                  <a:srgbClr val="006600"/>
                </a:solidFill>
                <a:latin typeface="Bookman Old Style" pitchFamily="18" charset="0"/>
              </a:rPr>
              <a:t/>
            </a:r>
            <a:br>
              <a:rPr lang="ru-RU" b="1" dirty="0">
                <a:solidFill>
                  <a:srgbClr val="006600"/>
                </a:solidFill>
                <a:latin typeface="Bookman Old Style" pitchFamily="18" charset="0"/>
              </a:rPr>
            </a:br>
            <a:endParaRPr lang="ru-RU" dirty="0"/>
          </a:p>
        </p:txBody>
      </p:sp>
      <p:pic>
        <p:nvPicPr>
          <p:cNvPr id="5124" name="Picture 4" descr="C:\Documents and Settings\Admin.MICROSOF-3C47FE\Рабочий стол\малзам\луг_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99659" y="1826822"/>
            <a:ext cx="6168685" cy="4626514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rgbClr val="003300"/>
                </a:solidFill>
              </a:rPr>
              <a:t>Семена луговых растений приспособлены для расселения по лугам</a:t>
            </a:r>
          </a:p>
        </p:txBody>
      </p:sp>
      <p:pic>
        <p:nvPicPr>
          <p:cNvPr id="6148" name="Picture 5" descr="C:\Documents and Settings\Admin.MICROSOF-3C47FE\Рабочий стол\сжатые картинки\горошек_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1052513"/>
            <a:ext cx="2874963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6" descr="C:\Documents and Settings\Admin.MICROSOF-3C47FE\Рабочий стол\сжатые картинки\мятлик)_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3644900"/>
            <a:ext cx="2268537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7" descr="C:\Documents and Settings\Admin.MICROSOF-3C47FE\Рабочий стол\сжатые картинки\репейi__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9363" y="3644900"/>
            <a:ext cx="2320925" cy="300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Прямоугольник 7"/>
          <p:cNvSpPr>
            <a:spLocks noChangeArrowheads="1"/>
          </p:cNvSpPr>
          <p:nvPr/>
        </p:nvSpPr>
        <p:spPr bwMode="auto">
          <a:xfrm>
            <a:off x="1331913" y="3213100"/>
            <a:ext cx="1463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/>
              <a:t>одуванчик </a:t>
            </a:r>
          </a:p>
        </p:txBody>
      </p:sp>
      <p:sp>
        <p:nvSpPr>
          <p:cNvPr id="6152" name="Прямоугольник 8"/>
          <p:cNvSpPr>
            <a:spLocks noChangeArrowheads="1"/>
          </p:cNvSpPr>
          <p:nvPr/>
        </p:nvSpPr>
        <p:spPr bwMode="auto">
          <a:xfrm>
            <a:off x="7812088" y="5805488"/>
            <a:ext cx="863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/>
              <a:t>репей</a:t>
            </a:r>
          </a:p>
        </p:txBody>
      </p:sp>
      <p:sp>
        <p:nvSpPr>
          <p:cNvPr id="6153" name="Прямоугольник 9"/>
          <p:cNvSpPr>
            <a:spLocks noChangeArrowheads="1"/>
          </p:cNvSpPr>
          <p:nvPr/>
        </p:nvSpPr>
        <p:spPr bwMode="auto">
          <a:xfrm>
            <a:off x="6084888" y="3213100"/>
            <a:ext cx="23828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/>
              <a:t>мышиный горошек</a:t>
            </a:r>
          </a:p>
        </p:txBody>
      </p:sp>
      <p:sp>
        <p:nvSpPr>
          <p:cNvPr id="6154" name="Прямоугольник 10"/>
          <p:cNvSpPr>
            <a:spLocks noChangeArrowheads="1"/>
          </p:cNvSpPr>
          <p:nvPr/>
        </p:nvSpPr>
        <p:spPr bwMode="auto">
          <a:xfrm>
            <a:off x="2987675" y="5805488"/>
            <a:ext cx="1296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/>
              <a:t>мятлик</a:t>
            </a:r>
          </a:p>
        </p:txBody>
      </p:sp>
      <p:pic>
        <p:nvPicPr>
          <p:cNvPr id="2" name="Picture 11" descr="C:\Documents and Settings\Admin.MICROSOF-3C47FE\Рабочий стол\малзам\1330255803_oduvanchik__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1052513"/>
            <a:ext cx="2881312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  <p:bldP spid="6152" grpId="0"/>
      <p:bldP spid="6153" grpId="0"/>
      <p:bldP spid="61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rgbClr val="003300"/>
                </a:solidFill>
              </a:rPr>
              <a:t>Луга – отличные пастбища </a:t>
            </a:r>
          </a:p>
        </p:txBody>
      </p:sp>
      <p:pic>
        <p:nvPicPr>
          <p:cNvPr id="7171" name="Picture 2" descr="C:\Documents and Settings\Admin.MICROSOF-3C47FE\Рабочий стол\сжатые картинки\пастбище_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412875"/>
            <a:ext cx="6264275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3300"/>
                </a:solidFill>
              </a:rPr>
              <a:t>Кормовые растения</a:t>
            </a:r>
          </a:p>
        </p:txBody>
      </p:sp>
      <p:pic>
        <p:nvPicPr>
          <p:cNvPr id="8195" name="Picture 3" descr="C:\Documents and Settings\Admin.MICROSOF-3C47FE\Рабочий стол\сжатые картинки\Ежа-сборная1_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908050"/>
            <a:ext cx="19145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5" descr="C:\Documents and Settings\Admin.MICROSOF-3C47FE\Рабочий стол\сжатые картинки\мятлик_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908050"/>
            <a:ext cx="2041525" cy="272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6" descr="C:\Documents and Settings\Admin.MICROSOF-3C47FE\Рабочий стол\сжатые картинки\мышиный горошек__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149725"/>
            <a:ext cx="33782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8" descr="C:\Documents and Settings\Admin.MICROSOF-3C47FE\Рабочий стол\сжатые картинки\тимофеевка__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375" y="908050"/>
            <a:ext cx="1998663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Rectangle 9"/>
          <p:cNvSpPr>
            <a:spLocks noChangeArrowheads="1"/>
          </p:cNvSpPr>
          <p:nvPr/>
        </p:nvSpPr>
        <p:spPr bwMode="auto">
          <a:xfrm>
            <a:off x="7164388" y="3719513"/>
            <a:ext cx="11160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мятлик</a:t>
            </a:r>
            <a:endParaRPr lang="ru-RU" sz="2000" b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200" name="Rectangle 10"/>
          <p:cNvSpPr>
            <a:spLocks noChangeArrowheads="1"/>
          </p:cNvSpPr>
          <p:nvPr/>
        </p:nvSpPr>
        <p:spPr bwMode="auto">
          <a:xfrm>
            <a:off x="684213" y="3719513"/>
            <a:ext cx="19431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ежа сборная</a:t>
            </a:r>
            <a:endParaRPr lang="ru-RU" sz="2000" b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201" name="Rectangle 11"/>
          <p:cNvSpPr>
            <a:spLocks noChangeArrowheads="1"/>
          </p:cNvSpPr>
          <p:nvPr/>
        </p:nvSpPr>
        <p:spPr bwMode="auto">
          <a:xfrm>
            <a:off x="3635375" y="3648075"/>
            <a:ext cx="2016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тимофеевка</a:t>
            </a:r>
            <a:endParaRPr lang="ru-RU" sz="2000" b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202" name="Rectangle 12"/>
          <p:cNvSpPr>
            <a:spLocks noChangeArrowheads="1"/>
          </p:cNvSpPr>
          <p:nvPr/>
        </p:nvSpPr>
        <p:spPr bwMode="auto">
          <a:xfrm>
            <a:off x="611188" y="6311900"/>
            <a:ext cx="33131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мышиный горошек</a:t>
            </a:r>
            <a:endParaRPr lang="ru-RU" sz="2000" b="1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203" name="Rectangle 13"/>
          <p:cNvSpPr>
            <a:spLocks noChangeArrowheads="1"/>
          </p:cNvSpPr>
          <p:nvPr/>
        </p:nvSpPr>
        <p:spPr bwMode="auto">
          <a:xfrm>
            <a:off x="5219700" y="6240463"/>
            <a:ext cx="33845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клевер луговой</a:t>
            </a:r>
            <a:endParaRPr lang="ru-RU" sz="2000" b="1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204" name="Picture 13" descr="C:\Documents and Settings\Admin.MICROSOF-3C47FE\Рабочий стол\малзам\ph03017__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9700" y="4181475"/>
            <a:ext cx="29654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51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3300"/>
                </a:solidFill>
              </a:rPr>
              <a:t>Лекарственные растения</a:t>
            </a:r>
          </a:p>
        </p:txBody>
      </p:sp>
      <p:pic>
        <p:nvPicPr>
          <p:cNvPr id="9220" name="Picture 4" descr="C:\Documents and Settings\Admin.MICROSOF-3C47FE\Рабочий стол\сжатые картинки\пастушья сумка_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663" y="765175"/>
            <a:ext cx="21590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C:\Documents and Settings\Admin.MICROSOF-3C47FE\Рабочий стол\сжатые картинки\одуванчик_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4076700"/>
            <a:ext cx="3095625" cy="232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 descr="C:\Documents and Settings\Admin.MICROSOF-3C47FE\Рабочий стол\сжатые картинки\подорожник__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765175"/>
            <a:ext cx="2633663" cy="284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 descr="C:\Documents and Settings\Admin.MICROSOF-3C47FE\Рабочий стол\сжатые картинки\тысячелистник__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263" y="4149725"/>
            <a:ext cx="3017837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9" descr="C:\Documents and Settings\Admin.MICROSOF-3C47FE\Рабочий стол\сжатые картинки\валериана 2 __m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57950" y="765175"/>
            <a:ext cx="234156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6516688" y="3644900"/>
            <a:ext cx="23034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валериана</a:t>
            </a:r>
            <a:endParaRPr lang="ru-RU" sz="200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5148263" y="6335713"/>
            <a:ext cx="30241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тысячелистник</a:t>
            </a:r>
            <a:endParaRPr lang="ru-RU" sz="200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228" name="Rectangle 12"/>
          <p:cNvSpPr>
            <a:spLocks noChangeArrowheads="1"/>
          </p:cNvSpPr>
          <p:nvPr/>
        </p:nvSpPr>
        <p:spPr bwMode="auto">
          <a:xfrm>
            <a:off x="3348038" y="3598863"/>
            <a:ext cx="25923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подорожник</a:t>
            </a:r>
            <a:endParaRPr lang="ru-RU" sz="200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323850" y="3670300"/>
            <a:ext cx="2447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пастушья сумка</a:t>
            </a:r>
            <a:endParaRPr lang="ru-RU" sz="200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1042988" y="6383338"/>
            <a:ext cx="30972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0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одуванчик</a:t>
            </a:r>
            <a:endParaRPr lang="ru-RU" sz="20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6" grpId="0"/>
      <p:bldP spid="9227" grpId="0"/>
      <p:bldP spid="9228" grpId="0"/>
      <p:bldP spid="9229" grpId="0"/>
      <p:bldP spid="92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613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3300"/>
                </a:solidFill>
              </a:rPr>
              <a:t>Ядовитые растения</a:t>
            </a:r>
          </a:p>
        </p:txBody>
      </p:sp>
      <p:pic>
        <p:nvPicPr>
          <p:cNvPr id="10244" name="Picture 4" descr="C:\Documents and Settings\Admin.MICROSOF-3C47FE\Рабочий стол\сжатые картинки\вех_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268413"/>
            <a:ext cx="27622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C:\Documents and Settings\Admin.MICROSOF-3C47FE\Рабочий стол\сжатые картинки\лютик едкий__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1844675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611188" y="5153025"/>
            <a:ext cx="27368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4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вех ядовитый</a:t>
            </a:r>
            <a:endParaRPr lang="ru-RU" sz="240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4787900" y="4935538"/>
            <a:ext cx="37449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4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лютик едкий</a:t>
            </a:r>
            <a:endParaRPr lang="ru-RU" sz="2400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7" grpId="0"/>
    </p:bld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2050</TotalTime>
  <Words>568</Words>
  <Application>Microsoft Office PowerPoint</Application>
  <PresentationFormat>Экран (4:3)</PresentationFormat>
  <Paragraphs>144</Paragraphs>
  <Slides>25</Slides>
  <Notes>1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Жизнь луга Луг – природное сообщество </vt:lpstr>
      <vt:lpstr>Луга – обширные территории  с травянистой растительностью.</vt:lpstr>
      <vt:lpstr>Располагаются луга по низменным берегам рек и озёр. В половодье луга заливаются вешними водами, летом в их почве много влаги. </vt:lpstr>
      <vt:lpstr>Презентация PowerPoint</vt:lpstr>
      <vt:lpstr>Семена луговых растений приспособлены для расселения по лугам</vt:lpstr>
      <vt:lpstr>Луга – отличные пастбища </vt:lpstr>
      <vt:lpstr>Кормовые растения</vt:lpstr>
      <vt:lpstr>Лекарственные растения</vt:lpstr>
      <vt:lpstr>Ядовитые растения</vt:lpstr>
      <vt:lpstr>Презентация PowerPoint</vt:lpstr>
      <vt:lpstr>Презентация PowerPoint</vt:lpstr>
      <vt:lpstr>Животные луга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друзей луга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176</cp:revision>
  <dcterms:created xsi:type="dcterms:W3CDTF">2013-03-30T19:55:09Z</dcterms:created>
  <dcterms:modified xsi:type="dcterms:W3CDTF">2017-12-15T03:56:38Z</dcterms:modified>
</cp:coreProperties>
</file>