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7"/>
  </p:notesMasterIdLst>
  <p:sldIdLst>
    <p:sldId id="276" r:id="rId2"/>
    <p:sldId id="256" r:id="rId3"/>
    <p:sldId id="277" r:id="rId4"/>
    <p:sldId id="278" r:id="rId5"/>
    <p:sldId id="275" r:id="rId6"/>
    <p:sldId id="279" r:id="rId7"/>
    <p:sldId id="258" r:id="rId8"/>
    <p:sldId id="273" r:id="rId9"/>
    <p:sldId id="274" r:id="rId10"/>
    <p:sldId id="282" r:id="rId11"/>
    <p:sldId id="281" r:id="rId12"/>
    <p:sldId id="269" r:id="rId13"/>
    <p:sldId id="268" r:id="rId14"/>
    <p:sldId id="270" r:id="rId15"/>
    <p:sldId id="271" r:id="rId16"/>
    <p:sldId id="283" r:id="rId17"/>
    <p:sldId id="280" r:id="rId18"/>
    <p:sldId id="257" r:id="rId19"/>
    <p:sldId id="272" r:id="rId20"/>
    <p:sldId id="259" r:id="rId21"/>
    <p:sldId id="262" r:id="rId22"/>
    <p:sldId id="264" r:id="rId23"/>
    <p:sldId id="263" r:id="rId24"/>
    <p:sldId id="266" r:id="rId25"/>
    <p:sldId id="267" r:id="rId2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28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11CD22-57B2-4CA1-82CB-B7788877EC7A}" type="datetimeFigureOut">
              <a:rPr lang="ru-RU" smtClean="0"/>
              <a:pPr/>
              <a:t>18.12.2014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399AE-94C4-4BE7-BE1E-9ECC8D65344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974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399AE-94C4-4BE7-BE1E-9ECC8D65344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399AE-94C4-4BE7-BE1E-9ECC8D65344B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12/18/2014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 </a:t>
            </a:r>
            <a:endParaRPr lang="ru-RU" dirty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4294967295"/>
          </p:nvPr>
        </p:nvSpPr>
        <p:spPr>
          <a:xfrm>
            <a:off x="3733800" y="1828800"/>
            <a:ext cx="4953000" cy="220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Традиционная     народная</a:t>
            </a:r>
          </a:p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Comic Sans MS" pitchFamily="66" charset="0"/>
              </a:rPr>
              <a:t> кукла</a:t>
            </a:r>
            <a:endParaRPr lang="ru-RU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5dc2f6f79be8d7f310cbcb26a8f80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228600"/>
            <a:ext cx="4557712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62400" y="4343400"/>
            <a:ext cx="4953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Автор:</a:t>
            </a:r>
          </a:p>
          <a:p>
            <a:r>
              <a:rPr lang="ru-RU" b="1" dirty="0" err="1" smtClean="0">
                <a:solidFill>
                  <a:srgbClr val="C00000"/>
                </a:solidFill>
              </a:rPr>
              <a:t>Стафеева</a:t>
            </a:r>
            <a:r>
              <a:rPr lang="ru-RU" b="1" dirty="0" smtClean="0">
                <a:solidFill>
                  <a:srgbClr val="C00000"/>
                </a:solidFill>
              </a:rPr>
              <a:t>  Надежда  Анатольевна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педагог объединения «Золушка»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МКОУ ДОД «Центр </a:t>
            </a:r>
            <a:r>
              <a:rPr lang="ru-RU" b="1" dirty="0" smtClean="0">
                <a:solidFill>
                  <a:srgbClr val="C00000"/>
                </a:solidFill>
              </a:rPr>
              <a:t>детского </a:t>
            </a:r>
            <a:r>
              <a:rPr lang="ru-RU" b="1" dirty="0" smtClean="0">
                <a:solidFill>
                  <a:srgbClr val="C00000"/>
                </a:solidFill>
              </a:rPr>
              <a:t>творчества»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Арзгирского района Ставропольский край</a:t>
            </a:r>
          </a:p>
        </p:txBody>
      </p:sp>
      <p:pic>
        <p:nvPicPr>
          <p:cNvPr id="10" name="Рисунок 5" descr="5dc2f6f79be8d7f310cbcb26a8f80e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5791200"/>
            <a:ext cx="4214813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IMG_0002"/>
          <p:cNvPicPr>
            <a:picLocks noChangeAspect="1" noChangeArrowheads="1"/>
          </p:cNvPicPr>
          <p:nvPr/>
        </p:nvPicPr>
        <p:blipFill>
          <a:blip r:embed="rId4" cstate="print"/>
          <a:srcRect t="26593" r="29942" b="6757"/>
          <a:stretch>
            <a:fillRect/>
          </a:stretch>
        </p:blipFill>
        <p:spPr bwMode="auto">
          <a:xfrm>
            <a:off x="457200" y="1524000"/>
            <a:ext cx="2992995" cy="35448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>
            <a:normAutofit fontScale="90000"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              </a:t>
            </a:r>
            <a:r>
              <a:rPr lang="ru-RU" sz="6000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Вепская</a:t>
            </a:r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кукла</a:t>
            </a:r>
            <a:endParaRPr lang="ru-RU" sz="60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743200"/>
            <a:ext cx="4114800" cy="2895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143000"/>
            <a:ext cx="2514600" cy="23050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990600"/>
            <a:ext cx="2600325" cy="24170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3" descr="672161936d7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5105400"/>
            <a:ext cx="428625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597376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dirty="0" smtClean="0">
                <a:solidFill>
                  <a:srgbClr val="FF0000"/>
                </a:solidFill>
                <a:latin typeface="Monotype Corsiva" pitchFamily="66" charset="0"/>
              </a:rPr>
              <a:t>Игровые куклы</a:t>
            </a:r>
            <a:r>
              <a:rPr lang="ru-RU" sz="6600" dirty="0" smtClean="0">
                <a:solidFill>
                  <a:srgbClr val="FF0000"/>
                </a:solidFill>
              </a:rPr>
              <a:t> </a:t>
            </a:r>
            <a:r>
              <a:rPr lang="ru-RU" sz="2700" dirty="0" smtClean="0">
                <a:latin typeface="Monotype Corsiva" pitchFamily="66" charset="0"/>
              </a:rPr>
              <a:t>предназначались для забавы детям. В старину, в русской деревне, любимой игрушкой была куколка, сделанная из тряпок. В одной крестьянской семье могло быть около сотни таких кукол. Если ребенок в семье еще маленький - ему шилась такая куколка мамой, бабушками, сестрами, а с пяти лет такую куколку могла сделать уже любая девочка. Куклу эту делали очень старательно, ведь по ней судили  о хозяйке,  её мастерстве и вкусе. Игра в куклы поощрялась взрослыми, т.к. играя в них, ребенок учился вести хозяйство, обретал образ семьи. Кукла была не просто игрушкой, а символом продолжения рода, залогом семейного счастья.</a:t>
            </a:r>
            <a:br>
              <a:rPr lang="ru-RU" sz="2700" dirty="0" smtClean="0">
                <a:latin typeface="Monotype Corsiva" pitchFamily="66" charset="0"/>
              </a:rPr>
            </a:br>
            <a:endParaRPr lang="ru-RU" sz="27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      </a:t>
            </a: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Малышок - </a:t>
            </a:r>
            <a:r>
              <a:rPr lang="ru-RU" sz="5400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голышок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743200"/>
            <a:ext cx="4114800" cy="381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295400"/>
            <a:ext cx="4419600" cy="4495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Барыня</a:t>
            </a:r>
            <a:endParaRPr lang="ru-RU" sz="60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667000"/>
            <a:ext cx="2743200" cy="37433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1371600"/>
            <a:ext cx="2590800" cy="33147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590800"/>
            <a:ext cx="2590800" cy="3733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               Сударушка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90800"/>
            <a:ext cx="3276600" cy="40386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1447800"/>
            <a:ext cx="2262978" cy="37528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1200" y="2667000"/>
            <a:ext cx="3048001" cy="388620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 </a:t>
            </a: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Перевёртыш «Девка - Баба»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 b="11940"/>
          <a:stretch>
            <a:fillRect/>
          </a:stretch>
        </p:blipFill>
        <p:spPr bwMode="auto">
          <a:xfrm>
            <a:off x="609600" y="1752601"/>
            <a:ext cx="7848599" cy="44957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Стригушки</a:t>
            </a:r>
            <a:endParaRPr lang="ru-RU" sz="5400" dirty="0"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819400"/>
            <a:ext cx="2590800" cy="304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447800"/>
            <a:ext cx="2590800" cy="2438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200" y="1981200"/>
            <a:ext cx="2581275" cy="36825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4191000"/>
            <a:ext cx="2669363" cy="24193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706562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Monotype Corsiva" pitchFamily="66" charset="0"/>
              </a:rPr>
              <a:t>Обрядовых кукол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очень почитали, ставили их в избе в красный угол. Они имели религиозное значение.</a:t>
            </a:r>
            <a:br>
              <a:rPr lang="ru-RU" sz="2800" dirty="0" smtClean="0">
                <a:latin typeface="Monotype Corsiva" pitchFamily="66" charset="0"/>
              </a:rPr>
            </a:br>
            <a:endParaRPr lang="ru-RU" sz="2800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905000"/>
            <a:ext cx="3657600" cy="4419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905000"/>
            <a:ext cx="3200400" cy="43434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   </a:t>
            </a:r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Плодородие, Седьмая Я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Неразлучники-свадебные</a:t>
            </a:r>
            <a:r>
              <a:rPr lang="ru-RU" sz="48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куклы</a:t>
            </a:r>
            <a:endParaRPr lang="ru-RU" sz="48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3200400"/>
            <a:ext cx="4419600" cy="36576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371600"/>
            <a:ext cx="4424045" cy="35052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62000" y="533400"/>
            <a:ext cx="8153400" cy="3755136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38200" y="1219200"/>
            <a:ext cx="7772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4800" b="1" dirty="0" smtClean="0">
                <a:solidFill>
                  <a:srgbClr val="FF3300"/>
                </a:solidFill>
                <a:latin typeface="Comic Sans MS" pitchFamily="66" charset="0"/>
              </a:rPr>
              <a:t>«Кукла - это сделанное из тряпья, кожи, ниток… дерева и прочего подобие человека, а иногда и животного.»</a:t>
            </a:r>
          </a:p>
          <a:p>
            <a:pPr eaLnBrk="1" hangingPunct="1">
              <a:defRPr/>
            </a:pPr>
            <a:r>
              <a:rPr lang="ru-RU" sz="4800" b="1" dirty="0" smtClean="0">
                <a:solidFill>
                  <a:srgbClr val="FF3300"/>
                </a:solidFill>
                <a:latin typeface="Comic Sans MS" pitchFamily="66" charset="0"/>
              </a:rPr>
              <a:t>                    В.Даль</a:t>
            </a:r>
            <a:endParaRPr lang="ru-RU" sz="4800" dirty="0"/>
          </a:p>
        </p:txBody>
      </p:sp>
      <p:pic>
        <p:nvPicPr>
          <p:cNvPr id="4" name="Рисунок 2" descr="c639bc789dcf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228600"/>
            <a:ext cx="362426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3" descr="03c2388e3d5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6324600"/>
            <a:ext cx="57245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0009"/>
          <p:cNvPicPr>
            <a:picLocks noChangeAspect="1" noChangeArrowheads="1"/>
          </p:cNvPicPr>
          <p:nvPr/>
        </p:nvPicPr>
        <p:blipFill>
          <a:blip r:embed="rId2" cstate="print"/>
          <a:srcRect t="6255" b="3748"/>
          <a:stretch>
            <a:fillRect/>
          </a:stretch>
        </p:blipFill>
        <p:spPr bwMode="auto">
          <a:xfrm>
            <a:off x="1981200" y="1371600"/>
            <a:ext cx="5105400" cy="518477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 Кострома или Масленица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MG_0002"/>
          <p:cNvPicPr>
            <a:picLocks noChangeAspect="1" noChangeArrowheads="1"/>
          </p:cNvPicPr>
          <p:nvPr/>
        </p:nvPicPr>
        <p:blipFill>
          <a:blip r:embed="rId2" cstate="print"/>
          <a:srcRect t="26593" r="29942" b="6757"/>
          <a:stretch>
            <a:fillRect/>
          </a:stretch>
        </p:blipFill>
        <p:spPr bwMode="auto">
          <a:xfrm>
            <a:off x="2051050" y="1484313"/>
            <a:ext cx="4537075" cy="537368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              </a:t>
            </a:r>
            <a:r>
              <a:rPr lang="ru-RU" sz="5400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Желанница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     </a:t>
            </a:r>
            <a:r>
              <a:rPr lang="ru-RU" sz="60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Составные части</a:t>
            </a:r>
            <a:endParaRPr lang="ru-RU" sz="60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ru-RU" sz="4800" i="1" dirty="0" smtClean="0">
                <a:latin typeface="Comic Sans MS" pitchFamily="66" charset="0"/>
              </a:rPr>
              <a:t>Руки    10-15 оборотов</a:t>
            </a:r>
          </a:p>
          <a:p>
            <a:pPr>
              <a:buFont typeface="Wingdings" pitchFamily="2" charset="2"/>
              <a:buChar char="q"/>
            </a:pPr>
            <a:r>
              <a:rPr lang="ru-RU" sz="4800" i="1" dirty="0" smtClean="0">
                <a:latin typeface="Comic Sans MS" pitchFamily="66" charset="0"/>
              </a:rPr>
              <a:t>Туловище  15-20 оборотов</a:t>
            </a:r>
          </a:p>
          <a:p>
            <a:pPr>
              <a:buFont typeface="Wingdings" pitchFamily="2" charset="2"/>
              <a:buChar char="q"/>
            </a:pPr>
            <a:r>
              <a:rPr lang="ru-RU" sz="4800" i="1" dirty="0" smtClean="0">
                <a:latin typeface="Comic Sans MS" pitchFamily="66" charset="0"/>
              </a:rPr>
              <a:t>Волосы 10-15 оборотов</a:t>
            </a:r>
            <a:endParaRPr lang="ru-RU" sz="4800" i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Порядок сборки куклы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524000"/>
            <a:ext cx="7772400" cy="47244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200" b="1" dirty="0" smtClean="0">
                <a:solidFill>
                  <a:srgbClr val="FF9933"/>
                </a:solidFill>
              </a:rPr>
              <a:t> </a:t>
            </a:r>
            <a:r>
              <a:rPr lang="ru-RU" sz="3200" b="1" i="1" dirty="0" smtClean="0">
                <a:solidFill>
                  <a:srgbClr val="FF9933"/>
                </a:solidFill>
                <a:latin typeface="Comic Sans MS" pitchFamily="66" charset="0"/>
              </a:rPr>
              <a:t>Сделай руки: с обеих сторон завяжи двойными узлами на один см. от края.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200" b="1" i="1" dirty="0" smtClean="0">
                <a:solidFill>
                  <a:srgbClr val="FF9933"/>
                </a:solidFill>
                <a:latin typeface="Comic Sans MS" pitchFamily="66" charset="0"/>
              </a:rPr>
              <a:t>Руки вставь в туловище, замотай нитками по лини талии, завяжи узлами.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200" b="1" i="1" dirty="0" smtClean="0">
                <a:solidFill>
                  <a:srgbClr val="FF9933"/>
                </a:solidFill>
                <a:latin typeface="Comic Sans MS" pitchFamily="66" charset="0"/>
              </a:rPr>
              <a:t>Ножницами разрежь нитки снизу и подровняй низ юбки.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200" b="1" i="1" dirty="0" smtClean="0">
                <a:solidFill>
                  <a:srgbClr val="FF9933"/>
                </a:solidFill>
                <a:latin typeface="Comic Sans MS" pitchFamily="66" charset="0"/>
              </a:rPr>
              <a:t>Перекинь через плечи 10-12 разноцветных ниток и завяжи поясок.</a:t>
            </a:r>
          </a:p>
          <a:p>
            <a:pPr>
              <a:lnSpc>
                <a:spcPct val="80000"/>
              </a:lnSpc>
              <a:buFont typeface="Wingdings" pitchFamily="2" charset="2"/>
              <a:buChar char="q"/>
              <a:defRPr/>
            </a:pPr>
            <a:r>
              <a:rPr lang="ru-RU" sz="3200" b="1" i="1" dirty="0" smtClean="0">
                <a:solidFill>
                  <a:srgbClr val="FF9933"/>
                </a:solidFill>
                <a:latin typeface="Comic Sans MS" pitchFamily="66" charset="0"/>
              </a:rPr>
              <a:t>    Сделай кукле украшения.</a:t>
            </a:r>
            <a:endParaRPr lang="ru-RU" i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IMG_0002"/>
          <p:cNvPicPr>
            <a:picLocks noChangeAspect="1" noChangeArrowheads="1"/>
          </p:cNvPicPr>
          <p:nvPr/>
        </p:nvPicPr>
        <p:blipFill>
          <a:blip r:embed="rId2" cstate="print"/>
          <a:srcRect t="26593" r="29942" b="6757"/>
          <a:stretch>
            <a:fillRect/>
          </a:stretch>
        </p:blipFill>
        <p:spPr bwMode="auto">
          <a:xfrm>
            <a:off x="2771775" y="2133600"/>
            <a:ext cx="3806825" cy="45085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512064"/>
            <a:ext cx="7848600" cy="146913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«</a:t>
            </a:r>
            <a:r>
              <a:rPr lang="ru-RU" sz="3600" dirty="0" smtClean="0">
                <a:solidFill>
                  <a:srgbClr val="FF9933"/>
                </a:solidFill>
                <a:latin typeface="Comic Sans MS" pitchFamily="66" charset="0"/>
              </a:rPr>
              <a:t> </a:t>
            </a: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Отвернись злом, </a:t>
            </a:r>
            <a:b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Comic Sans MS" pitchFamily="66" charset="0"/>
              </a:rPr>
              <a:t>                           повернись добром! 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»</a:t>
            </a:r>
            <a:endParaRPr lang="ru-RU" sz="3600" dirty="0">
              <a:solidFill>
                <a:schemeClr val="tx1">
                  <a:lumMod val="95000"/>
                  <a:lumOff val="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9610627">
            <a:off x="-600399" y="2576903"/>
            <a:ext cx="9455387" cy="1979938"/>
          </a:xfrm>
        </p:spPr>
        <p:txBody>
          <a:bodyPr/>
          <a:lstStyle/>
          <a:p>
            <a:r>
              <a:rPr lang="ru-RU" sz="6600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  До новых встреч !</a:t>
            </a:r>
            <a:endParaRPr lang="ru-RU" sz="6600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914400" y="1600200"/>
            <a:ext cx="7772400" cy="46482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По преданию, первая народная игрушка была Коллодия, сделанная еще древним человеком. С ней связана особая история. Тогда был обычай приносить женщин в жертву языческим богам, но однажды кому-то пришло в голову сделать подмену. Взяли березовое полено, нарядили его в цветастый платок и сарафан и отдали богам вместо живой женщины. Так эта подмена спасла жизнь женщине и стала первой куклой - игрушкой для богов.</a:t>
            </a:r>
            <a:r>
              <a:rPr lang="ru-RU" sz="2400" dirty="0" smtClean="0"/>
              <a:t> </a:t>
            </a:r>
            <a:r>
              <a:rPr lang="ru-RU" sz="2400" dirty="0" smtClean="0">
                <a:latin typeface="Monotype Corsiva" pitchFamily="66" charset="0"/>
              </a:rPr>
              <a:t>С тех пор стали делать такую куклу в Новый год и приносить в дар Морозу, т.к. все знали, насколько опасны весной заморозки, и во время праздника, чтобы задобрить Мороз, березовое полено, облаченное в цветные лоскуты, раздевали, сжигали .</a:t>
            </a:r>
            <a:endParaRPr lang="ru-RU" sz="2400" dirty="0">
              <a:latin typeface="Monotype Corsiva" pitchFamily="66" charset="0"/>
            </a:endParaRPr>
          </a:p>
        </p:txBody>
      </p:sp>
      <p:pic>
        <p:nvPicPr>
          <p:cNvPr id="11" name="Рисунок 2" descr="c639bc789dcf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304800"/>
            <a:ext cx="431006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3" descr="03c2388e3d58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6324600"/>
            <a:ext cx="57245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202362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Народные куклы делились на 3 группы: </a:t>
            </a:r>
            <a:r>
              <a:rPr lang="ru-RU" sz="2400" b="1" dirty="0" smtClean="0">
                <a:latin typeface="Monotype Corsiva" pitchFamily="66" charset="0"/>
              </a:rPr>
              <a:t>игровые куклы</a:t>
            </a:r>
            <a:r>
              <a:rPr lang="ru-RU" sz="2400" dirty="0" smtClean="0">
                <a:latin typeface="Monotype Corsiva" pitchFamily="66" charset="0"/>
              </a:rPr>
              <a:t>, </a:t>
            </a:r>
            <a:r>
              <a:rPr lang="ru-RU" sz="2400" b="1" dirty="0" smtClean="0">
                <a:latin typeface="Monotype Corsiva" pitchFamily="66" charset="0"/>
              </a:rPr>
              <a:t>куклы-обереги</a:t>
            </a:r>
            <a:r>
              <a:rPr lang="ru-RU" sz="2400" dirty="0" smtClean="0">
                <a:latin typeface="Monotype Corsiva" pitchFamily="66" charset="0"/>
              </a:rPr>
              <a:t> и </a:t>
            </a:r>
            <a:r>
              <a:rPr lang="ru-RU" sz="2400" b="1" dirty="0" smtClean="0">
                <a:latin typeface="Monotype Corsiva" pitchFamily="66" charset="0"/>
              </a:rPr>
              <a:t>обрядовые куклы</a:t>
            </a:r>
            <a:r>
              <a:rPr lang="ru-RU" sz="2400" dirty="0" smtClean="0">
                <a:latin typeface="Monotype Corsiva" pitchFamily="66" charset="0"/>
              </a:rPr>
              <a:t>. Всех куколок наряжали в красивые платья, которые делались с особым смыслом - каждый наряд означал что-то свое. Но в любом наряде должен был присутствовать </a:t>
            </a:r>
            <a:r>
              <a:rPr lang="ru-RU" sz="2400" dirty="0" smtClean="0">
                <a:solidFill>
                  <a:srgbClr val="FF0000"/>
                </a:solidFill>
                <a:latin typeface="Monotype Corsiva" pitchFamily="66" charset="0"/>
              </a:rPr>
              <a:t>красный цвет </a:t>
            </a:r>
            <a:r>
              <a:rPr lang="ru-RU" sz="2400" dirty="0" smtClean="0">
                <a:latin typeface="Monotype Corsiva" pitchFamily="66" charset="0"/>
              </a:rPr>
              <a:t>- </a:t>
            </a:r>
            <a:r>
              <a:rPr lang="ru-RU" sz="2400" dirty="0" err="1" smtClean="0">
                <a:latin typeface="Monotype Corsiva" pitchFamily="66" charset="0"/>
              </a:rPr>
              <a:t>цвет</a:t>
            </a:r>
            <a:r>
              <a:rPr lang="ru-RU" sz="2400" dirty="0" smtClean="0">
                <a:latin typeface="Monotype Corsiva" pitchFamily="66" charset="0"/>
              </a:rPr>
              <a:t> солнца, здоровья, радости, тепла, так, же считали, что красный цвет оберегает от сглаза и бед. Все куколки делались безликими. Изначально (еще в язычестве) считалось, что с лицом в куколку вселяется дух, который может навредить ребенку. Ну и без лица куколка принимает настроение своей хозяйки .  Так же куколку делали без лица, как говаривали бабушки в старину - чтобы глаз лишних не было в доме. </a:t>
            </a:r>
            <a:br>
              <a:rPr lang="ru-RU" sz="2400" dirty="0" smtClean="0">
                <a:latin typeface="Monotype Corsiva" pitchFamily="66" charset="0"/>
              </a:rPr>
            </a:br>
            <a:endParaRPr lang="ru-RU" sz="2400" dirty="0"/>
          </a:p>
        </p:txBody>
      </p:sp>
      <p:pic>
        <p:nvPicPr>
          <p:cNvPr id="3" name="Рисунок 2" descr="c639bc789dcf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28600"/>
            <a:ext cx="43100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03c2388e3d5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9800" y="6324600"/>
            <a:ext cx="57245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278562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latin typeface="Monotype Corsiva" pitchFamily="66" charset="0"/>
              </a:rPr>
              <a:t/>
            </a:r>
            <a:br>
              <a:rPr lang="ru-RU" sz="2700" dirty="0" smtClean="0">
                <a:latin typeface="Monotype Corsiva" pitchFamily="66" charset="0"/>
              </a:rPr>
            </a:br>
            <a:r>
              <a:rPr lang="ru-RU" sz="2800" dirty="0" smtClean="0">
                <a:latin typeface="Monotype Corsiva" pitchFamily="66" charset="0"/>
              </a:rPr>
              <a:t>Считалось так же - как сгорит полено, так и год пройдет. Но это было в западноевропейской культуре. У них, вообще была привычка сжигать всё и всех...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>
                <a:latin typeface="Monotype Corsiva" pitchFamily="66" charset="0"/>
              </a:rPr>
              <a:t>В славянской же культуре куклу не жгли, так как она являлась покровительницей рода, мать. Под новый год делалась </a:t>
            </a:r>
            <a:r>
              <a:rPr lang="ru-RU" sz="2800" dirty="0" err="1" smtClean="0">
                <a:latin typeface="Monotype Corsiva" pitchFamily="66" charset="0"/>
              </a:rPr>
              <a:t>обереговая</a:t>
            </a:r>
            <a:r>
              <a:rPr lang="ru-RU" sz="2800" dirty="0" smtClean="0">
                <a:latin typeface="Monotype Corsiva" pitchFamily="66" charset="0"/>
              </a:rPr>
              <a:t> кукла </a:t>
            </a:r>
            <a:r>
              <a:rPr lang="ru-RU" sz="2800" b="1" dirty="0" smtClean="0">
                <a:latin typeface="Monotype Corsiva" pitchFamily="66" charset="0"/>
              </a:rPr>
              <a:t>"День и Ночь". </a:t>
            </a:r>
            <a:r>
              <a:rPr lang="ru-RU" sz="2800" dirty="0" smtClean="0">
                <a:latin typeface="Monotype Corsiva" pitchFamily="66" charset="0"/>
              </a:rPr>
              <a:t>На день хозяйка оборачивала её голову светлым платком, а на ночь - тёмным. Считалось, что такая кукла оберегала дом.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endParaRPr lang="ru-RU" sz="2700" dirty="0">
              <a:latin typeface="Monotype Corsiva" pitchFamily="66" charset="0"/>
            </a:endParaRPr>
          </a:p>
        </p:txBody>
      </p:sp>
      <p:pic>
        <p:nvPicPr>
          <p:cNvPr id="4" name="Рисунок 2" descr="c639bc789dcf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609600"/>
            <a:ext cx="4310063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3c2388e3d5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2209800" y="6019800"/>
            <a:ext cx="5724525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7772400" cy="28194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Куклы-обереги</a:t>
            </a:r>
            <a:r>
              <a:rPr lang="ru-RU" sz="5400" dirty="0" smtClean="0">
                <a:solidFill>
                  <a:srgbClr val="FF0000"/>
                </a:solidFill>
                <a:latin typeface="Monotype Corsiva" pitchFamily="66" charset="0"/>
              </a:rPr>
              <a:t> </a:t>
            </a:r>
            <a:r>
              <a:rPr lang="ru-RU" sz="2800" dirty="0" smtClean="0">
                <a:latin typeface="Monotype Corsiva" pitchFamily="66" charset="0"/>
              </a:rPr>
              <a:t>передавались от матери к дочери, они были наделены особой силой, энергией семьи и помогали своим новым хозяевам во время невзгод, спасали от нечистой силы, приносили в дом счастье.</a:t>
            </a:r>
            <a:endParaRPr lang="ru-RU" sz="2800" dirty="0">
              <a:latin typeface="Monotype Corsiva" pitchFamily="66" charset="0"/>
            </a:endParaRPr>
          </a:p>
        </p:txBody>
      </p:sp>
      <p:pic>
        <p:nvPicPr>
          <p:cNvPr id="4" name="Рисунок 4" descr="1082e78cf84b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124200"/>
            <a:ext cx="272415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352800"/>
            <a:ext cx="2819400" cy="2667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990601"/>
            <a:ext cx="2819400" cy="25908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5800" y="3276600"/>
            <a:ext cx="2747645" cy="2514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792162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            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Многоручка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7" name="Рисунок 3" descr="03c2388e3d58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6324600"/>
            <a:ext cx="5724525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Comic Sans MS" pitchFamily="66" charset="0"/>
              </a:rPr>
              <a:t>          Куколка на счастье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676400"/>
            <a:ext cx="2286000" cy="232519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4114800"/>
            <a:ext cx="2667000" cy="2409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676400"/>
            <a:ext cx="2590800" cy="2286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" name="Рисунок 3" descr="6cf6b6c4e16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061998">
            <a:off x="999657" y="2617202"/>
            <a:ext cx="137379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3" descr="6cf6b6c4e16d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91400" y="304800"/>
            <a:ext cx="14287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  <a:latin typeface="Comic Sans MS" pitchFamily="66" charset="0"/>
              </a:rPr>
              <a:t>                </a:t>
            </a:r>
            <a:r>
              <a:rPr lang="ru-RU" sz="5400" dirty="0" err="1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Пеленашка</a:t>
            </a:r>
            <a:endParaRPr lang="ru-RU" sz="5400" dirty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191000"/>
            <a:ext cx="3429000" cy="23907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4600" y="1447800"/>
            <a:ext cx="3581400" cy="269081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800" y="3733800"/>
            <a:ext cx="3581400" cy="28956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224</TotalTime>
  <Words>584</Words>
  <Application>Microsoft Office PowerPoint</Application>
  <PresentationFormat>Экран (4:3)</PresentationFormat>
  <Paragraphs>44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Справедливость</vt:lpstr>
      <vt:lpstr>   </vt:lpstr>
      <vt:lpstr>  </vt:lpstr>
      <vt:lpstr>По преданию, первая народная игрушка была Коллодия, сделанная еще древним человеком. С ней связана особая история. Тогда был обычай приносить женщин в жертву языческим богам, но однажды кому-то пришло в голову сделать подмену. Взяли березовое полено, нарядили его в цветастый платок и сарафан и отдали богам вместо живой женщины. Так эта подмена спасла жизнь женщине и стала первой куклой - игрушкой для богов. С тех пор стали делать такую куклу в Новый год и приносить в дар Морозу, т.к. все знали, насколько опасны весной заморозки, и во время праздника, чтобы задобрить Мороз, березовое полено, облаченное в цветные лоскуты, раздевали, сжигали .</vt:lpstr>
      <vt:lpstr>Народные куклы делились на 3 группы: игровые куклы, куклы-обереги и обрядовые куклы. Всех куколок наряжали в красивые платья, которые делались с особым смыслом - каждый наряд означал что-то свое. Но в любом наряде должен был присутствовать красный цвет - цвет солнца, здоровья, радости, тепла, так, же считали, что красный цвет оберегает от сглаза и бед. Все куколки делались безликими. Изначально (еще в язычестве) считалось, что с лицом в куколку вселяется дух, который может навредить ребенку. Ну и без лица куколка принимает настроение своей хозяйки .  Так же куколку делали без лица, как говаривали бабушки в старину - чтобы глаз лишних не было в доме.  </vt:lpstr>
      <vt:lpstr>  Считалось так же - как сгорит полено, так и год пройдет. Но это было в западноевропейской культуре. У них, вообще была привычка сжигать всё и всех...  В славянской же культуре куклу не жгли, так как она являлась покровительницей рода, мать. Под новый год делалась обереговая кукла "День и Ночь". На день хозяйка оборачивала её голову светлым платком, а на ночь - тёмным. Считалось, что такая кукла оберегала дом.  </vt:lpstr>
      <vt:lpstr>Куклы-обереги передавались от матери к дочери, они были наделены особой силой, энергией семьи и помогали своим новым хозяевам во время невзгод, спасали от нечистой силы, приносили в дом счастье.</vt:lpstr>
      <vt:lpstr>               Многоручка</vt:lpstr>
      <vt:lpstr>          Куколка на счастье</vt:lpstr>
      <vt:lpstr>                Пеленашка</vt:lpstr>
      <vt:lpstr>              Вепская кукла</vt:lpstr>
      <vt:lpstr>Игровые куклы предназначались для забавы детям. В старину, в русской деревне, любимой игрушкой была куколка, сделанная из тряпок. В одной крестьянской семье могло быть около сотни таких кукол. Если ребенок в семье еще маленький - ему шилась такая куколка мамой, бабушками, сестрами, а с пяти лет такую куколку могла сделать уже любая девочка. Куклу эту делали очень старательно, ведь по ней судили  о хозяйке,  её мастерстве и вкусе. Игра в куклы поощрялась взрослыми, т.к. играя в них, ребенок учился вести хозяйство, обретал образ семьи. Кукла была не просто игрушкой, а символом продолжения рода, залогом семейного счастья. </vt:lpstr>
      <vt:lpstr>        Малышок - голышок</vt:lpstr>
      <vt:lpstr>Барыня</vt:lpstr>
      <vt:lpstr>                 Сударушка</vt:lpstr>
      <vt:lpstr>   Перевёртыш «Девка - Баба»</vt:lpstr>
      <vt:lpstr>Стригушки</vt:lpstr>
      <vt:lpstr>Обрядовых кукол очень почитали, ставили их в избе в красный угол. Они имели религиозное значение. </vt:lpstr>
      <vt:lpstr>     Плодородие, Седьмая Я</vt:lpstr>
      <vt:lpstr>Неразлучники-свадебные куклы</vt:lpstr>
      <vt:lpstr>   Кострома или Масленица</vt:lpstr>
      <vt:lpstr>                Желанница</vt:lpstr>
      <vt:lpstr>       Составные части</vt:lpstr>
      <vt:lpstr>Порядок сборки куклы</vt:lpstr>
      <vt:lpstr>« Отвернись злом,                             повернись добром! »</vt:lpstr>
      <vt:lpstr>      До новых встреч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связной</dc:creator>
  <cp:lastModifiedBy>1</cp:lastModifiedBy>
  <cp:revision>27</cp:revision>
  <dcterms:created xsi:type="dcterms:W3CDTF">2013-03-25T13:31:26Z</dcterms:created>
  <dcterms:modified xsi:type="dcterms:W3CDTF">2014-12-18T19:04:24Z</dcterms:modified>
</cp:coreProperties>
</file>