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322" r:id="rId2"/>
    <p:sldId id="318" r:id="rId3"/>
    <p:sldId id="329" r:id="rId4"/>
    <p:sldId id="314" r:id="rId5"/>
    <p:sldId id="319" r:id="rId6"/>
    <p:sldId id="315" r:id="rId7"/>
    <p:sldId id="331" r:id="rId8"/>
    <p:sldId id="324" r:id="rId9"/>
    <p:sldId id="317" r:id="rId10"/>
    <p:sldId id="323" r:id="rId11"/>
    <p:sldId id="325" r:id="rId12"/>
    <p:sldId id="257" r:id="rId13"/>
    <p:sldId id="285" r:id="rId14"/>
    <p:sldId id="283" r:id="rId15"/>
    <p:sldId id="321" r:id="rId16"/>
    <p:sldId id="260" r:id="rId17"/>
    <p:sldId id="261" r:id="rId18"/>
    <p:sldId id="326" r:id="rId19"/>
    <p:sldId id="271" r:id="rId20"/>
    <p:sldId id="262" r:id="rId21"/>
    <p:sldId id="263" r:id="rId22"/>
    <p:sldId id="332" r:id="rId23"/>
    <p:sldId id="333" r:id="rId24"/>
    <p:sldId id="334" r:id="rId25"/>
    <p:sldId id="301" r:id="rId26"/>
    <p:sldId id="335" r:id="rId27"/>
    <p:sldId id="336" r:id="rId28"/>
    <p:sldId id="297" r:id="rId29"/>
    <p:sldId id="291" r:id="rId30"/>
    <p:sldId id="294" r:id="rId31"/>
    <p:sldId id="328" r:id="rId32"/>
    <p:sldId id="258" r:id="rId33"/>
    <p:sldId id="259" r:id="rId34"/>
    <p:sldId id="265" r:id="rId35"/>
    <p:sldId id="266" r:id="rId36"/>
    <p:sldId id="267" r:id="rId37"/>
    <p:sldId id="345" r:id="rId38"/>
    <p:sldId id="340" r:id="rId39"/>
    <p:sldId id="287" r:id="rId40"/>
    <p:sldId id="307" r:id="rId41"/>
    <p:sldId id="347" r:id="rId42"/>
    <p:sldId id="306" r:id="rId43"/>
    <p:sldId id="346" r:id="rId44"/>
    <p:sldId id="308" r:id="rId45"/>
    <p:sldId id="341" r:id="rId46"/>
    <p:sldId id="309" r:id="rId47"/>
    <p:sldId id="343" r:id="rId48"/>
    <p:sldId id="310" r:id="rId49"/>
    <p:sldId id="342" r:id="rId50"/>
    <p:sldId id="311" r:id="rId51"/>
    <p:sldId id="268" r:id="rId52"/>
    <p:sldId id="270" r:id="rId53"/>
    <p:sldId id="272" r:id="rId54"/>
    <p:sldId id="273" r:id="rId55"/>
    <p:sldId id="274" r:id="rId56"/>
    <p:sldId id="275" r:id="rId57"/>
    <p:sldId id="276" r:id="rId58"/>
    <p:sldId id="277" r:id="rId59"/>
    <p:sldId id="278" r:id="rId60"/>
    <p:sldId id="279" r:id="rId61"/>
    <p:sldId id="280" r:id="rId62"/>
    <p:sldId id="344" r:id="rId63"/>
    <p:sldId id="330" r:id="rId64"/>
    <p:sldId id="288" r:id="rId65"/>
    <p:sldId id="290" r:id="rId66"/>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2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476740-DB25-447C-9BC2-66821F8CE8BE}" type="datetimeFigureOut">
              <a:rPr lang="ru-RU" smtClean="0"/>
              <a:t>03.03.2018</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8C855A-DCDE-4060-A101-1152C0241BD7}" type="slidenum">
              <a:rPr lang="ru-RU" smtClean="0"/>
              <a:t>‹#›</a:t>
            </a:fld>
            <a:endParaRPr lang="ru-RU"/>
          </a:p>
        </p:txBody>
      </p:sp>
    </p:spTree>
    <p:extLst>
      <p:ext uri="{BB962C8B-B14F-4D97-AF65-F5344CB8AC3E}">
        <p14:creationId xmlns:p14="http://schemas.microsoft.com/office/powerpoint/2010/main" val="2953752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18C855A-DCDE-4060-A101-1152C0241BD7}" type="slidenum">
              <a:rPr lang="ru-RU" smtClean="0"/>
              <a:t>31</a:t>
            </a:fld>
            <a:endParaRPr lang="ru-RU"/>
          </a:p>
        </p:txBody>
      </p:sp>
    </p:spTree>
    <p:extLst>
      <p:ext uri="{BB962C8B-B14F-4D97-AF65-F5344CB8AC3E}">
        <p14:creationId xmlns:p14="http://schemas.microsoft.com/office/powerpoint/2010/main" val="3259572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0"/>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pPr>
              <a:defRPr/>
            </a:pPr>
            <a:fld id="{8ECFC312-A2E6-40FB-AA41-0624089D7954}" type="datetimeFigureOut">
              <a:rPr lang="ru-RU" smtClean="0"/>
              <a:pPr>
                <a:defRPr/>
              </a:pPr>
              <a:t>03.03.2018</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84F9308-3B78-4404-83F6-E4A9B297D8CB}" type="slidenum">
              <a:rPr lang="ru-RU" smtClean="0"/>
              <a:pPr>
                <a:defRPr/>
              </a:pPr>
              <a:t>‹#›</a:t>
            </a:fld>
            <a:endParaRPr lang="ru-RU"/>
          </a:p>
        </p:txBody>
      </p:sp>
    </p:spTree>
    <p:extLst>
      <p:ext uri="{BB962C8B-B14F-4D97-AF65-F5344CB8AC3E}">
        <p14:creationId xmlns:p14="http://schemas.microsoft.com/office/powerpoint/2010/main" val="50729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B52999E6-AEBB-4DAB-A6B6-F31BADD15A31}" type="datetimeFigureOut">
              <a:rPr lang="ru-RU" smtClean="0"/>
              <a:pPr>
                <a:defRPr/>
              </a:pPr>
              <a:t>03.03.2018</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500BC38-5F69-42A3-9272-52AC47246B6A}" type="slidenum">
              <a:rPr lang="ru-RU" smtClean="0"/>
              <a:pPr>
                <a:defRPr/>
              </a:pPr>
              <a:t>‹#›</a:t>
            </a:fld>
            <a:endParaRPr lang="ru-RU"/>
          </a:p>
        </p:txBody>
      </p:sp>
    </p:spTree>
    <p:extLst>
      <p:ext uri="{BB962C8B-B14F-4D97-AF65-F5344CB8AC3E}">
        <p14:creationId xmlns:p14="http://schemas.microsoft.com/office/powerpoint/2010/main" val="1036907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1785600" y="274643"/>
            <a:ext cx="36576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12800" y="274643"/>
            <a:ext cx="107696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6213C1F1-23AA-4AB2-BE45-CAEC939F03B8}" type="datetimeFigureOut">
              <a:rPr lang="ru-RU" smtClean="0"/>
              <a:pPr>
                <a:defRPr/>
              </a:pPr>
              <a:t>03.03.2018</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73935313-BC94-4B43-A44F-431D9FB8403E}" type="slidenum">
              <a:rPr lang="ru-RU" smtClean="0"/>
              <a:pPr>
                <a:defRPr/>
              </a:pPr>
              <a:t>‹#›</a:t>
            </a:fld>
            <a:endParaRPr lang="ru-RU"/>
          </a:p>
        </p:txBody>
      </p:sp>
    </p:spTree>
    <p:extLst>
      <p:ext uri="{BB962C8B-B14F-4D97-AF65-F5344CB8AC3E}">
        <p14:creationId xmlns:p14="http://schemas.microsoft.com/office/powerpoint/2010/main" val="3959283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pPr>
              <a:defRPr/>
            </a:pPr>
            <a:fld id="{27313C0F-7C68-4F61-8961-BF3D742EA127}" type="datetimeFigureOut">
              <a:rPr lang="ru-RU" smtClean="0"/>
              <a:pPr>
                <a:defRPr/>
              </a:pPr>
              <a:t>03.03.2018</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6E1CBAA7-18A7-4507-8BED-175433CDC265}" type="slidenum">
              <a:rPr lang="ru-RU" smtClean="0"/>
              <a:pPr>
                <a:defRPr/>
              </a:pPr>
              <a:t>‹#›</a:t>
            </a:fld>
            <a:endParaRPr lang="ru-RU"/>
          </a:p>
        </p:txBody>
      </p:sp>
    </p:spTree>
    <p:extLst>
      <p:ext uri="{BB962C8B-B14F-4D97-AF65-F5344CB8AC3E}">
        <p14:creationId xmlns:p14="http://schemas.microsoft.com/office/powerpoint/2010/main" val="2524674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5"/>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pPr>
              <a:defRPr/>
            </a:pPr>
            <a:fld id="{C9B2587A-DB38-473F-A9AD-2689DB57A951}" type="datetimeFigureOut">
              <a:rPr lang="ru-RU" smtClean="0"/>
              <a:pPr>
                <a:defRPr/>
              </a:pPr>
              <a:t>03.03.2018</a:t>
            </a:fld>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E03CFAF5-27D1-4FFB-AB3D-47007C52BE8D}" type="slidenum">
              <a:rPr lang="ru-RU" smtClean="0"/>
              <a:pPr>
                <a:defRPr/>
              </a:pPr>
              <a:t>‹#›</a:t>
            </a:fld>
            <a:endParaRPr lang="ru-RU"/>
          </a:p>
        </p:txBody>
      </p:sp>
    </p:spTree>
    <p:extLst>
      <p:ext uri="{BB962C8B-B14F-4D97-AF65-F5344CB8AC3E}">
        <p14:creationId xmlns:p14="http://schemas.microsoft.com/office/powerpoint/2010/main" val="8300936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12800" y="1600205"/>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8229600" y="1600205"/>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pPr>
              <a:defRPr/>
            </a:pPr>
            <a:fld id="{C07FD764-7FC6-4323-A212-64C6213F8305}" type="datetimeFigureOut">
              <a:rPr lang="ru-RU" smtClean="0"/>
              <a:pPr>
                <a:defRPr/>
              </a:pPr>
              <a:t>03.03.2018</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F8E01CEB-CA81-4AA4-AF62-4C0C938F3421}" type="slidenum">
              <a:rPr lang="ru-RU" smtClean="0"/>
              <a:pPr>
                <a:defRPr/>
              </a:pPr>
              <a:t>‹#›</a:t>
            </a:fld>
            <a:endParaRPr lang="ru-RU"/>
          </a:p>
        </p:txBody>
      </p:sp>
    </p:spTree>
    <p:extLst>
      <p:ext uri="{BB962C8B-B14F-4D97-AF65-F5344CB8AC3E}">
        <p14:creationId xmlns:p14="http://schemas.microsoft.com/office/powerpoint/2010/main" val="1651702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pPr>
              <a:defRPr/>
            </a:pPr>
            <a:fld id="{733AA062-B02B-40B4-A6A3-A197A0E531B1}" type="datetimeFigureOut">
              <a:rPr lang="ru-RU" smtClean="0"/>
              <a:pPr>
                <a:defRPr/>
              </a:pPr>
              <a:t>03.03.2018</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302009DD-1830-4A18-B53E-C48C6E61AD40}" type="slidenum">
              <a:rPr lang="ru-RU" smtClean="0"/>
              <a:pPr>
                <a:defRPr/>
              </a:pPr>
              <a:t>‹#›</a:t>
            </a:fld>
            <a:endParaRPr lang="ru-RU"/>
          </a:p>
        </p:txBody>
      </p:sp>
    </p:spTree>
    <p:extLst>
      <p:ext uri="{BB962C8B-B14F-4D97-AF65-F5344CB8AC3E}">
        <p14:creationId xmlns:p14="http://schemas.microsoft.com/office/powerpoint/2010/main" val="1417883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pPr>
              <a:defRPr/>
            </a:pPr>
            <a:fld id="{1ED08C1C-33B2-4435-896A-8FAEF341C4BC}" type="datetimeFigureOut">
              <a:rPr lang="ru-RU" smtClean="0"/>
              <a:pPr>
                <a:defRPr/>
              </a:pPr>
              <a:t>03.03.2018</a:t>
            </a:fld>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0A6D8E5-66DD-43DC-B2BD-0F8857732957}" type="slidenum">
              <a:rPr lang="ru-RU" smtClean="0"/>
              <a:pPr>
                <a:defRPr/>
              </a:pPr>
              <a:t>‹#›</a:t>
            </a:fld>
            <a:endParaRPr lang="ru-RU"/>
          </a:p>
        </p:txBody>
      </p:sp>
    </p:spTree>
    <p:extLst>
      <p:ext uri="{BB962C8B-B14F-4D97-AF65-F5344CB8AC3E}">
        <p14:creationId xmlns:p14="http://schemas.microsoft.com/office/powerpoint/2010/main" val="6572657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fld id="{F9FBC291-5F84-435F-BE46-050BE13D3DD1}" type="datetimeFigureOut">
              <a:rPr lang="ru-RU" smtClean="0"/>
              <a:pPr>
                <a:defRPr/>
              </a:pPr>
              <a:t>03.03.2018</a:t>
            </a:fld>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8287A013-A5E4-4ADA-93C2-8B3CCBB1CCCC}" type="slidenum">
              <a:rPr lang="ru-RU" smtClean="0"/>
              <a:pPr>
                <a:defRPr/>
              </a:pPr>
              <a:t>‹#›</a:t>
            </a:fld>
            <a:endParaRPr lang="ru-RU"/>
          </a:p>
        </p:txBody>
      </p:sp>
    </p:spTree>
    <p:extLst>
      <p:ext uri="{BB962C8B-B14F-4D97-AF65-F5344CB8AC3E}">
        <p14:creationId xmlns:p14="http://schemas.microsoft.com/office/powerpoint/2010/main" val="662878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FB22306E-6FFC-4A03-A4DA-1B75EA53FA7D}" type="datetimeFigureOut">
              <a:rPr lang="ru-RU" smtClean="0"/>
              <a:pPr>
                <a:defRPr/>
              </a:pPr>
              <a:t>03.03.2018</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353D8200-3F2A-405A-B4AA-20043E6871E3}" type="slidenum">
              <a:rPr lang="ru-RU" smtClean="0"/>
              <a:pPr>
                <a:defRPr/>
              </a:pPr>
              <a:t>‹#›</a:t>
            </a:fld>
            <a:endParaRPr lang="ru-RU"/>
          </a:p>
        </p:txBody>
      </p:sp>
    </p:spTree>
    <p:extLst>
      <p:ext uri="{BB962C8B-B14F-4D97-AF65-F5344CB8AC3E}">
        <p14:creationId xmlns:p14="http://schemas.microsoft.com/office/powerpoint/2010/main" val="343100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pPr>
              <a:defRPr/>
            </a:pPr>
            <a:fld id="{CE32D028-0432-4993-A4E1-81395BD125E4}" type="datetimeFigureOut">
              <a:rPr lang="ru-RU" smtClean="0"/>
              <a:pPr>
                <a:defRPr/>
              </a:pPr>
              <a:t>03.03.2018</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BDDF7F46-D2DD-4EFC-9447-DFF5BA93A721}" type="slidenum">
              <a:rPr lang="ru-RU" smtClean="0"/>
              <a:pPr>
                <a:defRPr/>
              </a:pPr>
              <a:t>‹#›</a:t>
            </a:fld>
            <a:endParaRPr lang="ru-RU"/>
          </a:p>
        </p:txBody>
      </p:sp>
    </p:spTree>
    <p:extLst>
      <p:ext uri="{BB962C8B-B14F-4D97-AF65-F5344CB8AC3E}">
        <p14:creationId xmlns:p14="http://schemas.microsoft.com/office/powerpoint/2010/main" val="428491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6A5C708-3879-4693-885E-1B7D32D90141}" type="datetimeFigureOut">
              <a:rPr lang="ru-RU" smtClean="0"/>
              <a:pPr>
                <a:defRPr/>
              </a:pPr>
              <a:t>03.03.2018</a:t>
            </a:fld>
            <a:endParaRPr lang="ru-RU"/>
          </a:p>
        </p:txBody>
      </p:sp>
      <p:sp>
        <p:nvSpPr>
          <p:cNvPr id="5" name="Нижний колонтитул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ru-RU"/>
          </a:p>
        </p:txBody>
      </p:sp>
      <p:sp>
        <p:nvSpPr>
          <p:cNvPr id="6" name="Номер слайда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BCF7536-F27F-4390-92E9-40A3A957C180}" type="slidenum">
              <a:rPr lang="ru-RU" smtClean="0"/>
              <a:pPr>
                <a:defRPr/>
              </a:pPr>
              <a:t>‹#›</a:t>
            </a:fld>
            <a:endParaRPr lang="ru-RU"/>
          </a:p>
        </p:txBody>
      </p:sp>
    </p:spTree>
    <p:extLst>
      <p:ext uri="{BB962C8B-B14F-4D97-AF65-F5344CB8AC3E}">
        <p14:creationId xmlns:p14="http://schemas.microsoft.com/office/powerpoint/2010/main" val="30910484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ru.wikipedia.org/wiki/1_%D0%BC%D0%B0%D1%80%D1%82%D0%B0" TargetMode="External"/><Relationship Id="rId2" Type="http://schemas.openxmlformats.org/officeDocument/2006/relationships/hyperlink" Target="https://ru.wikipedia.org/wiki/8_%D0%B0%D0%B2%D0%B3%D1%83%D1%81%D1%82%D0%B0"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5400" b="1" dirty="0" smtClean="0">
                <a:latin typeface="+mn-lt"/>
              </a:rPr>
              <a:t/>
            </a:r>
            <a:br>
              <a:rPr lang="ru-RU" sz="5400" b="1" dirty="0" smtClean="0">
                <a:latin typeface="+mn-lt"/>
              </a:rPr>
            </a:br>
            <a:r>
              <a:rPr lang="ru-RU" sz="5400" b="1" dirty="0">
                <a:latin typeface="+mn-lt"/>
              </a:rPr>
              <a:t/>
            </a:r>
            <a:br>
              <a:rPr lang="ru-RU" sz="5400" b="1" dirty="0">
                <a:latin typeface="+mn-lt"/>
              </a:rPr>
            </a:br>
            <a:r>
              <a:rPr lang="ru-RU" sz="5400" b="1" dirty="0" smtClean="0">
                <a:latin typeface="+mn-lt"/>
              </a:rPr>
              <a:t>1 Марта – </a:t>
            </a:r>
            <a:r>
              <a:rPr lang="ru-RU" sz="5400" b="1" dirty="0" smtClean="0">
                <a:latin typeface="+mn-lt"/>
              </a:rPr>
              <a:t>День кошки </a:t>
            </a:r>
            <a:r>
              <a:rPr lang="ru-RU" sz="5400" b="1" dirty="0" smtClean="0">
                <a:latin typeface="+mn-lt"/>
              </a:rPr>
              <a:t>в России.</a:t>
            </a:r>
            <a:br>
              <a:rPr lang="ru-RU" sz="5400" b="1" dirty="0" smtClean="0">
                <a:latin typeface="+mn-lt"/>
              </a:rPr>
            </a:br>
            <a:r>
              <a:rPr lang="ru-RU" sz="5400" b="1" dirty="0" smtClean="0">
                <a:latin typeface="+mn-lt"/>
              </a:rPr>
              <a:t/>
            </a:r>
            <a:br>
              <a:rPr lang="ru-RU" sz="5400" b="1" dirty="0" smtClean="0">
                <a:latin typeface="+mn-lt"/>
              </a:rPr>
            </a:br>
            <a:r>
              <a:rPr lang="ru-RU" sz="5400" b="1" dirty="0" smtClean="0">
                <a:latin typeface="+mn-lt"/>
              </a:rPr>
              <a:t> </a:t>
            </a:r>
            <a:endParaRPr lang="ru-RU" sz="5400" b="1" dirty="0">
              <a:latin typeface="+mn-l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455" y="1714500"/>
            <a:ext cx="7786255" cy="514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7868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dirty="0" smtClean="0">
                <a:latin typeface="+mn-lt"/>
              </a:rPr>
              <a:t>Вход в музей кошек в Москве.</a:t>
            </a:r>
            <a:endParaRPr lang="ru-RU" sz="6000" b="1" dirty="0">
              <a:latin typeface="+mn-lt"/>
            </a:endParaRPr>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0801" y="1731818"/>
            <a:ext cx="6816436" cy="5126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7080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7"/>
            <a:ext cx="10515600" cy="4608657"/>
          </a:xfrm>
        </p:spPr>
        <p:txBody>
          <a:bodyPr/>
          <a:lstStyle/>
          <a:p>
            <a:pPr algn="ctr"/>
            <a:r>
              <a:rPr lang="ru-RU" sz="6000" b="1" dirty="0" smtClean="0">
                <a:solidFill>
                  <a:srgbClr val="252525"/>
                </a:solidFill>
                <a:latin typeface="+mn-lt"/>
              </a:rPr>
              <a:t>Пушистые, подвижные, ласковые </a:t>
            </a:r>
            <a:r>
              <a:rPr lang="ru-RU" sz="6000" b="1" dirty="0">
                <a:solidFill>
                  <a:srgbClr val="252525"/>
                </a:solidFill>
                <a:latin typeface="+mn-lt"/>
              </a:rPr>
              <a:t>и очень </a:t>
            </a:r>
            <a:r>
              <a:rPr lang="ru-RU" sz="6000" b="1" dirty="0" smtClean="0">
                <a:solidFill>
                  <a:srgbClr val="252525"/>
                </a:solidFill>
                <a:latin typeface="+mn-lt"/>
              </a:rPr>
              <a:t>умные домашние животные.</a:t>
            </a:r>
            <a:r>
              <a:rPr lang="ru-RU" sz="6000" b="1" dirty="0">
                <a:solidFill>
                  <a:srgbClr val="252525"/>
                </a:solidFill>
                <a:latin typeface="+mn-lt"/>
              </a:rPr>
              <a:t> </a:t>
            </a:r>
            <a:endParaRPr lang="ru-RU" sz="6000" b="1" dirty="0">
              <a:latin typeface="+mn-lt"/>
            </a:endParaRPr>
          </a:p>
        </p:txBody>
      </p:sp>
    </p:spTree>
    <p:extLst>
      <p:ext uri="{BB962C8B-B14F-4D97-AF65-F5344CB8AC3E}">
        <p14:creationId xmlns:p14="http://schemas.microsoft.com/office/powerpoint/2010/main" val="3621753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Подзаголовок 2"/>
          <p:cNvSpPr>
            <a:spLocks noGrp="1"/>
          </p:cNvSpPr>
          <p:nvPr>
            <p:ph type="subTitle" idx="1"/>
          </p:nvPr>
        </p:nvSpPr>
        <p:spPr/>
        <p:txBody>
          <a:bodyPr/>
          <a:lstStyle/>
          <a:p>
            <a:endParaRPr lang="ru-RU" smtClean="0"/>
          </a:p>
        </p:txBody>
      </p:sp>
      <p:pic>
        <p:nvPicPr>
          <p:cNvPr id="13315" name="Рисунок 4"/>
          <p:cNvPicPr>
            <a:picLocks noChangeAspect="1"/>
          </p:cNvPicPr>
          <p:nvPr/>
        </p:nvPicPr>
        <p:blipFill>
          <a:blip r:embed="rId2"/>
          <a:srcRect/>
          <a:stretch>
            <a:fillRect/>
          </a:stretch>
        </p:blipFill>
        <p:spPr bwMode="auto">
          <a:xfrm>
            <a:off x="1246909" y="2"/>
            <a:ext cx="9684328" cy="779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54" y="1"/>
            <a:ext cx="12358255" cy="74121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50229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5057" y="1"/>
            <a:ext cx="7924799" cy="69688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862742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565" y="0"/>
            <a:ext cx="5929745" cy="6762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41956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p:txBody>
          <a:bodyPr>
            <a:normAutofit fontScale="90000"/>
          </a:bodyPr>
          <a:lstStyle/>
          <a:p>
            <a:pPr algn="ctr"/>
            <a:r>
              <a:rPr lang="ru-RU" b="1" dirty="0" smtClean="0"/>
              <a:t>Гибкий скелет (244 кости – на 40 костей больше, чем у человека)</a:t>
            </a:r>
          </a:p>
        </p:txBody>
      </p:sp>
      <p:pic>
        <p:nvPicPr>
          <p:cNvPr id="14338" name="Объект 3"/>
          <p:cNvPicPr>
            <a:picLocks noGrp="1" noChangeAspect="1"/>
          </p:cNvPicPr>
          <p:nvPr>
            <p:ph idx="1"/>
          </p:nvPr>
        </p:nvPicPr>
        <p:blipFill>
          <a:blip r:embed="rId2"/>
          <a:stretch>
            <a:fillRect/>
          </a:stretch>
        </p:blipFill>
        <p:spPr>
          <a:xfrm>
            <a:off x="2331336" y="1600200"/>
            <a:ext cx="7529328" cy="4525963"/>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p:txBody>
          <a:bodyPr/>
          <a:lstStyle/>
          <a:p>
            <a:pPr algn="ctr"/>
            <a:r>
              <a:rPr lang="ru-RU" b="1" dirty="0" smtClean="0"/>
              <a:t>«Плавающие»  участки скелета</a:t>
            </a:r>
          </a:p>
        </p:txBody>
      </p:sp>
      <p:pic>
        <p:nvPicPr>
          <p:cNvPr id="15362" name="Объект 3"/>
          <p:cNvPicPr>
            <a:picLocks noGrp="1" noChangeAspect="1"/>
          </p:cNvPicPr>
          <p:nvPr>
            <p:ph idx="1"/>
          </p:nvPr>
        </p:nvPicPr>
        <p:blipFill>
          <a:blip r:embed="rId2"/>
          <a:stretch>
            <a:fillRect/>
          </a:stretch>
        </p:blipFill>
        <p:spPr>
          <a:xfrm>
            <a:off x="3238500" y="1891506"/>
            <a:ext cx="5715000" cy="394335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1" y="365125"/>
            <a:ext cx="10965873" cy="6021820"/>
          </a:xfrm>
        </p:spPr>
        <p:txBody>
          <a:bodyPr/>
          <a:lstStyle/>
          <a:p>
            <a:r>
              <a:rPr lang="ru-RU" sz="5400" dirty="0" smtClean="0"/>
              <a:t>    </a:t>
            </a:r>
            <a:r>
              <a:rPr lang="ru-RU" sz="5400" b="1" dirty="0" smtClean="0">
                <a:latin typeface="+mn-lt"/>
              </a:rPr>
              <a:t>Позвонков в позвоночнике у </a:t>
            </a:r>
            <a:r>
              <a:rPr lang="ru-RU" sz="5400" b="1" dirty="0">
                <a:latin typeface="+mn-lt"/>
              </a:rPr>
              <a:t>кошки </a:t>
            </a:r>
            <a:r>
              <a:rPr lang="ru-RU" sz="5400" b="1" dirty="0" smtClean="0">
                <a:latin typeface="+mn-lt"/>
              </a:rPr>
              <a:t>30</a:t>
            </a:r>
            <a:r>
              <a:rPr lang="ru-RU" sz="5400" b="1" dirty="0">
                <a:latin typeface="+mn-lt"/>
              </a:rPr>
              <a:t> </a:t>
            </a:r>
            <a:r>
              <a:rPr lang="ru-RU" sz="5400" b="1" dirty="0" smtClean="0">
                <a:latin typeface="+mn-lt"/>
              </a:rPr>
              <a:t>(у </a:t>
            </a:r>
            <a:r>
              <a:rPr lang="ru-RU" sz="5400" b="1" dirty="0">
                <a:latin typeface="+mn-lt"/>
              </a:rPr>
              <a:t>человека – 24). </a:t>
            </a:r>
            <a:r>
              <a:rPr lang="ru-RU" sz="5400" b="1" dirty="0" smtClean="0">
                <a:latin typeface="+mn-lt"/>
              </a:rPr>
              <a:t>   Это </a:t>
            </a:r>
            <a:r>
              <a:rPr lang="ru-RU" sz="5400" b="1" dirty="0">
                <a:latin typeface="+mn-lt"/>
              </a:rPr>
              <a:t>придает позвоночнику эластичность и то самое умение грациозно изгибать спинку, которому человек тоже пытается научиться.</a:t>
            </a:r>
          </a:p>
        </p:txBody>
      </p:sp>
    </p:spTree>
    <p:extLst>
      <p:ext uri="{BB962C8B-B14F-4D97-AF65-F5344CB8AC3E}">
        <p14:creationId xmlns:p14="http://schemas.microsoft.com/office/powerpoint/2010/main" val="29392629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p:txBody>
          <a:bodyPr/>
          <a:lstStyle/>
          <a:p>
            <a:pPr algn="ctr"/>
            <a:r>
              <a:rPr lang="ru-RU" b="1" smtClean="0"/>
              <a:t>Взрослая кошка имеет 30 зубов</a:t>
            </a:r>
          </a:p>
        </p:txBody>
      </p:sp>
      <p:pic>
        <p:nvPicPr>
          <p:cNvPr id="24579" name="Picture 3" descr="1549514"/>
          <p:cNvPicPr>
            <a:picLocks noChangeAspect="1" noChangeArrowheads="1"/>
          </p:cNvPicPr>
          <p:nvPr/>
        </p:nvPicPr>
        <p:blipFill>
          <a:blip r:embed="rId2"/>
          <a:srcRect/>
          <a:stretch>
            <a:fillRect/>
          </a:stretch>
        </p:blipFill>
        <p:spPr bwMode="auto">
          <a:xfrm>
            <a:off x="2486026" y="1568450"/>
            <a:ext cx="6961188" cy="483235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000" b="1" dirty="0" smtClean="0">
                <a:solidFill>
                  <a:srgbClr val="222222"/>
                </a:solidFill>
                <a:latin typeface="Arial"/>
              </a:rPr>
              <a:t>Первой страной, </a:t>
            </a:r>
            <a:r>
              <a:rPr lang="ru-RU" sz="4000" b="1" dirty="0">
                <a:solidFill>
                  <a:srgbClr val="222222"/>
                </a:solidFill>
                <a:latin typeface="Arial"/>
              </a:rPr>
              <a:t>где </a:t>
            </a:r>
            <a:r>
              <a:rPr lang="ru-RU" sz="4000" b="1" dirty="0" smtClean="0">
                <a:solidFill>
                  <a:srgbClr val="222222"/>
                </a:solidFill>
                <a:latin typeface="Arial"/>
              </a:rPr>
              <a:t>приручили кошек, был  древний Египет. </a:t>
            </a:r>
            <a:endParaRPr lang="ru-RU" sz="4000" b="1" dirty="0"/>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0074" y="1787237"/>
            <a:ext cx="7176655" cy="49183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30987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normAutofit fontScale="90000"/>
          </a:bodyPr>
          <a:lstStyle/>
          <a:p>
            <a:pPr algn="ctr"/>
            <a:r>
              <a:rPr lang="ru-RU" b="1" dirty="0" smtClean="0"/>
              <a:t>500 мышц (только на голове 34 мышцы). У человека мышц около 650).</a:t>
            </a:r>
          </a:p>
        </p:txBody>
      </p:sp>
      <p:pic>
        <p:nvPicPr>
          <p:cNvPr id="16386" name="Объект 3"/>
          <p:cNvPicPr>
            <a:picLocks noGrp="1" noChangeAspect="1"/>
          </p:cNvPicPr>
          <p:nvPr>
            <p:ph idx="1"/>
          </p:nvPr>
        </p:nvPicPr>
        <p:blipFill>
          <a:blip r:embed="rId2"/>
          <a:srcRect/>
          <a:stretch>
            <a:fillRect/>
          </a:stretch>
        </p:blipFill>
        <p:spPr>
          <a:xfrm>
            <a:off x="1714500" y="1622425"/>
            <a:ext cx="9280525" cy="4732338"/>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Заголовок 1"/>
          <p:cNvSpPr>
            <a:spLocks noGrp="1"/>
          </p:cNvSpPr>
          <p:nvPr>
            <p:ph type="title"/>
          </p:nvPr>
        </p:nvSpPr>
        <p:spPr/>
        <p:txBody>
          <a:bodyPr>
            <a:normAutofit fontScale="90000"/>
          </a:bodyPr>
          <a:lstStyle/>
          <a:p>
            <a:pPr algn="ctr"/>
            <a:r>
              <a:rPr lang="ru-RU" b="1" smtClean="0"/>
              <a:t>Прыгает на высоту в 5 раз превышающую её длину тела (для человека это 9 метров)</a:t>
            </a:r>
          </a:p>
        </p:txBody>
      </p:sp>
      <p:pic>
        <p:nvPicPr>
          <p:cNvPr id="17410" name="Объект 3"/>
          <p:cNvPicPr>
            <a:picLocks noGrp="1" noChangeAspect="1"/>
          </p:cNvPicPr>
          <p:nvPr>
            <p:ph idx="1"/>
          </p:nvPr>
        </p:nvPicPr>
        <p:blipFill>
          <a:blip r:embed="rId2"/>
          <a:stretch>
            <a:fillRect/>
          </a:stretch>
        </p:blipFill>
        <p:spPr>
          <a:xfrm>
            <a:off x="4667250" y="3529806"/>
            <a:ext cx="2857500" cy="666750"/>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545" y="1915886"/>
            <a:ext cx="10113819" cy="494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fontAlgn="base">
              <a:spcAft>
                <a:spcPct val="0"/>
              </a:spcAft>
            </a:pPr>
            <a:r>
              <a:rPr lang="ru-RU" sz="6000" b="1" dirty="0" smtClean="0">
                <a:solidFill>
                  <a:prstClr val="black"/>
                </a:solidFill>
                <a:latin typeface="Calibri" pitchFamily="34" charset="0"/>
                <a:ea typeface="+mn-ea"/>
                <a:cs typeface="Arial" charset="0"/>
              </a:rPr>
              <a:t/>
            </a:r>
            <a:br>
              <a:rPr lang="ru-RU" sz="6000" b="1" dirty="0" smtClean="0">
                <a:solidFill>
                  <a:prstClr val="black"/>
                </a:solidFill>
                <a:latin typeface="Calibri" pitchFamily="34" charset="0"/>
                <a:ea typeface="+mn-ea"/>
                <a:cs typeface="Arial" charset="0"/>
              </a:rPr>
            </a:br>
            <a:r>
              <a:rPr lang="ru-RU" sz="6000" b="1" dirty="0">
                <a:solidFill>
                  <a:prstClr val="black"/>
                </a:solidFill>
                <a:latin typeface="Calibri" pitchFamily="34" charset="0"/>
                <a:ea typeface="+mn-ea"/>
                <a:cs typeface="Arial" charset="0"/>
              </a:rPr>
              <a:t/>
            </a:r>
            <a:br>
              <a:rPr lang="ru-RU" sz="6000" b="1" dirty="0">
                <a:solidFill>
                  <a:prstClr val="black"/>
                </a:solidFill>
                <a:latin typeface="Calibri" pitchFamily="34" charset="0"/>
                <a:ea typeface="+mn-ea"/>
                <a:cs typeface="Arial" charset="0"/>
              </a:rPr>
            </a:br>
            <a:r>
              <a:rPr lang="ru-RU" sz="6000" b="1" dirty="0" smtClean="0">
                <a:solidFill>
                  <a:prstClr val="black"/>
                </a:solidFill>
                <a:latin typeface="Calibri" pitchFamily="34" charset="0"/>
                <a:ea typeface="+mn-ea"/>
                <a:cs typeface="Arial" charset="0"/>
              </a:rPr>
              <a:t/>
            </a:r>
            <a:br>
              <a:rPr lang="ru-RU" sz="6000" b="1" dirty="0" smtClean="0">
                <a:solidFill>
                  <a:prstClr val="black"/>
                </a:solidFill>
                <a:latin typeface="Calibri" pitchFamily="34" charset="0"/>
                <a:ea typeface="+mn-ea"/>
                <a:cs typeface="Arial" charset="0"/>
              </a:rPr>
            </a:br>
            <a:r>
              <a:rPr lang="ru-RU" sz="6000" b="1" dirty="0">
                <a:solidFill>
                  <a:prstClr val="black"/>
                </a:solidFill>
                <a:latin typeface="Calibri" pitchFamily="34" charset="0"/>
                <a:ea typeface="+mn-ea"/>
                <a:cs typeface="Arial" charset="0"/>
              </a:rPr>
              <a:t/>
            </a:r>
            <a:br>
              <a:rPr lang="ru-RU" sz="6000" b="1" dirty="0">
                <a:solidFill>
                  <a:prstClr val="black"/>
                </a:solidFill>
                <a:latin typeface="Calibri" pitchFamily="34" charset="0"/>
                <a:ea typeface="+mn-ea"/>
                <a:cs typeface="Arial" charset="0"/>
              </a:rPr>
            </a:br>
            <a:r>
              <a:rPr lang="ru-RU" sz="6000" b="1" dirty="0" smtClean="0">
                <a:solidFill>
                  <a:prstClr val="black"/>
                </a:solidFill>
                <a:latin typeface="Calibri" pitchFamily="34" charset="0"/>
                <a:ea typeface="+mn-ea"/>
                <a:cs typeface="Arial" charset="0"/>
              </a:rPr>
              <a:t/>
            </a:r>
            <a:br>
              <a:rPr lang="ru-RU" sz="6000" b="1" dirty="0" smtClean="0">
                <a:solidFill>
                  <a:prstClr val="black"/>
                </a:solidFill>
                <a:latin typeface="Calibri" pitchFamily="34" charset="0"/>
                <a:ea typeface="+mn-ea"/>
                <a:cs typeface="Arial" charset="0"/>
              </a:rPr>
            </a:br>
            <a:r>
              <a:rPr lang="ru-RU" sz="6000" b="1" dirty="0">
                <a:solidFill>
                  <a:prstClr val="black"/>
                </a:solidFill>
                <a:latin typeface="Calibri" pitchFamily="34" charset="0"/>
                <a:ea typeface="+mn-ea"/>
                <a:cs typeface="Arial" charset="0"/>
              </a:rPr>
              <a:t/>
            </a:r>
            <a:br>
              <a:rPr lang="ru-RU" sz="6000" b="1" dirty="0">
                <a:solidFill>
                  <a:prstClr val="black"/>
                </a:solidFill>
                <a:latin typeface="Calibri" pitchFamily="34" charset="0"/>
                <a:ea typeface="+mn-ea"/>
                <a:cs typeface="Arial" charset="0"/>
              </a:rPr>
            </a:br>
            <a:r>
              <a:rPr lang="ru-RU" sz="6000" b="1" dirty="0" smtClean="0">
                <a:solidFill>
                  <a:prstClr val="black"/>
                </a:solidFill>
                <a:latin typeface="Calibri" pitchFamily="34" charset="0"/>
                <a:ea typeface="+mn-ea"/>
                <a:cs typeface="Arial" charset="0"/>
              </a:rPr>
              <a:t>У </a:t>
            </a:r>
            <a:r>
              <a:rPr lang="ru-RU" sz="6000" b="1" dirty="0">
                <a:solidFill>
                  <a:prstClr val="black"/>
                </a:solidFill>
                <a:latin typeface="Calibri" pitchFamily="34" charset="0"/>
                <a:ea typeface="+mn-ea"/>
                <a:cs typeface="Arial" charset="0"/>
              </a:rPr>
              <a:t>кошки глаза большие, по сравнению с головой, и слегка выпуклые. Если бы человек имел такие же большие глаза (по отношению к размерам тела), они были бы около 20 см в диаметре.</a:t>
            </a:r>
            <a:br>
              <a:rPr lang="ru-RU" sz="6000" b="1" dirty="0">
                <a:solidFill>
                  <a:prstClr val="black"/>
                </a:solidFill>
                <a:latin typeface="Calibri" pitchFamily="34" charset="0"/>
                <a:ea typeface="+mn-ea"/>
                <a:cs typeface="Arial" charset="0"/>
              </a:rPr>
            </a:br>
            <a:endParaRPr lang="ru-RU" dirty="0"/>
          </a:p>
        </p:txBody>
      </p:sp>
    </p:spTree>
    <p:extLst>
      <p:ext uri="{BB962C8B-B14F-4D97-AF65-F5344CB8AC3E}">
        <p14:creationId xmlns:p14="http://schemas.microsoft.com/office/powerpoint/2010/main" val="12078040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4B4B4B"/>
                </a:solidFill>
                <a:latin typeface="PT Sans"/>
              </a:rPr>
              <a:t/>
            </a:r>
            <a:br>
              <a:rPr lang="ru-RU" dirty="0" smtClean="0">
                <a:solidFill>
                  <a:srgbClr val="4B4B4B"/>
                </a:solidFill>
                <a:latin typeface="PT Sans"/>
              </a:rPr>
            </a:br>
            <a:r>
              <a:rPr lang="ru-RU" dirty="0">
                <a:solidFill>
                  <a:srgbClr val="4B4B4B"/>
                </a:solidFill>
                <a:latin typeface="PT Sans"/>
              </a:rPr>
              <a:t/>
            </a:r>
            <a:br>
              <a:rPr lang="ru-RU" dirty="0">
                <a:solidFill>
                  <a:srgbClr val="4B4B4B"/>
                </a:solidFill>
                <a:latin typeface="PT Sans"/>
              </a:rPr>
            </a:br>
            <a:r>
              <a:rPr lang="ru-RU" dirty="0" smtClean="0">
                <a:solidFill>
                  <a:srgbClr val="4B4B4B"/>
                </a:solidFill>
                <a:latin typeface="PT Sans"/>
              </a:rPr>
              <a:t/>
            </a:r>
            <a:br>
              <a:rPr lang="ru-RU" dirty="0" smtClean="0">
                <a:solidFill>
                  <a:srgbClr val="4B4B4B"/>
                </a:solidFill>
                <a:latin typeface="PT Sans"/>
              </a:rPr>
            </a:br>
            <a:r>
              <a:rPr lang="ru-RU" dirty="0">
                <a:solidFill>
                  <a:srgbClr val="4B4B4B"/>
                </a:solidFill>
                <a:latin typeface="PT Sans"/>
              </a:rPr>
              <a:t/>
            </a:r>
            <a:br>
              <a:rPr lang="ru-RU" dirty="0">
                <a:solidFill>
                  <a:srgbClr val="4B4B4B"/>
                </a:solidFill>
                <a:latin typeface="PT Sans"/>
              </a:rPr>
            </a:br>
            <a:r>
              <a:rPr lang="ru-RU" dirty="0" smtClean="0">
                <a:solidFill>
                  <a:srgbClr val="4B4B4B"/>
                </a:solidFill>
                <a:latin typeface="PT Sans"/>
              </a:rPr>
              <a:t/>
            </a:r>
            <a:br>
              <a:rPr lang="ru-RU" dirty="0" smtClean="0">
                <a:solidFill>
                  <a:srgbClr val="4B4B4B"/>
                </a:solidFill>
                <a:latin typeface="PT Sans"/>
              </a:rPr>
            </a:br>
            <a:r>
              <a:rPr lang="ru-RU" dirty="0">
                <a:solidFill>
                  <a:srgbClr val="4B4B4B"/>
                </a:solidFill>
                <a:latin typeface="PT Sans"/>
              </a:rPr>
              <a:t/>
            </a:r>
            <a:br>
              <a:rPr lang="ru-RU" dirty="0">
                <a:solidFill>
                  <a:srgbClr val="4B4B4B"/>
                </a:solidFill>
                <a:latin typeface="PT Sans"/>
              </a:rPr>
            </a:br>
            <a:r>
              <a:rPr lang="ru-RU" dirty="0" smtClean="0">
                <a:solidFill>
                  <a:srgbClr val="4B4B4B"/>
                </a:solidFill>
                <a:latin typeface="PT Sans"/>
              </a:rPr>
              <a:t/>
            </a:r>
            <a:br>
              <a:rPr lang="ru-RU" dirty="0" smtClean="0">
                <a:solidFill>
                  <a:srgbClr val="4B4B4B"/>
                </a:solidFill>
                <a:latin typeface="PT Sans"/>
              </a:rPr>
            </a:br>
            <a:r>
              <a:rPr lang="ru-RU" sz="5300" b="1" dirty="0" smtClean="0">
                <a:solidFill>
                  <a:srgbClr val="4B4B4B"/>
                </a:solidFill>
                <a:latin typeface="+mn-lt"/>
              </a:rPr>
              <a:t>Угол </a:t>
            </a:r>
            <a:r>
              <a:rPr lang="ru-RU" sz="5300" b="1" dirty="0">
                <a:solidFill>
                  <a:srgbClr val="4B4B4B"/>
                </a:solidFill>
                <a:latin typeface="+mn-lt"/>
              </a:rPr>
              <a:t>зрения мурлык почти 250 градусов. Это намного больше возможностей человеческого глаза. Такое «широкое» зрение помогает домашним хищникам охотиться и верно оценивать расстояние до объекта. </a:t>
            </a:r>
            <a:endParaRPr lang="ru-RU" sz="5300" b="1" dirty="0">
              <a:latin typeface="+mn-lt"/>
            </a:endParaRPr>
          </a:p>
        </p:txBody>
      </p:sp>
    </p:spTree>
    <p:extLst>
      <p:ext uri="{BB962C8B-B14F-4D97-AF65-F5344CB8AC3E}">
        <p14:creationId xmlns:p14="http://schemas.microsoft.com/office/powerpoint/2010/main" val="19645201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04801"/>
            <a:ext cx="8922327" cy="6276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287888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0656" y="0"/>
            <a:ext cx="10086109"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46669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0"/>
            <a:ext cx="1141614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150600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473" y="263236"/>
            <a:ext cx="11111345" cy="624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058711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4073" y="401784"/>
            <a:ext cx="11707091" cy="6740307"/>
          </a:xfrm>
          <a:prstGeom prst="rect">
            <a:avLst/>
          </a:prstGeom>
        </p:spPr>
        <p:txBody>
          <a:bodyPr wrap="square">
            <a:spAutoFit/>
          </a:bodyPr>
          <a:lstStyle/>
          <a:p>
            <a:pPr algn="ctr"/>
            <a:r>
              <a:rPr lang="ru-RU" sz="4800" b="1" dirty="0" smtClean="0">
                <a:solidFill>
                  <a:srgbClr val="080D13"/>
                </a:solidFill>
                <a:latin typeface="PT Sans"/>
              </a:rPr>
              <a:t>Кошки  различают   цвета</a:t>
            </a:r>
            <a:r>
              <a:rPr lang="ru-RU" sz="4800" dirty="0">
                <a:solidFill>
                  <a:srgbClr val="080D13"/>
                </a:solidFill>
                <a:latin typeface="PT Sans"/>
              </a:rPr>
              <a:t>:</a:t>
            </a:r>
          </a:p>
          <a:p>
            <a:pPr algn="ctr">
              <a:buFont typeface="Arial"/>
              <a:buChar char="•"/>
            </a:pPr>
            <a:r>
              <a:rPr lang="ru-RU" sz="4800" i="1" dirty="0">
                <a:solidFill>
                  <a:srgbClr val="0A3046"/>
                </a:solidFill>
                <a:latin typeface="PT Sans"/>
              </a:rPr>
              <a:t>черный;</a:t>
            </a:r>
          </a:p>
          <a:p>
            <a:pPr algn="ctr">
              <a:buFont typeface="Arial"/>
              <a:buChar char="•"/>
            </a:pPr>
            <a:r>
              <a:rPr lang="ru-RU" sz="4800" i="1" dirty="0">
                <a:solidFill>
                  <a:srgbClr val="0A3046"/>
                </a:solidFill>
                <a:latin typeface="PT Sans"/>
              </a:rPr>
              <a:t>белый;</a:t>
            </a:r>
          </a:p>
          <a:p>
            <a:pPr algn="ctr">
              <a:buFont typeface="Arial"/>
              <a:buChar char="•"/>
            </a:pPr>
            <a:r>
              <a:rPr lang="ru-RU" sz="4800" i="1" dirty="0">
                <a:solidFill>
                  <a:srgbClr val="0A3046"/>
                </a:solidFill>
                <a:latin typeface="PT Sans"/>
              </a:rPr>
              <a:t>серый и все его оттенки;</a:t>
            </a:r>
          </a:p>
          <a:p>
            <a:pPr algn="ctr">
              <a:buFont typeface="Arial"/>
              <a:buChar char="•"/>
            </a:pPr>
            <a:r>
              <a:rPr lang="ru-RU" sz="4800" i="1" dirty="0">
                <a:solidFill>
                  <a:srgbClr val="0A3046"/>
                </a:solidFill>
                <a:latin typeface="PT Sans"/>
              </a:rPr>
              <a:t>желтый;</a:t>
            </a:r>
          </a:p>
          <a:p>
            <a:pPr algn="ctr">
              <a:buFont typeface="Arial"/>
              <a:buChar char="•"/>
            </a:pPr>
            <a:r>
              <a:rPr lang="ru-RU" sz="4800" i="1" dirty="0">
                <a:solidFill>
                  <a:srgbClr val="0A3046"/>
                </a:solidFill>
                <a:latin typeface="PT Sans"/>
              </a:rPr>
              <a:t>зеленый;</a:t>
            </a:r>
          </a:p>
          <a:p>
            <a:pPr algn="ctr">
              <a:buFont typeface="Arial"/>
              <a:buChar char="•"/>
            </a:pPr>
            <a:r>
              <a:rPr lang="ru-RU" sz="4800" i="1" dirty="0">
                <a:solidFill>
                  <a:srgbClr val="0A3046"/>
                </a:solidFill>
                <a:latin typeface="PT Sans"/>
              </a:rPr>
              <a:t>синий</a:t>
            </a:r>
            <a:r>
              <a:rPr lang="ru-RU" sz="4800" i="1" dirty="0" smtClean="0">
                <a:solidFill>
                  <a:srgbClr val="0A3046"/>
                </a:solidFill>
                <a:latin typeface="PT Sans"/>
              </a:rPr>
              <a:t>.</a:t>
            </a:r>
          </a:p>
          <a:p>
            <a:pPr algn="ctr"/>
            <a:r>
              <a:rPr lang="ru-RU" sz="4600" dirty="0">
                <a:solidFill>
                  <a:srgbClr val="080D13"/>
                </a:solidFill>
                <a:latin typeface="PT Sans"/>
              </a:rPr>
              <a:t>Считается, что серый цвет кошка может свободно разделить на 24 оттенка. </a:t>
            </a:r>
            <a:endParaRPr lang="ru-RU" sz="4600" b="0" i="1" dirty="0">
              <a:solidFill>
                <a:srgbClr val="0A3046"/>
              </a:solidFill>
              <a:effectLst/>
              <a:latin typeface="PT Sans"/>
            </a:endParaRPr>
          </a:p>
        </p:txBody>
      </p:sp>
    </p:spTree>
    <p:extLst>
      <p:ext uri="{BB962C8B-B14F-4D97-AF65-F5344CB8AC3E}">
        <p14:creationId xmlns:p14="http://schemas.microsoft.com/office/powerpoint/2010/main" val="1351292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35528" y="235527"/>
            <a:ext cx="11845637" cy="6511637"/>
          </a:xfrm>
        </p:spPr>
        <p:txBody>
          <a:bodyPr>
            <a:normAutofit/>
          </a:bodyPr>
          <a:lstStyle/>
          <a:p>
            <a:pPr marL="0" indent="0">
              <a:buNone/>
            </a:pPr>
            <a:r>
              <a:rPr lang="ru-RU" sz="5400" b="1" dirty="0" smtClean="0">
                <a:solidFill>
                  <a:srgbClr val="888888"/>
                </a:solidFill>
                <a:latin typeface="Libre Franklin"/>
              </a:rPr>
              <a:t>     </a:t>
            </a:r>
            <a:r>
              <a:rPr lang="ru-RU" sz="5400" b="1" dirty="0" smtClean="0"/>
              <a:t>У кошек имеется </a:t>
            </a:r>
            <a:r>
              <a:rPr lang="ru-RU" sz="5400" b="1" dirty="0"/>
              <a:t>еще одно необычное свойство. Падая с высоты, кошки способны упасть на все четыре лапы и не получить никаких повреждений. Сделать так не может ни человек, ни большинство остальных животных.</a:t>
            </a:r>
          </a:p>
        </p:txBody>
      </p:sp>
    </p:spTree>
    <p:extLst>
      <p:ext uri="{BB962C8B-B14F-4D97-AF65-F5344CB8AC3E}">
        <p14:creationId xmlns:p14="http://schemas.microsoft.com/office/powerpoint/2010/main" val="28618290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0000"/>
                </a:solidFill>
                <a:latin typeface="Arial"/>
                <a:ea typeface="Calibri"/>
              </a:rPr>
              <a:t/>
            </a:r>
            <a:br>
              <a:rPr lang="ru-RU" dirty="0" smtClean="0">
                <a:solidFill>
                  <a:srgbClr val="000000"/>
                </a:solidFill>
                <a:latin typeface="Arial"/>
                <a:ea typeface="Calibri"/>
              </a:rPr>
            </a:br>
            <a:r>
              <a:rPr lang="ru-RU" dirty="0">
                <a:solidFill>
                  <a:srgbClr val="000000"/>
                </a:solidFill>
                <a:latin typeface="Arial"/>
                <a:ea typeface="Calibri"/>
              </a:rPr>
              <a:t/>
            </a:r>
            <a:br>
              <a:rPr lang="ru-RU" dirty="0">
                <a:solidFill>
                  <a:srgbClr val="000000"/>
                </a:solidFill>
                <a:latin typeface="Arial"/>
                <a:ea typeface="Calibri"/>
              </a:rPr>
            </a:br>
            <a:r>
              <a:rPr lang="ru-RU" dirty="0" smtClean="0">
                <a:solidFill>
                  <a:srgbClr val="000000"/>
                </a:solidFill>
                <a:latin typeface="Arial"/>
                <a:ea typeface="Calibri"/>
              </a:rPr>
              <a:t/>
            </a:r>
            <a:br>
              <a:rPr lang="ru-RU" dirty="0" smtClean="0">
                <a:solidFill>
                  <a:srgbClr val="000000"/>
                </a:solidFill>
                <a:latin typeface="Arial"/>
                <a:ea typeface="Calibri"/>
              </a:rPr>
            </a:br>
            <a:r>
              <a:rPr lang="ru-RU" dirty="0">
                <a:solidFill>
                  <a:srgbClr val="000000"/>
                </a:solidFill>
                <a:latin typeface="Arial"/>
                <a:ea typeface="Calibri"/>
              </a:rPr>
              <a:t/>
            </a:r>
            <a:br>
              <a:rPr lang="ru-RU" dirty="0">
                <a:solidFill>
                  <a:srgbClr val="000000"/>
                </a:solidFill>
                <a:latin typeface="Arial"/>
                <a:ea typeface="Calibri"/>
              </a:rPr>
            </a:br>
            <a:r>
              <a:rPr lang="ru-RU" dirty="0" smtClean="0">
                <a:solidFill>
                  <a:srgbClr val="000000"/>
                </a:solidFill>
                <a:latin typeface="Arial"/>
                <a:ea typeface="Calibri"/>
              </a:rPr>
              <a:t/>
            </a:r>
            <a:br>
              <a:rPr lang="ru-RU" dirty="0" smtClean="0">
                <a:solidFill>
                  <a:srgbClr val="000000"/>
                </a:solidFill>
                <a:latin typeface="Arial"/>
                <a:ea typeface="Calibri"/>
              </a:rPr>
            </a:br>
            <a:r>
              <a:rPr lang="ru-RU" dirty="0">
                <a:solidFill>
                  <a:srgbClr val="000000"/>
                </a:solidFill>
                <a:latin typeface="Arial"/>
                <a:ea typeface="Calibri"/>
              </a:rPr>
              <a:t/>
            </a:r>
            <a:br>
              <a:rPr lang="ru-RU" dirty="0">
                <a:solidFill>
                  <a:srgbClr val="000000"/>
                </a:solidFill>
                <a:latin typeface="Arial"/>
                <a:ea typeface="Calibri"/>
              </a:rPr>
            </a:br>
            <a:r>
              <a:rPr lang="ru-RU" dirty="0" smtClean="0">
                <a:solidFill>
                  <a:srgbClr val="000000"/>
                </a:solidFill>
                <a:latin typeface="Arial"/>
                <a:ea typeface="Calibri"/>
              </a:rPr>
              <a:t/>
            </a:r>
            <a:br>
              <a:rPr lang="ru-RU" dirty="0" smtClean="0">
                <a:solidFill>
                  <a:srgbClr val="000000"/>
                </a:solidFill>
                <a:latin typeface="Arial"/>
                <a:ea typeface="Calibri"/>
              </a:rPr>
            </a:br>
            <a:r>
              <a:rPr lang="ru-RU" dirty="0">
                <a:solidFill>
                  <a:srgbClr val="000000"/>
                </a:solidFill>
                <a:latin typeface="Arial"/>
                <a:ea typeface="Calibri"/>
              </a:rPr>
              <a:t/>
            </a:r>
            <a:br>
              <a:rPr lang="ru-RU" dirty="0">
                <a:solidFill>
                  <a:srgbClr val="000000"/>
                </a:solidFill>
                <a:latin typeface="Arial"/>
                <a:ea typeface="Calibri"/>
              </a:rPr>
            </a:br>
            <a:r>
              <a:rPr lang="ru-RU" b="1" dirty="0" smtClean="0">
                <a:solidFill>
                  <a:srgbClr val="000000"/>
                </a:solidFill>
                <a:latin typeface="+mn-lt"/>
                <a:ea typeface="Calibri"/>
              </a:rPr>
              <a:t>На </a:t>
            </a:r>
            <a:r>
              <a:rPr lang="ru-RU" b="1" dirty="0">
                <a:solidFill>
                  <a:srgbClr val="000000"/>
                </a:solidFill>
                <a:latin typeface="+mn-lt"/>
                <a:ea typeface="Calibri"/>
              </a:rPr>
              <a:t>Руси мурлыки появились в 7-м веке до нашей эры благодаря купцам, которые везли свои товары на русские земли. Животные, ловящие мышей, стоили очень дорого, поэтому долгое время считались роскошью. Держать мурлык было по карману только представителям знатных сословий. Появление кошек у людей с небольшим достатком стало возможным только в XVI веке. </a:t>
            </a:r>
            <a:endParaRPr lang="ru-RU" b="1" dirty="0">
              <a:latin typeface="+mn-lt"/>
            </a:endParaRPr>
          </a:p>
        </p:txBody>
      </p:sp>
    </p:spTree>
    <p:extLst>
      <p:ext uri="{BB962C8B-B14F-4D97-AF65-F5344CB8AC3E}">
        <p14:creationId xmlns:p14="http://schemas.microsoft.com/office/powerpoint/2010/main" val="16132569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419" y="387927"/>
            <a:ext cx="10543308" cy="60682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010834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smtClean="0"/>
              <a:t>    </a:t>
            </a:r>
            <a:r>
              <a:rPr lang="ru-RU" sz="4800" b="1" dirty="0" smtClean="0">
                <a:latin typeface="+mn-lt"/>
              </a:rPr>
              <a:t>Но </a:t>
            </a:r>
            <a:r>
              <a:rPr lang="ru-RU" sz="4800" b="1" dirty="0">
                <a:latin typeface="+mn-lt"/>
              </a:rPr>
              <a:t>как бы быстро кошка ни умела развернуться в воздухе, ей все равно для этого нужно около 18 секунд. При падении с маленькой высоты, например, 20 см, у нее этого времени нет, и приземление будет с печальными последствиями. </a:t>
            </a:r>
            <a:r>
              <a:rPr lang="ru-RU" dirty="0"/>
              <a:t/>
            </a:r>
            <a:br>
              <a:rPr lang="ru-RU" dirty="0"/>
            </a:br>
            <a:endParaRPr lang="ru-RU" dirty="0"/>
          </a:p>
        </p:txBody>
      </p:sp>
    </p:spTree>
    <p:extLst>
      <p:ext uri="{BB962C8B-B14F-4D97-AF65-F5344CB8AC3E}">
        <p14:creationId xmlns:p14="http://schemas.microsoft.com/office/powerpoint/2010/main" val="26669343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Заголовок 1"/>
          <p:cNvSpPr>
            <a:spLocks noGrp="1"/>
          </p:cNvSpPr>
          <p:nvPr>
            <p:ph type="title"/>
          </p:nvPr>
        </p:nvSpPr>
        <p:spPr/>
        <p:txBody>
          <a:bodyPr/>
          <a:lstStyle/>
          <a:p>
            <a:pPr algn="ctr"/>
            <a:r>
              <a:rPr lang="ru-RU" b="1" smtClean="0"/>
              <a:t>Вибриссы- один из органов чувств</a:t>
            </a:r>
          </a:p>
        </p:txBody>
      </p:sp>
      <p:pic>
        <p:nvPicPr>
          <p:cNvPr id="19458" name="Рисунок 3"/>
          <p:cNvPicPr>
            <a:picLocks noChangeAspect="1"/>
          </p:cNvPicPr>
          <p:nvPr/>
        </p:nvPicPr>
        <p:blipFill>
          <a:blip r:embed="rId2"/>
          <a:srcRect/>
          <a:stretch>
            <a:fillRect/>
          </a:stretch>
        </p:blipFill>
        <p:spPr bwMode="auto">
          <a:xfrm>
            <a:off x="1382713" y="1690690"/>
            <a:ext cx="9424987" cy="503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p:txBody>
          <a:bodyPr>
            <a:normAutofit fontScale="90000"/>
          </a:bodyPr>
          <a:lstStyle/>
          <a:p>
            <a:pPr algn="ctr"/>
            <a:r>
              <a:rPr lang="ru-RU" b="1" smtClean="0"/>
              <a:t>Обоняние у котят появляется раньше слуха и зрения</a:t>
            </a:r>
          </a:p>
        </p:txBody>
      </p:sp>
      <p:pic>
        <p:nvPicPr>
          <p:cNvPr id="20482" name="Объект 3"/>
          <p:cNvPicPr>
            <a:picLocks noGrp="1" noChangeAspect="1"/>
          </p:cNvPicPr>
          <p:nvPr>
            <p:ph idx="1"/>
          </p:nvPr>
        </p:nvPicPr>
        <p:blipFill>
          <a:blip r:embed="rId2"/>
          <a:stretch>
            <a:fillRect/>
          </a:stretch>
        </p:blipFill>
        <p:spPr>
          <a:xfrm>
            <a:off x="2812474" y="1496291"/>
            <a:ext cx="7024254" cy="5361709"/>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p:txBody>
          <a:bodyPr>
            <a:normAutofit fontScale="90000"/>
          </a:bodyPr>
          <a:lstStyle/>
          <a:p>
            <a:pPr algn="ctr"/>
            <a:r>
              <a:rPr lang="ru-RU" b="1" smtClean="0"/>
              <a:t>У кошки отличный  слух. Способна воспринимать ультразвук.</a:t>
            </a:r>
          </a:p>
        </p:txBody>
      </p:sp>
      <p:pic>
        <p:nvPicPr>
          <p:cNvPr id="21506" name="Объект 3"/>
          <p:cNvPicPr>
            <a:picLocks noGrp="1" noChangeAspect="1"/>
          </p:cNvPicPr>
          <p:nvPr>
            <p:ph idx="1"/>
          </p:nvPr>
        </p:nvPicPr>
        <p:blipFill>
          <a:blip r:embed="rId2"/>
          <a:stretch>
            <a:fillRect/>
          </a:stretch>
        </p:blipFill>
        <p:spPr>
          <a:xfrm>
            <a:off x="4364183" y="1537855"/>
            <a:ext cx="3352799" cy="5209309"/>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838200" y="296863"/>
            <a:ext cx="10515600" cy="1528762"/>
          </a:xfrm>
        </p:spPr>
        <p:txBody>
          <a:bodyPr>
            <a:normAutofit fontScale="90000"/>
          </a:bodyPr>
          <a:lstStyle/>
          <a:p>
            <a:pPr algn="ctr"/>
            <a:r>
              <a:rPr lang="ru-RU" b="1" smtClean="0"/>
              <a:t>Обонятельные центры кошек содержат 67 миллионов клеток, на 1,5 миллиона больше, чем у человека.</a:t>
            </a:r>
          </a:p>
        </p:txBody>
      </p:sp>
      <p:pic>
        <p:nvPicPr>
          <p:cNvPr id="22530" name="Объект 3"/>
          <p:cNvPicPr>
            <a:picLocks noGrp="1" noChangeAspect="1"/>
          </p:cNvPicPr>
          <p:nvPr>
            <p:ph idx="1"/>
          </p:nvPr>
        </p:nvPicPr>
        <p:blipFill>
          <a:blip r:embed="rId2"/>
          <a:srcRect/>
          <a:stretch>
            <a:fillRect/>
          </a:stretch>
        </p:blipFill>
        <p:spPr>
          <a:xfrm>
            <a:off x="2719389" y="2501900"/>
            <a:ext cx="6388100" cy="4356100"/>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p:txBody>
          <a:bodyPr/>
          <a:lstStyle/>
          <a:p>
            <a:pPr algn="ctr"/>
            <a:r>
              <a:rPr lang="ru-RU" b="1" smtClean="0"/>
              <a:t>Орган вкуса развит слабее, чем у человека</a:t>
            </a:r>
          </a:p>
        </p:txBody>
      </p:sp>
      <p:pic>
        <p:nvPicPr>
          <p:cNvPr id="23554" name="Объект 3"/>
          <p:cNvPicPr>
            <a:picLocks noGrp="1" noChangeAspect="1"/>
          </p:cNvPicPr>
          <p:nvPr>
            <p:ph idx="1"/>
          </p:nvPr>
        </p:nvPicPr>
        <p:blipFill>
          <a:blip r:embed="rId2"/>
          <a:srcRect/>
          <a:stretch>
            <a:fillRect/>
          </a:stretch>
        </p:blipFill>
        <p:spPr>
          <a:xfrm>
            <a:off x="1668463" y="1709738"/>
            <a:ext cx="8482012" cy="5148262"/>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latin typeface="+mn-lt"/>
              </a:rPr>
              <a:t>Кошки не чувствуют сладкого вкуса.</a:t>
            </a:r>
            <a:endParaRPr lang="ru-RU" sz="4800" b="1" dirty="0">
              <a:latin typeface="+mn-lt"/>
            </a:endParaRPr>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0" y="1834356"/>
            <a:ext cx="6096000" cy="4057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4249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7"/>
            <a:ext cx="10972800" cy="1872817"/>
          </a:xfrm>
        </p:spPr>
        <p:txBody>
          <a:bodyPr>
            <a:normAutofit fontScale="90000"/>
          </a:bodyPr>
          <a:lstStyle/>
          <a:p>
            <a:r>
              <a:rPr lang="ru-RU" b="1" dirty="0">
                <a:solidFill>
                  <a:srgbClr val="333333"/>
                </a:solidFill>
                <a:latin typeface="+mn-lt"/>
              </a:rPr>
              <a:t>От </a:t>
            </a:r>
            <a:r>
              <a:rPr lang="ru-RU" b="1" dirty="0" smtClean="0">
                <a:solidFill>
                  <a:srgbClr val="333333"/>
                </a:solidFill>
                <a:latin typeface="+mn-lt"/>
              </a:rPr>
              <a:t>обморожения лапки кошки </a:t>
            </a:r>
            <a:r>
              <a:rPr lang="ru-RU" b="1" dirty="0">
                <a:solidFill>
                  <a:srgbClr val="333333"/>
                </a:solidFill>
                <a:latin typeface="+mn-lt"/>
              </a:rPr>
              <a:t>спасают воздушные подушки, которые находятся между когтями в шерсти</a:t>
            </a:r>
            <a:r>
              <a:rPr lang="ru-RU" dirty="0">
                <a:solidFill>
                  <a:srgbClr val="333333"/>
                </a:solidFill>
                <a:latin typeface="Roboto"/>
              </a:rPr>
              <a:t>. </a:t>
            </a: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909" y="2189018"/>
            <a:ext cx="11139055" cy="4475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2160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165" y="0"/>
            <a:ext cx="1101436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854403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12192000" cy="6858000"/>
          </a:xfrm>
        </p:spPr>
        <p:txBody>
          <a:bodyPr/>
          <a:lstStyle/>
          <a:p>
            <a:r>
              <a:rPr lang="ru-RU" b="1" dirty="0">
                <a:latin typeface="+mn-lt"/>
              </a:rPr>
              <a:t>Международным днём кошек с 2002 года признано </a:t>
            </a:r>
            <a:r>
              <a:rPr lang="ru-RU" b="1" dirty="0">
                <a:latin typeface="+mn-lt"/>
                <a:hlinkClick r:id="rId2" tooltip="8 августа"/>
              </a:rPr>
              <a:t>8 августа</a:t>
            </a:r>
            <a:r>
              <a:rPr lang="ru-RU" b="1" dirty="0">
                <a:latin typeface="+mn-lt"/>
              </a:rPr>
              <a:t>. Его инициатором стал Международный фонд </a:t>
            </a:r>
            <a:r>
              <a:rPr lang="ru-RU" b="1" dirty="0" smtClean="0">
                <a:latin typeface="+mn-lt"/>
              </a:rPr>
              <a:t>защиты животных. В </a:t>
            </a:r>
            <a:r>
              <a:rPr lang="ru-RU" b="1" dirty="0">
                <a:latin typeface="+mn-lt"/>
              </a:rPr>
              <a:t>некоторых странах День кошки празднуется в другие дни. Так, в России его отмечают </a:t>
            </a:r>
            <a:r>
              <a:rPr lang="ru-RU" b="1" dirty="0">
                <a:latin typeface="+mn-lt"/>
                <a:hlinkClick r:id="rId3" tooltip="1 марта"/>
              </a:rPr>
              <a:t>1 </a:t>
            </a:r>
            <a:r>
              <a:rPr lang="ru-RU" b="1" dirty="0" smtClean="0">
                <a:latin typeface="+mn-lt"/>
                <a:hlinkClick r:id="rId3" tooltip="1 марта"/>
              </a:rPr>
              <a:t>марта</a:t>
            </a:r>
            <a:r>
              <a:rPr lang="ru-RU" b="1" dirty="0" smtClean="0">
                <a:latin typeface="+mn-lt"/>
              </a:rPr>
              <a:t>.</a:t>
            </a:r>
            <a:endParaRPr lang="ru-RU" b="1" dirty="0">
              <a:latin typeface="+mn-lt"/>
            </a:endParaRPr>
          </a:p>
        </p:txBody>
      </p:sp>
    </p:spTree>
    <p:extLst>
      <p:ext uri="{BB962C8B-B14F-4D97-AF65-F5344CB8AC3E}">
        <p14:creationId xmlns:p14="http://schemas.microsoft.com/office/powerpoint/2010/main" val="8805491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7"/>
            <a:ext cx="10515600" cy="4816475"/>
          </a:xfrm>
        </p:spPr>
        <p:txBody>
          <a:bodyPr/>
          <a:lstStyle/>
          <a:p>
            <a:r>
              <a:rPr lang="ru-RU" sz="6600" b="1" dirty="0" smtClean="0">
                <a:latin typeface="+mn-lt"/>
              </a:rPr>
              <a:t>      Температура </a:t>
            </a:r>
            <a:r>
              <a:rPr lang="ru-RU" sz="6600" b="1" dirty="0">
                <a:latin typeface="+mn-lt"/>
              </a:rPr>
              <a:t>тела у этих животных выше, чем у человека. Обычно это 38-39 градусов.</a:t>
            </a:r>
          </a:p>
        </p:txBody>
      </p:sp>
    </p:spTree>
    <p:extLst>
      <p:ext uri="{BB962C8B-B14F-4D97-AF65-F5344CB8AC3E}">
        <p14:creationId xmlns:p14="http://schemas.microsoft.com/office/powerpoint/2010/main" val="41576416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56646F"/>
                </a:solidFill>
                <a:latin typeface="Roboto"/>
              </a:rPr>
              <a:t/>
            </a:r>
            <a:br>
              <a:rPr lang="ru-RU" dirty="0" smtClean="0">
                <a:solidFill>
                  <a:srgbClr val="56646F"/>
                </a:solidFill>
                <a:latin typeface="Roboto"/>
              </a:rPr>
            </a:br>
            <a:r>
              <a:rPr lang="ru-RU" dirty="0">
                <a:solidFill>
                  <a:srgbClr val="56646F"/>
                </a:solidFill>
                <a:latin typeface="Roboto"/>
              </a:rPr>
              <a:t/>
            </a:r>
            <a:br>
              <a:rPr lang="ru-RU" dirty="0">
                <a:solidFill>
                  <a:srgbClr val="56646F"/>
                </a:solidFill>
                <a:latin typeface="Roboto"/>
              </a:rPr>
            </a:br>
            <a:r>
              <a:rPr lang="ru-RU" sz="4900" b="1" dirty="0" smtClean="0">
                <a:solidFill>
                  <a:srgbClr val="56646F"/>
                </a:solidFill>
                <a:latin typeface="+mn-lt"/>
              </a:rPr>
              <a:t>Кошки </a:t>
            </a:r>
            <a:r>
              <a:rPr lang="ru-RU" sz="4900" b="1" dirty="0">
                <a:solidFill>
                  <a:srgbClr val="56646F"/>
                </a:solidFill>
                <a:latin typeface="+mn-lt"/>
              </a:rPr>
              <a:t>спят 16 часов в день. То есть около </a:t>
            </a:r>
            <a:r>
              <a:rPr lang="ru-RU" sz="4900" b="1" dirty="0" smtClean="0">
                <a:solidFill>
                  <a:srgbClr val="56646F"/>
                </a:solidFill>
                <a:latin typeface="+mn-lt"/>
              </a:rPr>
              <a:t/>
            </a:r>
            <a:br>
              <a:rPr lang="ru-RU" sz="4900" b="1" dirty="0" smtClean="0">
                <a:solidFill>
                  <a:srgbClr val="56646F"/>
                </a:solidFill>
                <a:latin typeface="+mn-lt"/>
              </a:rPr>
            </a:br>
            <a:r>
              <a:rPr lang="ru-RU" sz="4900" b="1" dirty="0" smtClean="0">
                <a:solidFill>
                  <a:srgbClr val="56646F"/>
                </a:solidFill>
                <a:latin typeface="+mn-lt"/>
              </a:rPr>
              <a:t>70 </a:t>
            </a:r>
            <a:r>
              <a:rPr lang="ru-RU" sz="4900" b="1" dirty="0">
                <a:solidFill>
                  <a:srgbClr val="56646F"/>
                </a:solidFill>
                <a:latin typeface="+mn-lt"/>
              </a:rPr>
              <a:t>% своей жизни.</a:t>
            </a:r>
            <a:r>
              <a:rPr lang="ru-RU" sz="4900" b="1" dirty="0">
                <a:latin typeface="+mn-lt"/>
              </a:rPr>
              <a:t/>
            </a:r>
            <a:br>
              <a:rPr lang="ru-RU" sz="4900" b="1" dirty="0">
                <a:latin typeface="+mn-lt"/>
              </a:rPr>
            </a:br>
            <a:r>
              <a:rPr lang="ru-RU" dirty="0"/>
              <a:t/>
            </a:r>
            <a:br>
              <a:rPr lang="ru-RU" dirty="0"/>
            </a:br>
            <a:endParaRPr lang="ru-RU" dirty="0"/>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1" y="1600200"/>
            <a:ext cx="9199418" cy="5119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316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982" y="96984"/>
            <a:ext cx="11984183" cy="6373091"/>
          </a:xfrm>
        </p:spPr>
        <p:txBody>
          <a:bodyPr>
            <a:normAutofit fontScale="90000"/>
          </a:bodyPr>
          <a:lstStyle/>
          <a:p>
            <a:r>
              <a:rPr lang="ru-RU" dirty="0" smtClean="0"/>
              <a:t/>
            </a:r>
            <a:br>
              <a:rPr lang="ru-RU" dirty="0" smtClean="0"/>
            </a:br>
            <a:r>
              <a:rPr lang="ru-RU" dirty="0" smtClean="0"/>
              <a:t>      </a:t>
            </a:r>
            <a:r>
              <a:rPr lang="ru-RU" b="1" dirty="0" smtClean="0"/>
              <a:t>Лечение </a:t>
            </a:r>
            <a:r>
              <a:rPr lang="ru-RU" b="1" dirty="0"/>
              <a:t>кошками имеет научное название – </a:t>
            </a:r>
            <a:r>
              <a:rPr lang="ru-RU" b="1" dirty="0" err="1"/>
              <a:t>фелинотерапия</a:t>
            </a:r>
            <a:r>
              <a:rPr lang="ru-RU" b="1" dirty="0"/>
              <a:t>. </a:t>
            </a:r>
            <a:r>
              <a:rPr lang="ru-RU" b="1" dirty="0" smtClean="0"/>
              <a:t>  Это </a:t>
            </a:r>
            <a:r>
              <a:rPr lang="ru-RU" b="1" dirty="0"/>
              <a:t>феномен практически не изучался. Даже если бы удалось точно определить благотворное влияние хвостатых питомцев на человеческий организм, как применять полученные знания на практике, – непонятно. Врач же не может выписать рецепт: «Трижды прикладывать к больному месту кота».</a:t>
            </a:r>
          </a:p>
        </p:txBody>
      </p:sp>
    </p:spTree>
    <p:extLst>
      <p:ext uri="{BB962C8B-B14F-4D97-AF65-F5344CB8AC3E}">
        <p14:creationId xmlns:p14="http://schemas.microsoft.com/office/powerpoint/2010/main" val="159002844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2145" y="221673"/>
            <a:ext cx="7453745" cy="6386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439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b="1" dirty="0" smtClean="0">
                <a:solidFill>
                  <a:srgbClr val="000000"/>
                </a:solidFill>
                <a:latin typeface="+mn-lt"/>
              </a:rPr>
              <a:t>При </a:t>
            </a:r>
            <a:r>
              <a:rPr lang="ru-RU" b="1" dirty="0">
                <a:solidFill>
                  <a:srgbClr val="000000"/>
                </a:solidFill>
                <a:latin typeface="+mn-lt"/>
              </a:rPr>
              <a:t>контакте с животным, например, при поглаживании кошки, образуется особое электростатическое поле. Оно очень благотворно влияет на организм человека. </a:t>
            </a:r>
            <a:endParaRPr lang="ru-RU" b="1" dirty="0">
              <a:latin typeface="+mn-lt"/>
            </a:endParaRPr>
          </a:p>
        </p:txBody>
      </p:sp>
    </p:spTree>
    <p:extLst>
      <p:ext uri="{BB962C8B-B14F-4D97-AF65-F5344CB8AC3E}">
        <p14:creationId xmlns:p14="http://schemas.microsoft.com/office/powerpoint/2010/main" val="32803405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7236" y="290945"/>
            <a:ext cx="8160328" cy="63315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42208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b="1" dirty="0" smtClean="0">
                <a:solidFill>
                  <a:srgbClr val="000000"/>
                </a:solidFill>
                <a:latin typeface="+mn-lt"/>
              </a:rPr>
              <a:t>Одна </a:t>
            </a:r>
            <a:r>
              <a:rPr lang="ru-RU" b="1" dirty="0">
                <a:solidFill>
                  <a:srgbClr val="000000"/>
                </a:solidFill>
                <a:latin typeface="+mn-lt"/>
              </a:rPr>
              <a:t>из тайн хвостатых питомцев – </a:t>
            </a:r>
            <a:r>
              <a:rPr lang="ru-RU" b="1" dirty="0" err="1">
                <a:solidFill>
                  <a:srgbClr val="000000"/>
                </a:solidFill>
                <a:latin typeface="+mn-lt"/>
              </a:rPr>
              <a:t>мурчание</a:t>
            </a:r>
            <a:r>
              <a:rPr lang="ru-RU" b="1" dirty="0">
                <a:solidFill>
                  <a:srgbClr val="000000"/>
                </a:solidFill>
                <a:latin typeface="+mn-lt"/>
              </a:rPr>
              <a:t>. Звуки, издаваемые кошками, укладываются в диапазон 16-44 Гц. Наукой доказано, что регулярное общение с мурчащим котиком может повысить иммунитет. Во время мурлыканья питомец издает также особые вибрации. Считается, что особенно полезно слушать мурчащего кота, когда он лежит на вас. </a:t>
            </a:r>
            <a:endParaRPr lang="ru-RU" b="1" dirty="0">
              <a:latin typeface="+mn-lt"/>
            </a:endParaRPr>
          </a:p>
        </p:txBody>
      </p:sp>
    </p:spTree>
    <p:extLst>
      <p:ext uri="{BB962C8B-B14F-4D97-AF65-F5344CB8AC3E}">
        <p14:creationId xmlns:p14="http://schemas.microsoft.com/office/powerpoint/2010/main" val="30183918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486" y="261258"/>
            <a:ext cx="11146970" cy="6110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38516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762000"/>
            <a:ext cx="10515600" cy="928688"/>
          </a:xfrm>
        </p:spPr>
        <p:txBody>
          <a:bodyPr>
            <a:normAutofit fontScale="90000"/>
          </a:bodyPr>
          <a:lstStyle/>
          <a:p>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dirty="0">
                <a:solidFill>
                  <a:srgbClr val="000000"/>
                </a:solidFill>
                <a:latin typeface="PT Sans"/>
              </a:rPr>
              <a:t/>
            </a:r>
            <a:br>
              <a:rPr lang="ru-RU" dirty="0">
                <a:solidFill>
                  <a:srgbClr val="000000"/>
                </a:solidFill>
                <a:latin typeface="PT Sans"/>
              </a:rPr>
            </a:br>
            <a:r>
              <a:rPr lang="ru-RU" dirty="0" smtClean="0">
                <a:solidFill>
                  <a:srgbClr val="000000"/>
                </a:solidFill>
                <a:latin typeface="PT Sans"/>
              </a:rPr>
              <a:t/>
            </a:r>
            <a:br>
              <a:rPr lang="ru-RU" dirty="0" smtClean="0">
                <a:solidFill>
                  <a:srgbClr val="000000"/>
                </a:solidFill>
                <a:latin typeface="PT Sans"/>
              </a:rPr>
            </a:br>
            <a:r>
              <a:rPr lang="ru-RU" b="1" dirty="0" smtClean="0">
                <a:solidFill>
                  <a:srgbClr val="000000"/>
                </a:solidFill>
                <a:latin typeface="+mn-lt"/>
              </a:rPr>
              <a:t>Нельзя </a:t>
            </a:r>
            <a:r>
              <a:rPr lang="ru-RU" b="1" dirty="0">
                <a:solidFill>
                  <a:srgbClr val="000000"/>
                </a:solidFill>
                <a:latin typeface="+mn-lt"/>
              </a:rPr>
              <a:t>недооценивать психоэнергетическое воздействие кошки на человека. Эти животные невероятно красивы, а их шерсть приятна на ощупь. Любясь питомцем или гладя его, каждый получает значительное количество положительных эмоций. </a:t>
            </a:r>
            <a:endParaRPr lang="ru-RU" b="1" dirty="0">
              <a:latin typeface="+mn-lt"/>
            </a:endParaRPr>
          </a:p>
        </p:txBody>
      </p:sp>
    </p:spTree>
    <p:extLst>
      <p:ext uri="{BB962C8B-B14F-4D97-AF65-F5344CB8AC3E}">
        <p14:creationId xmlns:p14="http://schemas.microsoft.com/office/powerpoint/2010/main" val="10949792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800" b="1" dirty="0" smtClean="0">
                <a:latin typeface="+mn-lt"/>
              </a:rPr>
              <a:t>Мурчащий «психотерапевт»</a:t>
            </a:r>
            <a:endParaRPr lang="ru-RU" sz="4800" b="1" dirty="0">
              <a:latin typeface="+mn-lt"/>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891" y="1571625"/>
            <a:ext cx="8091054" cy="4912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49465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6910" y="0"/>
            <a:ext cx="983672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7641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b="1" dirty="0" smtClean="0">
                <a:latin typeface="+mn-lt"/>
              </a:rPr>
              <a:t>Любой </a:t>
            </a:r>
            <a:r>
              <a:rPr lang="ru-RU" b="1" dirty="0">
                <a:latin typeface="+mn-lt"/>
              </a:rPr>
              <a:t>представитель данного семейства – это настоящий психотерапевт. Кошки помогают чувствовать себя лучше одиноким людям. Регулярное общение с этими питомцами позволяет избавиться от плохого настроения, выйти из депрессии и побороть нарушения сна. </a:t>
            </a:r>
          </a:p>
        </p:txBody>
      </p:sp>
    </p:spTree>
    <p:extLst>
      <p:ext uri="{BB962C8B-B14F-4D97-AF65-F5344CB8AC3E}">
        <p14:creationId xmlns:p14="http://schemas.microsoft.com/office/powerpoint/2010/main" val="23314160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algn="ctr" fontAlgn="auto">
              <a:spcAft>
                <a:spcPts val="0"/>
              </a:spcAft>
              <a:defRPr/>
            </a:pPr>
            <a:r>
              <a:rPr lang="ru-RU" sz="6000" b="1" i="1" dirty="0" smtClean="0">
                <a:solidFill>
                  <a:srgbClr val="00B050"/>
                </a:solidFill>
              </a:rPr>
              <a:t/>
            </a:r>
            <a:br>
              <a:rPr lang="ru-RU" sz="6000" b="1" i="1" dirty="0" smtClean="0">
                <a:solidFill>
                  <a:srgbClr val="00B050"/>
                </a:solidFill>
              </a:rPr>
            </a:br>
            <a:r>
              <a:rPr lang="ru-RU" sz="6000" b="1" i="1" dirty="0" smtClean="0"/>
              <a:t>Человеком выведено 200 пород кошек.</a:t>
            </a:r>
            <a:br>
              <a:rPr lang="ru-RU" sz="6000" b="1" i="1" dirty="0" smtClean="0"/>
            </a:br>
            <a:r>
              <a:rPr lang="ru-RU" b="1" dirty="0" smtClean="0"/>
              <a:t>Порода «Сфинкс»</a:t>
            </a:r>
            <a:endParaRPr lang="ru-RU" b="1" dirty="0"/>
          </a:p>
        </p:txBody>
      </p:sp>
      <p:pic>
        <p:nvPicPr>
          <p:cNvPr id="26626" name="Объект 3"/>
          <p:cNvPicPr>
            <a:picLocks noGrp="1" noChangeAspect="1"/>
          </p:cNvPicPr>
          <p:nvPr>
            <p:ph idx="1"/>
          </p:nvPr>
        </p:nvPicPr>
        <p:blipFill>
          <a:blip r:embed="rId2"/>
          <a:stretch>
            <a:fillRect/>
          </a:stretch>
        </p:blipFill>
        <p:spPr>
          <a:xfrm>
            <a:off x="3491345" y="2521528"/>
            <a:ext cx="5334000" cy="4336472"/>
          </a:xfr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p:txBody>
          <a:bodyPr/>
          <a:lstStyle/>
          <a:p>
            <a:pPr algn="ctr"/>
            <a:r>
              <a:rPr lang="ru-RU" sz="4800" b="1" smtClean="0"/>
              <a:t>Пуделькэт</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8545" y="1343892"/>
            <a:ext cx="4668981" cy="5417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pPr algn="ctr"/>
            <a:r>
              <a:rPr lang="ru-RU" b="1" smtClean="0"/>
              <a:t>Селкирк  рекс</a:t>
            </a:r>
          </a:p>
        </p:txBody>
      </p:sp>
      <p:pic>
        <p:nvPicPr>
          <p:cNvPr id="29698" name="Объект 3"/>
          <p:cNvPicPr>
            <a:picLocks noGrp="1" noChangeAspect="1"/>
          </p:cNvPicPr>
          <p:nvPr>
            <p:ph idx="1"/>
          </p:nvPr>
        </p:nvPicPr>
        <p:blipFill>
          <a:blip r:embed="rId2"/>
          <a:srcRect/>
          <a:stretch>
            <a:fillRect/>
          </a:stretch>
        </p:blipFill>
        <p:spPr>
          <a:xfrm>
            <a:off x="1652589" y="1690688"/>
            <a:ext cx="8845551" cy="4692650"/>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1"/>
          <p:cNvSpPr>
            <a:spLocks noGrp="1"/>
          </p:cNvSpPr>
          <p:nvPr>
            <p:ph type="title"/>
          </p:nvPr>
        </p:nvSpPr>
        <p:spPr/>
        <p:txBody>
          <a:bodyPr/>
          <a:lstStyle/>
          <a:p>
            <a:pPr algn="ctr"/>
            <a:r>
              <a:rPr lang="ru-RU" b="1" smtClean="0"/>
              <a:t>Невская маскарадная</a:t>
            </a:r>
          </a:p>
        </p:txBody>
      </p:sp>
      <p:pic>
        <p:nvPicPr>
          <p:cNvPr id="30722" name="Объект 3"/>
          <p:cNvPicPr>
            <a:picLocks noGrp="1" noChangeAspect="1"/>
          </p:cNvPicPr>
          <p:nvPr>
            <p:ph idx="1"/>
          </p:nvPr>
        </p:nvPicPr>
        <p:blipFill>
          <a:blip r:embed="rId2"/>
          <a:srcRect/>
          <a:stretch>
            <a:fillRect/>
          </a:stretch>
        </p:blipFill>
        <p:spPr>
          <a:xfrm>
            <a:off x="2951018" y="1301752"/>
            <a:ext cx="6816437" cy="5556248"/>
          </a:xfr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p:txBody>
          <a:bodyPr/>
          <a:lstStyle/>
          <a:p>
            <a:pPr algn="ctr"/>
            <a:r>
              <a:rPr lang="ru-RU" b="1" smtClean="0"/>
              <a:t>Гималайская кошка</a:t>
            </a:r>
          </a:p>
        </p:txBody>
      </p:sp>
      <p:pic>
        <p:nvPicPr>
          <p:cNvPr id="31746" name="Объект 3"/>
          <p:cNvPicPr>
            <a:picLocks noGrp="1" noChangeAspect="1"/>
          </p:cNvPicPr>
          <p:nvPr>
            <p:ph idx="1"/>
          </p:nvPr>
        </p:nvPicPr>
        <p:blipFill>
          <a:blip r:embed="rId2"/>
          <a:srcRect/>
          <a:stretch>
            <a:fillRect/>
          </a:stretch>
        </p:blipFill>
        <p:spPr>
          <a:xfrm>
            <a:off x="1793875" y="1476375"/>
            <a:ext cx="8528051" cy="5381625"/>
          </a:xfr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p:txBody>
          <a:bodyPr/>
          <a:lstStyle/>
          <a:p>
            <a:pPr algn="ctr"/>
            <a:r>
              <a:rPr lang="ru-RU" b="1" smtClean="0"/>
              <a:t>Бенгальская кошка</a:t>
            </a:r>
          </a:p>
        </p:txBody>
      </p:sp>
      <p:pic>
        <p:nvPicPr>
          <p:cNvPr id="32770" name="Объект 3"/>
          <p:cNvPicPr>
            <a:picLocks noGrp="1" noChangeAspect="1"/>
          </p:cNvPicPr>
          <p:nvPr>
            <p:ph idx="1"/>
          </p:nvPr>
        </p:nvPicPr>
        <p:blipFill>
          <a:blip r:embed="rId2"/>
          <a:srcRect/>
          <a:stretch>
            <a:fillRect/>
          </a:stretch>
        </p:blipFill>
        <p:spPr>
          <a:xfrm>
            <a:off x="1741488" y="1371600"/>
            <a:ext cx="8001000" cy="5486400"/>
          </a:xfr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Заголовок 1"/>
          <p:cNvSpPr>
            <a:spLocks noGrp="1"/>
          </p:cNvSpPr>
          <p:nvPr>
            <p:ph type="title"/>
          </p:nvPr>
        </p:nvSpPr>
        <p:spPr/>
        <p:txBody>
          <a:bodyPr/>
          <a:lstStyle/>
          <a:p>
            <a:pPr algn="ctr"/>
            <a:r>
              <a:rPr lang="ru-RU" b="1" smtClean="0"/>
              <a:t>Саванна</a:t>
            </a:r>
          </a:p>
        </p:txBody>
      </p:sp>
      <p:pic>
        <p:nvPicPr>
          <p:cNvPr id="33794" name="Объект 3"/>
          <p:cNvPicPr>
            <a:picLocks noGrp="1" noChangeAspect="1"/>
          </p:cNvPicPr>
          <p:nvPr>
            <p:ph idx="1"/>
          </p:nvPr>
        </p:nvPicPr>
        <p:blipFill>
          <a:blip r:embed="rId2"/>
          <a:stretch>
            <a:fillRect/>
          </a:stretch>
        </p:blipFill>
        <p:spPr>
          <a:xfrm>
            <a:off x="2673927" y="1302327"/>
            <a:ext cx="6913418" cy="5555673"/>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Заголовок 1"/>
          <p:cNvSpPr>
            <a:spLocks noGrp="1"/>
          </p:cNvSpPr>
          <p:nvPr>
            <p:ph type="title"/>
          </p:nvPr>
        </p:nvSpPr>
        <p:spPr/>
        <p:txBody>
          <a:bodyPr>
            <a:normAutofit fontScale="90000"/>
          </a:bodyPr>
          <a:lstStyle/>
          <a:p>
            <a:pPr algn="ctr"/>
            <a:r>
              <a:rPr lang="ru-RU" b="1" smtClean="0"/>
              <a:t>Мейн-кун </a:t>
            </a:r>
            <a:br>
              <a:rPr lang="ru-RU" b="1" smtClean="0"/>
            </a:br>
            <a:r>
              <a:rPr lang="ru-RU" b="1" smtClean="0"/>
              <a:t>(длина тела 123 сантиметра)</a:t>
            </a:r>
          </a:p>
        </p:txBody>
      </p:sp>
      <p:pic>
        <p:nvPicPr>
          <p:cNvPr id="34818" name="Объект 3"/>
          <p:cNvPicPr>
            <a:picLocks noGrp="1" noChangeAspect="1"/>
          </p:cNvPicPr>
          <p:nvPr>
            <p:ph idx="1"/>
          </p:nvPr>
        </p:nvPicPr>
        <p:blipFill>
          <a:blip r:embed="rId2"/>
          <a:srcRect/>
          <a:stretch>
            <a:fillRect/>
          </a:stretch>
        </p:blipFill>
        <p:spPr>
          <a:xfrm>
            <a:off x="2444750" y="1565275"/>
            <a:ext cx="6127751" cy="5168900"/>
          </a:xfr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Объект 3"/>
          <p:cNvPicPr>
            <a:picLocks noGrp="1" noChangeAspect="1"/>
          </p:cNvPicPr>
          <p:nvPr>
            <p:ph idx="1"/>
          </p:nvPr>
        </p:nvPicPr>
        <p:blipFill>
          <a:blip r:embed="rId2"/>
          <a:srcRect/>
          <a:stretch>
            <a:fillRect/>
          </a:stretch>
        </p:blipFill>
        <p:spPr>
          <a:xfrm>
            <a:off x="3463926" y="0"/>
            <a:ext cx="4976813" cy="6858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4145586352"/>
              </p:ext>
            </p:extLst>
          </p:nvPr>
        </p:nvGraphicFramePr>
        <p:xfrm>
          <a:off x="838200" y="138545"/>
          <a:ext cx="10524067" cy="6137564"/>
        </p:xfrm>
        <a:graphic>
          <a:graphicData uri="http://schemas.openxmlformats.org/drawingml/2006/table">
            <a:tbl>
              <a:tblPr/>
              <a:tblGrid>
                <a:gridCol w="216747"/>
                <a:gridCol w="10307320"/>
              </a:tblGrid>
              <a:tr h="6137564">
                <a:tc>
                  <a:txBody>
                    <a:bodyPr/>
                    <a:lstStyle/>
                    <a:p>
                      <a:pPr fontAlgn="t"/>
                      <a:endParaRPr lang="ru-RU" sz="4400" b="1" dirty="0">
                        <a:effectLst/>
                      </a:endParaRPr>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c>
                  <a:txBody>
                    <a:bodyPr/>
                    <a:lstStyle/>
                    <a:p>
                      <a:pPr fontAlgn="t"/>
                      <a:r>
                        <a:rPr lang="ru-RU" sz="5400" b="1" dirty="0" smtClean="0">
                          <a:effectLst/>
                          <a:latin typeface="+mn-lt"/>
                        </a:rPr>
                        <a:t> </a:t>
                      </a:r>
                    </a:p>
                    <a:p>
                      <a:pPr algn="ctr" fontAlgn="t"/>
                      <a:r>
                        <a:rPr lang="ru-RU" sz="5400" b="1" dirty="0" smtClean="0">
                          <a:effectLst/>
                          <a:latin typeface="+mn-lt"/>
                        </a:rPr>
                        <a:t>17 </a:t>
                      </a:r>
                      <a:r>
                        <a:rPr lang="ru-RU" sz="5400" b="1" dirty="0">
                          <a:effectLst/>
                          <a:latin typeface="+mn-lt"/>
                        </a:rPr>
                        <a:t>февраля (Европа)</a:t>
                      </a:r>
                      <a:br>
                        <a:rPr lang="ru-RU" sz="5400" b="1" dirty="0">
                          <a:effectLst/>
                          <a:latin typeface="+mn-lt"/>
                        </a:rPr>
                      </a:br>
                      <a:r>
                        <a:rPr lang="ru-RU" sz="5400" b="1" dirty="0">
                          <a:effectLst/>
                          <a:latin typeface="+mn-lt"/>
                        </a:rPr>
                        <a:t>22 февраля(Япония)</a:t>
                      </a:r>
                      <a:br>
                        <a:rPr lang="ru-RU" sz="5400" b="1" dirty="0">
                          <a:effectLst/>
                          <a:latin typeface="+mn-lt"/>
                        </a:rPr>
                      </a:br>
                      <a:r>
                        <a:rPr lang="ru-RU" sz="5400" b="1" dirty="0" smtClean="0">
                          <a:effectLst/>
                          <a:latin typeface="+mn-lt"/>
                        </a:rPr>
                        <a:t>29 </a:t>
                      </a:r>
                      <a:r>
                        <a:rPr lang="ru-RU" sz="5400" b="1" dirty="0">
                          <a:effectLst/>
                          <a:latin typeface="+mn-lt"/>
                        </a:rPr>
                        <a:t>октября (США)</a:t>
                      </a:r>
                      <a:br>
                        <a:rPr lang="ru-RU" sz="5400" b="1" dirty="0">
                          <a:effectLst/>
                          <a:latin typeface="+mn-lt"/>
                        </a:rPr>
                      </a:br>
                      <a:r>
                        <a:rPr lang="ru-RU" sz="5400" b="1" dirty="0">
                          <a:effectLst/>
                          <a:latin typeface="+mn-lt"/>
                        </a:rPr>
                        <a:t>8 августа (остальные страны)</a:t>
                      </a:r>
                    </a:p>
                  </a:txBody>
                  <a:tcP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solidFill>
                      <a:srgbClr val="F8F9FA"/>
                    </a:solidFill>
                  </a:tcPr>
                </a:tc>
              </a:tr>
            </a:tbl>
          </a:graphicData>
        </a:graphic>
      </p:graphicFrame>
    </p:spTree>
    <p:extLst>
      <p:ext uri="{BB962C8B-B14F-4D97-AF65-F5344CB8AC3E}">
        <p14:creationId xmlns:p14="http://schemas.microsoft.com/office/powerpoint/2010/main" val="34563164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Заголовок 1"/>
          <p:cNvSpPr>
            <a:spLocks noGrp="1"/>
          </p:cNvSpPr>
          <p:nvPr>
            <p:ph type="title"/>
          </p:nvPr>
        </p:nvSpPr>
        <p:spPr/>
        <p:txBody>
          <a:bodyPr/>
          <a:lstStyle/>
          <a:p>
            <a:pPr algn="ctr"/>
            <a:r>
              <a:rPr lang="ru-RU" b="1" smtClean="0"/>
              <a:t>Мэнская бесхвостая кошка</a:t>
            </a:r>
          </a:p>
        </p:txBody>
      </p:sp>
      <p:pic>
        <p:nvPicPr>
          <p:cNvPr id="36866" name="Объект 3"/>
          <p:cNvPicPr>
            <a:picLocks noGrp="1" noChangeAspect="1"/>
          </p:cNvPicPr>
          <p:nvPr>
            <p:ph idx="1"/>
          </p:nvPr>
        </p:nvPicPr>
        <p:blipFill>
          <a:blip r:embed="rId2"/>
          <a:srcRect/>
          <a:stretch>
            <a:fillRect/>
          </a:stretch>
        </p:blipFill>
        <p:spPr>
          <a:xfrm>
            <a:off x="2462214" y="1354138"/>
            <a:ext cx="7208837" cy="5327650"/>
          </a:xfr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Заголовок 1"/>
          <p:cNvSpPr>
            <a:spLocks noGrp="1"/>
          </p:cNvSpPr>
          <p:nvPr>
            <p:ph type="title"/>
          </p:nvPr>
        </p:nvSpPr>
        <p:spPr/>
        <p:txBody>
          <a:bodyPr/>
          <a:lstStyle/>
          <a:p>
            <a:endParaRPr lang="ru-RU" smtClean="0"/>
          </a:p>
        </p:txBody>
      </p:sp>
      <p:sp>
        <p:nvSpPr>
          <p:cNvPr id="37890" name="Объект 2"/>
          <p:cNvSpPr>
            <a:spLocks noGrp="1"/>
          </p:cNvSpPr>
          <p:nvPr>
            <p:ph idx="1"/>
          </p:nvPr>
        </p:nvSpPr>
        <p:spPr/>
        <p:txBody>
          <a:bodyPr/>
          <a:lstStyle/>
          <a:p>
            <a:endParaRPr lang="ru-RU" smtClean="0"/>
          </a:p>
        </p:txBody>
      </p:sp>
      <p:pic>
        <p:nvPicPr>
          <p:cNvPr id="37891" name="Рисунок 3"/>
          <p:cNvPicPr>
            <a:picLocks noChangeAspect="1"/>
          </p:cNvPicPr>
          <p:nvPr/>
        </p:nvPicPr>
        <p:blipFill>
          <a:blip r:embed="rId2"/>
          <a:srcRect/>
          <a:stretch>
            <a:fillRect/>
          </a:stretch>
        </p:blipFill>
        <p:spPr bwMode="auto">
          <a:xfrm>
            <a:off x="650876" y="0"/>
            <a:ext cx="1070292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444444"/>
                </a:solidFill>
                <a:latin typeface="Arial"/>
              </a:rPr>
              <a:t>Фелинология - наука о </a:t>
            </a:r>
            <a:r>
              <a:rPr lang="ru-RU" b="1" dirty="0" smtClean="0">
                <a:solidFill>
                  <a:srgbClr val="444444"/>
                </a:solidFill>
                <a:latin typeface="Arial"/>
              </a:rPr>
              <a:t>кошках.</a:t>
            </a:r>
            <a:endParaRPr lang="ru-RU" dirty="0"/>
          </a:p>
        </p:txBody>
      </p:sp>
      <p:sp>
        <p:nvSpPr>
          <p:cNvPr id="3" name="Объект 2"/>
          <p:cNvSpPr>
            <a:spLocks noGrp="1"/>
          </p:cNvSpPr>
          <p:nvPr>
            <p:ph idx="1"/>
          </p:nvPr>
        </p:nvSpPr>
        <p:spPr/>
        <p:txBody>
          <a:bodyPr/>
          <a:lstStyle/>
          <a:p>
            <a:endParaRPr lang="ru-RU"/>
          </a:p>
        </p:txBody>
      </p:sp>
    </p:spTree>
    <p:extLst>
      <p:ext uri="{BB962C8B-B14F-4D97-AF65-F5344CB8AC3E}">
        <p14:creationId xmlns:p14="http://schemas.microsoft.com/office/powerpoint/2010/main" val="174949881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9564" y="0"/>
            <a:ext cx="5985164" cy="68580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4398485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856" y="0"/>
            <a:ext cx="1062643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47310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7529" y="0"/>
            <a:ext cx="9670473" cy="6877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795263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010101"/>
                </a:solidFill>
                <a:latin typeface="arial"/>
              </a:rPr>
              <a:t/>
            </a:r>
            <a:br>
              <a:rPr lang="ru-RU" dirty="0" smtClean="0">
                <a:solidFill>
                  <a:srgbClr val="010101"/>
                </a:solidFill>
                <a:latin typeface="arial"/>
              </a:rPr>
            </a:br>
            <a:r>
              <a:rPr lang="ru-RU" dirty="0">
                <a:solidFill>
                  <a:srgbClr val="010101"/>
                </a:solidFill>
                <a:latin typeface="arial"/>
              </a:rPr>
              <a:t/>
            </a:r>
            <a:br>
              <a:rPr lang="ru-RU" dirty="0">
                <a:solidFill>
                  <a:srgbClr val="010101"/>
                </a:solidFill>
                <a:latin typeface="arial"/>
              </a:rPr>
            </a:br>
            <a:r>
              <a:rPr lang="ru-RU" dirty="0" smtClean="0">
                <a:solidFill>
                  <a:srgbClr val="010101"/>
                </a:solidFill>
                <a:latin typeface="arial"/>
              </a:rPr>
              <a:t/>
            </a:r>
            <a:br>
              <a:rPr lang="ru-RU" dirty="0" smtClean="0">
                <a:solidFill>
                  <a:srgbClr val="010101"/>
                </a:solidFill>
                <a:latin typeface="arial"/>
              </a:rPr>
            </a:br>
            <a:r>
              <a:rPr lang="ru-RU" dirty="0">
                <a:solidFill>
                  <a:srgbClr val="010101"/>
                </a:solidFill>
                <a:latin typeface="arial"/>
              </a:rPr>
              <a:t/>
            </a:r>
            <a:br>
              <a:rPr lang="ru-RU" dirty="0">
                <a:solidFill>
                  <a:srgbClr val="010101"/>
                </a:solidFill>
                <a:latin typeface="arial"/>
              </a:rPr>
            </a:br>
            <a:r>
              <a:rPr lang="ru-RU" dirty="0" smtClean="0">
                <a:solidFill>
                  <a:srgbClr val="010101"/>
                </a:solidFill>
                <a:latin typeface="arial"/>
              </a:rPr>
              <a:t/>
            </a:r>
            <a:br>
              <a:rPr lang="ru-RU" dirty="0" smtClean="0">
                <a:solidFill>
                  <a:srgbClr val="010101"/>
                </a:solidFill>
                <a:latin typeface="arial"/>
              </a:rPr>
            </a:br>
            <a:r>
              <a:rPr lang="ru-RU" dirty="0">
                <a:solidFill>
                  <a:srgbClr val="010101"/>
                </a:solidFill>
                <a:latin typeface="arial"/>
              </a:rPr>
              <a:t/>
            </a:r>
            <a:br>
              <a:rPr lang="ru-RU" dirty="0">
                <a:solidFill>
                  <a:srgbClr val="010101"/>
                </a:solidFill>
                <a:latin typeface="arial"/>
              </a:rPr>
            </a:br>
            <a:r>
              <a:rPr lang="ru-RU" dirty="0" smtClean="0">
                <a:solidFill>
                  <a:srgbClr val="010101"/>
                </a:solidFill>
                <a:latin typeface="arial"/>
              </a:rPr>
              <a:t/>
            </a:r>
            <a:br>
              <a:rPr lang="ru-RU" dirty="0" smtClean="0">
                <a:solidFill>
                  <a:srgbClr val="010101"/>
                </a:solidFill>
                <a:latin typeface="arial"/>
              </a:rPr>
            </a:br>
            <a:r>
              <a:rPr lang="ru-RU" b="1" dirty="0" smtClean="0">
                <a:solidFill>
                  <a:srgbClr val="010101"/>
                </a:solidFill>
                <a:latin typeface="+mn-lt"/>
              </a:rPr>
              <a:t>Собрав </a:t>
            </a:r>
            <a:r>
              <a:rPr lang="ru-RU" b="1" dirty="0">
                <a:solidFill>
                  <a:srgbClr val="010101"/>
                </a:solidFill>
                <a:latin typeface="+mn-lt"/>
              </a:rPr>
              <a:t>статистику по «невезучим» животным, итальянские активисты из Ассоциации по защите окружающей среды и животных и взялись решать проблему истребления черных кошек. Первым шагом стало утверждение Дня защиты черных котов в 2007 году</a:t>
            </a:r>
            <a:r>
              <a:rPr lang="ru-RU" dirty="0">
                <a:solidFill>
                  <a:srgbClr val="010101"/>
                </a:solidFill>
                <a:latin typeface="arial"/>
              </a:rPr>
              <a:t>.</a:t>
            </a:r>
            <a:endParaRPr lang="ru-RU" dirty="0"/>
          </a:p>
        </p:txBody>
      </p:sp>
    </p:spTree>
    <p:extLst>
      <p:ext uri="{BB962C8B-B14F-4D97-AF65-F5344CB8AC3E}">
        <p14:creationId xmlns:p14="http://schemas.microsoft.com/office/powerpoint/2010/main" val="986588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9491" y="365126"/>
            <a:ext cx="11651673" cy="2488910"/>
          </a:xfrm>
        </p:spPr>
        <p:txBody>
          <a:bodyPr>
            <a:normAutofit fontScale="90000"/>
          </a:bodyPr>
          <a:lstStyle/>
          <a:p>
            <a:pPr algn="ctr"/>
            <a:r>
              <a:rPr lang="ru-RU" dirty="0" smtClean="0">
                <a:solidFill>
                  <a:srgbClr val="333333"/>
                </a:solidFill>
                <a:latin typeface="Arial"/>
              </a:rPr>
              <a:t/>
            </a:r>
            <a:br>
              <a:rPr lang="ru-RU" dirty="0" smtClean="0">
                <a:solidFill>
                  <a:srgbClr val="333333"/>
                </a:solidFill>
                <a:latin typeface="Arial"/>
              </a:rPr>
            </a:br>
            <a:r>
              <a:rPr lang="ru-RU" dirty="0" smtClean="0">
                <a:solidFill>
                  <a:srgbClr val="333333"/>
                </a:solidFill>
                <a:latin typeface="+mn-lt"/>
              </a:rPr>
              <a:t>17 </a:t>
            </a:r>
            <a:r>
              <a:rPr lang="ru-RU" dirty="0">
                <a:solidFill>
                  <a:srgbClr val="333333"/>
                </a:solidFill>
                <a:latin typeface="+mn-lt"/>
              </a:rPr>
              <a:t>ноября </a:t>
            </a:r>
            <a:r>
              <a:rPr lang="ru-RU" b="1" dirty="0">
                <a:solidFill>
                  <a:srgbClr val="333333"/>
                </a:solidFill>
                <a:latin typeface="+mn-lt"/>
              </a:rPr>
              <a:t>в</a:t>
            </a:r>
            <a:r>
              <a:rPr lang="ru-RU" dirty="0">
                <a:solidFill>
                  <a:srgbClr val="333333"/>
                </a:solidFill>
                <a:latin typeface="+mn-lt"/>
              </a:rPr>
              <a:t> </a:t>
            </a:r>
            <a:r>
              <a:rPr lang="ru-RU" b="1" dirty="0">
                <a:solidFill>
                  <a:srgbClr val="333333"/>
                </a:solidFill>
                <a:latin typeface="+mn-lt"/>
              </a:rPr>
              <a:t>Италии</a:t>
            </a:r>
            <a:r>
              <a:rPr lang="ru-RU" dirty="0">
                <a:solidFill>
                  <a:srgbClr val="333333"/>
                </a:solidFill>
                <a:latin typeface="+mn-lt"/>
              </a:rPr>
              <a:t> отмечают весьма необычный праздник </a:t>
            </a:r>
            <a:r>
              <a:rPr lang="ru-RU" dirty="0" smtClean="0">
                <a:solidFill>
                  <a:srgbClr val="333333"/>
                </a:solidFill>
                <a:latin typeface="+mn-lt"/>
              </a:rPr>
              <a:t>- </a:t>
            </a:r>
            <a:r>
              <a:rPr lang="ru-RU" b="1" dirty="0" smtClean="0">
                <a:solidFill>
                  <a:srgbClr val="333333"/>
                </a:solidFill>
                <a:latin typeface="+mn-lt"/>
              </a:rPr>
              <a:t>День</a:t>
            </a:r>
            <a:r>
              <a:rPr lang="ru-RU" dirty="0">
                <a:solidFill>
                  <a:srgbClr val="333333"/>
                </a:solidFill>
                <a:latin typeface="+mn-lt"/>
              </a:rPr>
              <a:t> защиты </a:t>
            </a:r>
            <a:r>
              <a:rPr lang="ru-RU" b="1" dirty="0">
                <a:solidFill>
                  <a:srgbClr val="333333"/>
                </a:solidFill>
                <a:latin typeface="+mn-lt"/>
              </a:rPr>
              <a:t>черных</a:t>
            </a:r>
            <a:r>
              <a:rPr lang="ru-RU" dirty="0">
                <a:solidFill>
                  <a:srgbClr val="333333"/>
                </a:solidFill>
                <a:latin typeface="+mn-lt"/>
              </a:rPr>
              <a:t> котов (также  </a:t>
            </a:r>
            <a:r>
              <a:rPr lang="ru-RU" b="1" dirty="0">
                <a:solidFill>
                  <a:srgbClr val="333333"/>
                </a:solidFill>
                <a:latin typeface="+mn-lt"/>
              </a:rPr>
              <a:t>черных</a:t>
            </a:r>
            <a:r>
              <a:rPr lang="ru-RU" dirty="0">
                <a:solidFill>
                  <a:srgbClr val="333333"/>
                </a:solidFill>
                <a:latin typeface="+mn-lt"/>
              </a:rPr>
              <a:t> </a:t>
            </a:r>
            <a:r>
              <a:rPr lang="ru-RU" b="1" dirty="0">
                <a:solidFill>
                  <a:srgbClr val="333333"/>
                </a:solidFill>
                <a:latin typeface="+mn-lt"/>
              </a:rPr>
              <a:t>кошек</a:t>
            </a:r>
            <a:r>
              <a:rPr lang="ru-RU" dirty="0" smtClean="0">
                <a:solidFill>
                  <a:srgbClr val="333333"/>
                </a:solidFill>
                <a:latin typeface="+mn-lt"/>
              </a:rPr>
              <a:t>)</a:t>
            </a:r>
            <a:br>
              <a:rPr lang="ru-RU" dirty="0" smtClean="0">
                <a:solidFill>
                  <a:srgbClr val="333333"/>
                </a:solidFill>
                <a:latin typeface="+mn-lt"/>
              </a:rPr>
            </a:br>
            <a:endParaRPr lang="ru-RU" dirty="0">
              <a:latin typeface="+mn-lt"/>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795" y="2854036"/>
            <a:ext cx="6097587" cy="37026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8531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7"/>
            <a:ext cx="10515600" cy="5883275"/>
          </a:xfrm>
        </p:spPr>
        <p:txBody>
          <a:bodyPr/>
          <a:lstStyle/>
          <a:p>
            <a:r>
              <a:rPr lang="ru-RU" sz="4800" b="1" dirty="0">
                <a:solidFill>
                  <a:srgbClr val="222222"/>
                </a:solidFill>
                <a:latin typeface="+mn-lt"/>
              </a:rPr>
              <a:t>Впервые </a:t>
            </a:r>
            <a:r>
              <a:rPr lang="ru-RU" sz="4800" b="1" dirty="0" smtClean="0">
                <a:solidFill>
                  <a:srgbClr val="222222"/>
                </a:solidFill>
                <a:latin typeface="+mn-lt"/>
              </a:rPr>
              <a:t>День кошек в </a:t>
            </a:r>
            <a:r>
              <a:rPr lang="ru-RU" sz="4800" b="1" dirty="0">
                <a:solidFill>
                  <a:srgbClr val="222222"/>
                </a:solidFill>
                <a:latin typeface="+mn-lt"/>
              </a:rPr>
              <a:t>России был организован Московским музеем кошки и редакцией журнала и газеты «Кот и пёс» в 2004 году.</a:t>
            </a:r>
            <a:endParaRPr lang="ru-RU" sz="4800" b="1" dirty="0">
              <a:latin typeface="+mn-lt"/>
            </a:endParaRPr>
          </a:p>
        </p:txBody>
      </p:sp>
    </p:spTree>
    <p:extLst>
      <p:ext uri="{BB962C8B-B14F-4D97-AF65-F5344CB8AC3E}">
        <p14:creationId xmlns:p14="http://schemas.microsoft.com/office/powerpoint/2010/main" val="367907794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1">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441</TotalTime>
  <Words>335</Words>
  <Application>Microsoft Office PowerPoint</Application>
  <PresentationFormat>Произвольный</PresentationFormat>
  <Paragraphs>55</Paragraphs>
  <Slides>65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65</vt:i4>
      </vt:variant>
    </vt:vector>
  </HeadingPairs>
  <TitlesOfParts>
    <vt:vector size="66" baseType="lpstr">
      <vt:lpstr>Тема Office</vt:lpstr>
      <vt:lpstr>  1 Марта – День кошки в России.   </vt:lpstr>
      <vt:lpstr>Первой страной, где приручили кошек, был  древний Египет. </vt:lpstr>
      <vt:lpstr>        На Руси мурлыки появились в 7-м веке до нашей эры благодаря купцам, которые везли свои товары на русские земли. Животные, ловящие мышей, стоили очень дорого, поэтому долгое время считались роскошью. Держать мурлык было по карману только представителям знатных сословий. Появление кошек у людей с небольшим достатком стало возможным только в XVI веке. </vt:lpstr>
      <vt:lpstr>Международным днём кошек с 2002 года признано 8 августа. Его инициатором стал Международный фонд защиты животных. В некоторых странах День кошки празднуется в другие дни. Так, в России его отмечают 1 марта.</vt:lpstr>
      <vt:lpstr>Презентация PowerPoint</vt:lpstr>
      <vt:lpstr>Презентация PowerPoint</vt:lpstr>
      <vt:lpstr>       Собрав статистику по «невезучим» животным, итальянские активисты из Ассоциации по защите окружающей среды и животных и взялись решать проблему истребления черных кошек. Первым шагом стало утверждение Дня защиты черных котов в 2007 году.</vt:lpstr>
      <vt:lpstr> 17 ноября в Италии отмечают весьма необычный праздник - День защиты черных котов (также  черных кошек) </vt:lpstr>
      <vt:lpstr>Впервые День кошек в России был организован Московским музеем кошки и редакцией журнала и газеты «Кот и пёс» в 2004 году.</vt:lpstr>
      <vt:lpstr>Вход в музей кошек в Москве.</vt:lpstr>
      <vt:lpstr>Пушистые, подвижные, ласковые и очень умные домашние животные. </vt:lpstr>
      <vt:lpstr>Презентация PowerPoint</vt:lpstr>
      <vt:lpstr>Презентация PowerPoint</vt:lpstr>
      <vt:lpstr>Презентация PowerPoint</vt:lpstr>
      <vt:lpstr>Презентация PowerPoint</vt:lpstr>
      <vt:lpstr>Гибкий скелет (244 кости – на 40 костей больше, чем у человека)</vt:lpstr>
      <vt:lpstr>«Плавающие»  участки скелета</vt:lpstr>
      <vt:lpstr>    Позвонков в позвоночнике у кошки 30 (у человека – 24).    Это придает позвоночнику эластичность и то самое умение грациозно изгибать спинку, которому человек тоже пытается научиться.</vt:lpstr>
      <vt:lpstr>Взрослая кошка имеет 30 зубов</vt:lpstr>
      <vt:lpstr>500 мышц (только на голове 34 мышцы). У человека мышц около 650).</vt:lpstr>
      <vt:lpstr>Прыгает на высоту в 5 раз превышающую её длину тела (для человека это 9 метров)</vt:lpstr>
      <vt:lpstr>      У кошки глаза большие, по сравнению с головой, и слегка выпуклые. Если бы человек имел такие же большие глаза (по отношению к размерам тела), они были бы около 20 см в диаметре. </vt:lpstr>
      <vt:lpstr>       Угол зрения мурлык почти 250 градусов. Это намного больше возможностей человеческого глаза. Такое «широкое» зрение помогает домашним хищникам охотиться и верно оценивать расстояние до объекта.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Но как бы быстро кошка ни умела развернуться в воздухе, ей все равно для этого нужно около 18 секунд. При падении с маленькой высоты, например, 20 см, у нее этого времени нет, и приземление будет с печальными последствиями.  </vt:lpstr>
      <vt:lpstr>Вибриссы- один из органов чувств</vt:lpstr>
      <vt:lpstr>Обоняние у котят появляется раньше слуха и зрения</vt:lpstr>
      <vt:lpstr>У кошки отличный  слух. Способна воспринимать ультразвук.</vt:lpstr>
      <vt:lpstr>Обонятельные центры кошек содержат 67 миллионов клеток, на 1,5 миллиона больше, чем у человека.</vt:lpstr>
      <vt:lpstr>Орган вкуса развит слабее, чем у человека</vt:lpstr>
      <vt:lpstr>Кошки не чувствуют сладкого вкуса.</vt:lpstr>
      <vt:lpstr>От обморожения лапки кошки спасают воздушные подушки, которые находятся между когтями в шерсти. </vt:lpstr>
      <vt:lpstr>Презентация PowerPoint</vt:lpstr>
      <vt:lpstr>      Температура тела у этих животных выше, чем у человека. Обычно это 38-39 градусов.</vt:lpstr>
      <vt:lpstr>  Кошки спят 16 часов в день. То есть около  70 % своей жизни.  </vt:lpstr>
      <vt:lpstr>       Лечение кошками имеет научное название – фелинотерапия.   Это феномен практически не изучался. Даже если бы удалось точно определить благотворное влияние хвостатых питомцев на человеческий организм, как применять полученные знания на практике, – непонятно. Врач же не может выписать рецепт: «Трижды прикладывать к больному месту кота».</vt:lpstr>
      <vt:lpstr>Презентация PowerPoint</vt:lpstr>
      <vt:lpstr>     При контакте с животным, например, при поглаживании кошки, образуется особое электростатическое поле. Оно очень благотворно влияет на организм человека. </vt:lpstr>
      <vt:lpstr>Презентация PowerPoint</vt:lpstr>
      <vt:lpstr>       Одна из тайн хвостатых питомцев – мурчание. Звуки, издаваемые кошками, укладываются в диапазон 16-44 Гц. Наукой доказано, что регулярное общение с мурчащим котиком может повысить иммунитет. Во время мурлыканья питомец издает также особые вибрации. Считается, что особенно полезно слушать мурчащего кота, когда он лежит на вас. </vt:lpstr>
      <vt:lpstr>Презентация PowerPoint</vt:lpstr>
      <vt:lpstr>       Нельзя недооценивать психоэнергетическое воздействие кошки на человека. Эти животные невероятно красивы, а их шерсть приятна на ощупь. Любясь питомцем или гладя его, каждый получает значительное количество положительных эмоций. </vt:lpstr>
      <vt:lpstr>Мурчащий «психотерапевт»</vt:lpstr>
      <vt:lpstr>      Любой представитель данного семейства – это настоящий психотерапевт. Кошки помогают чувствовать себя лучше одиноким людям. Регулярное общение с этими питомцами позволяет избавиться от плохого настроения, выйти из депрессии и побороть нарушения сна. </vt:lpstr>
      <vt:lpstr> Человеком выведено 200 пород кошек. Порода «Сфинкс»</vt:lpstr>
      <vt:lpstr>Пуделькэт</vt:lpstr>
      <vt:lpstr>Селкирк  рекс</vt:lpstr>
      <vt:lpstr>Невская маскарадная</vt:lpstr>
      <vt:lpstr>Гималайская кошка</vt:lpstr>
      <vt:lpstr>Бенгальская кошка</vt:lpstr>
      <vt:lpstr>Саванна</vt:lpstr>
      <vt:lpstr>Мейн-кун  (длина тела 123 сантиметра)</vt:lpstr>
      <vt:lpstr>Презентация PowerPoint</vt:lpstr>
      <vt:lpstr>Мэнская бесхвостая кошка</vt:lpstr>
      <vt:lpstr>Презентация PowerPoint</vt:lpstr>
      <vt:lpstr>Фелинология - наука о кошках.</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123</dc:creator>
  <cp:lastModifiedBy>Учебный воспитатель</cp:lastModifiedBy>
  <cp:revision>38</cp:revision>
  <dcterms:created xsi:type="dcterms:W3CDTF">2016-10-23T17:11:52Z</dcterms:created>
  <dcterms:modified xsi:type="dcterms:W3CDTF">2018-03-03T16:24:22Z</dcterms:modified>
</cp:coreProperties>
</file>