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257" r:id="rId2"/>
    <p:sldId id="259" r:id="rId3"/>
    <p:sldId id="261" r:id="rId4"/>
    <p:sldId id="263" r:id="rId5"/>
    <p:sldId id="288" r:id="rId6"/>
    <p:sldId id="300" r:id="rId7"/>
    <p:sldId id="264" r:id="rId8"/>
    <p:sldId id="266" r:id="rId9"/>
    <p:sldId id="293" r:id="rId10"/>
    <p:sldId id="294" r:id="rId11"/>
    <p:sldId id="295" r:id="rId12"/>
    <p:sldId id="296" r:id="rId13"/>
    <p:sldId id="297" r:id="rId14"/>
    <p:sldId id="281" r:id="rId15"/>
    <p:sldId id="270" r:id="rId16"/>
    <p:sldId id="292" r:id="rId17"/>
    <p:sldId id="272" r:id="rId18"/>
    <p:sldId id="274" r:id="rId19"/>
    <p:sldId id="276" r:id="rId20"/>
    <p:sldId id="298" r:id="rId21"/>
    <p:sldId id="278" r:id="rId22"/>
    <p:sldId id="280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22F27A-2E0E-4BA7-B451-23C9D0994A4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3C09B5-2020-4409-AAB7-D4DD52EF2DA9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ru-RU" dirty="0" smtClean="0"/>
            <a:t>Создание условий для формирования компетенций ребенка</a:t>
          </a:r>
          <a:endParaRPr lang="ru-RU" dirty="0"/>
        </a:p>
      </dgm:t>
    </dgm:pt>
    <dgm:pt modelId="{7DF390FB-83B3-46A8-968D-8D840CD5A0FA}" type="parTrans" cxnId="{F9D59335-BA4E-4356-BC2A-907909E797D7}">
      <dgm:prSet/>
      <dgm:spPr/>
      <dgm:t>
        <a:bodyPr/>
        <a:lstStyle/>
        <a:p>
          <a:endParaRPr lang="ru-RU"/>
        </a:p>
      </dgm:t>
    </dgm:pt>
    <dgm:pt modelId="{B129B8D2-7B3B-468E-8E44-2672C09A70B1}" type="sibTrans" cxnId="{F9D59335-BA4E-4356-BC2A-907909E797D7}">
      <dgm:prSet/>
      <dgm:spPr/>
      <dgm:t>
        <a:bodyPr/>
        <a:lstStyle/>
        <a:p>
          <a:endParaRPr lang="ru-RU"/>
        </a:p>
      </dgm:t>
    </dgm:pt>
    <dgm:pt modelId="{F23D6E04-7200-4FD9-9733-BD56CF6E7DD6}" type="pres">
      <dgm:prSet presAssocID="{DE22F27A-2E0E-4BA7-B451-23C9D0994A4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80272E-75D7-49FC-81A3-B95E7B95B790}" type="pres">
      <dgm:prSet presAssocID="{DE22F27A-2E0E-4BA7-B451-23C9D0994A4A}" presName="arrow" presStyleLbl="bgShp" presStyleIdx="0" presStyleCnt="1"/>
      <dgm:spPr/>
    </dgm:pt>
    <dgm:pt modelId="{C9EA226E-4E94-44F0-AEC2-1547A6BC974C}" type="pres">
      <dgm:prSet presAssocID="{DE22F27A-2E0E-4BA7-B451-23C9D0994A4A}" presName="linearProcess" presStyleCnt="0"/>
      <dgm:spPr/>
    </dgm:pt>
    <dgm:pt modelId="{5324DA9E-65F2-42C3-BAAC-0CB47FE407B9}" type="pres">
      <dgm:prSet presAssocID="{173C09B5-2020-4409-AAB7-D4DD52EF2DA9}" presName="textNode" presStyleLbl="node1" presStyleIdx="0" presStyleCnt="1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D59335-BA4E-4356-BC2A-907909E797D7}" srcId="{DE22F27A-2E0E-4BA7-B451-23C9D0994A4A}" destId="{173C09B5-2020-4409-AAB7-D4DD52EF2DA9}" srcOrd="0" destOrd="0" parTransId="{7DF390FB-83B3-46A8-968D-8D840CD5A0FA}" sibTransId="{B129B8D2-7B3B-468E-8E44-2672C09A70B1}"/>
    <dgm:cxn modelId="{BD8ECCD5-F958-4710-A0CF-89D56722D617}" type="presOf" srcId="{173C09B5-2020-4409-AAB7-D4DD52EF2DA9}" destId="{5324DA9E-65F2-42C3-BAAC-0CB47FE407B9}" srcOrd="0" destOrd="0" presId="urn:microsoft.com/office/officeart/2005/8/layout/hProcess9"/>
    <dgm:cxn modelId="{664D1541-52CE-4FE3-BA49-90CA69A99CB4}" type="presOf" srcId="{DE22F27A-2E0E-4BA7-B451-23C9D0994A4A}" destId="{F23D6E04-7200-4FD9-9733-BD56CF6E7DD6}" srcOrd="0" destOrd="0" presId="urn:microsoft.com/office/officeart/2005/8/layout/hProcess9"/>
    <dgm:cxn modelId="{EBD8F4DA-0C8F-4858-A31C-84EA900AD774}" type="presParOf" srcId="{F23D6E04-7200-4FD9-9733-BD56CF6E7DD6}" destId="{B280272E-75D7-49FC-81A3-B95E7B95B790}" srcOrd="0" destOrd="0" presId="urn:microsoft.com/office/officeart/2005/8/layout/hProcess9"/>
    <dgm:cxn modelId="{2B73A835-66FD-4B25-9883-CD059D46052F}" type="presParOf" srcId="{F23D6E04-7200-4FD9-9733-BD56CF6E7DD6}" destId="{C9EA226E-4E94-44F0-AEC2-1547A6BC974C}" srcOrd="1" destOrd="0" presId="urn:microsoft.com/office/officeart/2005/8/layout/hProcess9"/>
    <dgm:cxn modelId="{A4AEECE9-BD87-449D-97B2-C2DF58F89528}" type="presParOf" srcId="{C9EA226E-4E94-44F0-AEC2-1547A6BC974C}" destId="{5324DA9E-65F2-42C3-BAAC-0CB47FE407B9}" srcOrd="0" destOrd="0" presId="urn:microsoft.com/office/officeart/2005/8/layout/hProcess9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226A68-F532-452B-BC21-45AA128ED4E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F91F49-A112-44A3-BBF5-8B539C6A7990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ru-RU" dirty="0" smtClean="0"/>
            <a:t>Использование образовательных технологий</a:t>
          </a:r>
          <a:endParaRPr lang="ru-RU" dirty="0"/>
        </a:p>
      </dgm:t>
    </dgm:pt>
    <dgm:pt modelId="{C93295BF-EF61-4DB8-9684-D9B622515C5E}" type="parTrans" cxnId="{4BCAEF84-8574-44AB-A173-74CE373D7B56}">
      <dgm:prSet/>
      <dgm:spPr/>
      <dgm:t>
        <a:bodyPr/>
        <a:lstStyle/>
        <a:p>
          <a:endParaRPr lang="ru-RU"/>
        </a:p>
      </dgm:t>
    </dgm:pt>
    <dgm:pt modelId="{703BB482-8671-448C-956F-80FA4C952505}" type="sibTrans" cxnId="{4BCAEF84-8574-44AB-A173-74CE373D7B56}">
      <dgm:prSet/>
      <dgm:spPr/>
      <dgm:t>
        <a:bodyPr/>
        <a:lstStyle/>
        <a:p>
          <a:endParaRPr lang="ru-RU"/>
        </a:p>
      </dgm:t>
    </dgm:pt>
    <dgm:pt modelId="{C9ED78B4-B61C-44E9-931C-73163E71F1E3}" type="pres">
      <dgm:prSet presAssocID="{2F226A68-F532-452B-BC21-45AA128ED4E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E02057-E697-4279-A631-86FAAFBD29BC}" type="pres">
      <dgm:prSet presAssocID="{2F226A68-F532-452B-BC21-45AA128ED4E2}" presName="arrow" presStyleLbl="bgShp" presStyleIdx="0" presStyleCnt="1"/>
      <dgm:spPr/>
    </dgm:pt>
    <dgm:pt modelId="{9448222F-C1EB-4214-AC07-1BB2D2A1BF66}" type="pres">
      <dgm:prSet presAssocID="{2F226A68-F532-452B-BC21-45AA128ED4E2}" presName="linearProcess" presStyleCnt="0"/>
      <dgm:spPr/>
    </dgm:pt>
    <dgm:pt modelId="{130B57A6-E765-4B44-8B35-DDC077E8A4A4}" type="pres">
      <dgm:prSet presAssocID="{FBF91F49-A112-44A3-BBF5-8B539C6A7990}" presName="textNode" presStyleLbl="node1" presStyleIdx="0" presStyleCnt="1" custScaleX="124047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6AA502-54B1-4EC6-B941-E311D3189509}" type="presOf" srcId="{2F226A68-F532-452B-BC21-45AA128ED4E2}" destId="{C9ED78B4-B61C-44E9-931C-73163E71F1E3}" srcOrd="0" destOrd="0" presId="urn:microsoft.com/office/officeart/2005/8/layout/hProcess9"/>
    <dgm:cxn modelId="{4BCAEF84-8574-44AB-A173-74CE373D7B56}" srcId="{2F226A68-F532-452B-BC21-45AA128ED4E2}" destId="{FBF91F49-A112-44A3-BBF5-8B539C6A7990}" srcOrd="0" destOrd="0" parTransId="{C93295BF-EF61-4DB8-9684-D9B622515C5E}" sibTransId="{703BB482-8671-448C-956F-80FA4C952505}"/>
    <dgm:cxn modelId="{CCD38859-0CD4-4495-BF29-E8503A69C486}" type="presOf" srcId="{FBF91F49-A112-44A3-BBF5-8B539C6A7990}" destId="{130B57A6-E765-4B44-8B35-DDC077E8A4A4}" srcOrd="0" destOrd="0" presId="urn:microsoft.com/office/officeart/2005/8/layout/hProcess9"/>
    <dgm:cxn modelId="{E49D2DD6-5741-4B88-B2F9-84F3286933DD}" type="presParOf" srcId="{C9ED78B4-B61C-44E9-931C-73163E71F1E3}" destId="{C2E02057-E697-4279-A631-86FAAFBD29BC}" srcOrd="0" destOrd="0" presId="urn:microsoft.com/office/officeart/2005/8/layout/hProcess9"/>
    <dgm:cxn modelId="{B06D960A-F1C6-4D39-8BD5-44DF98ADBD79}" type="presParOf" srcId="{C9ED78B4-B61C-44E9-931C-73163E71F1E3}" destId="{9448222F-C1EB-4214-AC07-1BB2D2A1BF66}" srcOrd="1" destOrd="0" presId="urn:microsoft.com/office/officeart/2005/8/layout/hProcess9"/>
    <dgm:cxn modelId="{BBCE57B4-ADDB-4BA9-B307-60ACBF09A6ED}" type="presParOf" srcId="{9448222F-C1EB-4214-AC07-1BB2D2A1BF66}" destId="{130B57A6-E765-4B44-8B35-DDC077E8A4A4}" srcOrd="0" destOrd="0" presId="urn:microsoft.com/office/officeart/2005/8/layout/hProcess9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5DF57E-D9B8-42BA-B46A-07154F0EDA5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693C2E-6EA7-4B30-9341-2B4A96C33392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ru-RU" dirty="0" smtClean="0"/>
            <a:t>Практический, </a:t>
          </a:r>
          <a:r>
            <a:rPr lang="ru-RU" dirty="0" err="1" smtClean="0"/>
            <a:t>деятельностный</a:t>
          </a:r>
          <a:r>
            <a:rPr lang="ru-RU" dirty="0" smtClean="0"/>
            <a:t> подход</a:t>
          </a:r>
          <a:endParaRPr lang="ru-RU" dirty="0"/>
        </a:p>
      </dgm:t>
    </dgm:pt>
    <dgm:pt modelId="{DECF1125-E764-4564-86B8-AF0C948455FC}" type="parTrans" cxnId="{FB5443BE-D247-4D53-A65A-DDAA6C34D902}">
      <dgm:prSet/>
      <dgm:spPr/>
      <dgm:t>
        <a:bodyPr/>
        <a:lstStyle/>
        <a:p>
          <a:endParaRPr lang="ru-RU"/>
        </a:p>
      </dgm:t>
    </dgm:pt>
    <dgm:pt modelId="{2CA9AB03-EB7F-4DC3-B555-0254218ED999}" type="sibTrans" cxnId="{FB5443BE-D247-4D53-A65A-DDAA6C34D902}">
      <dgm:prSet/>
      <dgm:spPr/>
      <dgm:t>
        <a:bodyPr/>
        <a:lstStyle/>
        <a:p>
          <a:endParaRPr lang="ru-RU"/>
        </a:p>
      </dgm:t>
    </dgm:pt>
    <dgm:pt modelId="{92553B74-7F6D-420C-A5CC-09D5D7F82F82}" type="pres">
      <dgm:prSet presAssocID="{335DF57E-D9B8-42BA-B46A-07154F0EDA5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21E88C-C13D-4F7D-BFA7-5711B76D4A13}" type="pres">
      <dgm:prSet presAssocID="{335DF57E-D9B8-42BA-B46A-07154F0EDA5F}" presName="arrow" presStyleLbl="bgShp" presStyleIdx="0" presStyleCnt="1"/>
      <dgm:spPr/>
    </dgm:pt>
    <dgm:pt modelId="{FC1EBB6A-B0F5-4E4A-9FC4-C4499CEF70FF}" type="pres">
      <dgm:prSet presAssocID="{335DF57E-D9B8-42BA-B46A-07154F0EDA5F}" presName="linearProcess" presStyleCnt="0"/>
      <dgm:spPr/>
    </dgm:pt>
    <dgm:pt modelId="{D88857BA-92C8-46A7-9E7F-6F11F878EAB8}" type="pres">
      <dgm:prSet presAssocID="{BC693C2E-6EA7-4B30-9341-2B4A96C33392}" presName="textNode" presStyleLbl="node1" presStyleIdx="0" presStyleCnt="1" custScaleX="120097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D5258C-38EB-4644-8378-856ACBBED661}" type="presOf" srcId="{335DF57E-D9B8-42BA-B46A-07154F0EDA5F}" destId="{92553B74-7F6D-420C-A5CC-09D5D7F82F82}" srcOrd="0" destOrd="0" presId="urn:microsoft.com/office/officeart/2005/8/layout/hProcess9"/>
    <dgm:cxn modelId="{FB5443BE-D247-4D53-A65A-DDAA6C34D902}" srcId="{335DF57E-D9B8-42BA-B46A-07154F0EDA5F}" destId="{BC693C2E-6EA7-4B30-9341-2B4A96C33392}" srcOrd="0" destOrd="0" parTransId="{DECF1125-E764-4564-86B8-AF0C948455FC}" sibTransId="{2CA9AB03-EB7F-4DC3-B555-0254218ED999}"/>
    <dgm:cxn modelId="{D9F1A91D-FAF7-4E94-AAB8-BD3E4B902824}" type="presOf" srcId="{BC693C2E-6EA7-4B30-9341-2B4A96C33392}" destId="{D88857BA-92C8-46A7-9E7F-6F11F878EAB8}" srcOrd="0" destOrd="0" presId="urn:microsoft.com/office/officeart/2005/8/layout/hProcess9"/>
    <dgm:cxn modelId="{7E1AE5C6-F312-4943-B263-A94EF44E240C}" type="presParOf" srcId="{92553B74-7F6D-420C-A5CC-09D5D7F82F82}" destId="{BC21E88C-C13D-4F7D-BFA7-5711B76D4A13}" srcOrd="0" destOrd="0" presId="urn:microsoft.com/office/officeart/2005/8/layout/hProcess9"/>
    <dgm:cxn modelId="{9520C321-AA0A-48A6-86BE-AAC0525EADE8}" type="presParOf" srcId="{92553B74-7F6D-420C-A5CC-09D5D7F82F82}" destId="{FC1EBB6A-B0F5-4E4A-9FC4-C4499CEF70FF}" srcOrd="1" destOrd="0" presId="urn:microsoft.com/office/officeart/2005/8/layout/hProcess9"/>
    <dgm:cxn modelId="{304D38A0-382E-4468-A128-3DAABD547C98}" type="presParOf" srcId="{FC1EBB6A-B0F5-4E4A-9FC4-C4499CEF70FF}" destId="{D88857BA-92C8-46A7-9E7F-6F11F878EAB8}" srcOrd="0" destOrd="0" presId="urn:microsoft.com/office/officeart/2005/8/layout/hProcess9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B7E7C5-69D9-4BCC-ADBD-EF3B6A49D92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0D3B36-CE8B-40E6-81E6-5A5E743CC770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ru-RU" dirty="0" smtClean="0"/>
            <a:t>Самостоятельная работа ученика, а не учителя</a:t>
          </a:r>
          <a:endParaRPr lang="ru-RU" dirty="0"/>
        </a:p>
      </dgm:t>
    </dgm:pt>
    <dgm:pt modelId="{3A7E8264-0D57-45C4-AF61-221BA7FDBCD4}" type="parTrans" cxnId="{BDF51F6A-60AA-41FD-8CE6-9FE3655BF5D1}">
      <dgm:prSet/>
      <dgm:spPr/>
      <dgm:t>
        <a:bodyPr/>
        <a:lstStyle/>
        <a:p>
          <a:endParaRPr lang="ru-RU"/>
        </a:p>
      </dgm:t>
    </dgm:pt>
    <dgm:pt modelId="{F4DB242B-142B-4811-8C2D-E79305B8BB7F}" type="sibTrans" cxnId="{BDF51F6A-60AA-41FD-8CE6-9FE3655BF5D1}">
      <dgm:prSet/>
      <dgm:spPr/>
      <dgm:t>
        <a:bodyPr/>
        <a:lstStyle/>
        <a:p>
          <a:endParaRPr lang="ru-RU"/>
        </a:p>
      </dgm:t>
    </dgm:pt>
    <dgm:pt modelId="{75EA126F-9F4A-41F6-8F21-2B3D560E4057}" type="pres">
      <dgm:prSet presAssocID="{F3B7E7C5-69D9-4BCC-ADBD-EF3B6A49D929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711E5F-76F8-4F4A-BD9A-0242F28A9730}" type="pres">
      <dgm:prSet presAssocID="{F3B7E7C5-69D9-4BCC-ADBD-EF3B6A49D929}" presName="arrow" presStyleLbl="bgShp" presStyleIdx="0" presStyleCnt="1"/>
      <dgm:spPr/>
    </dgm:pt>
    <dgm:pt modelId="{77FEF196-8DC0-4DAA-80EF-64E73CCD6DD6}" type="pres">
      <dgm:prSet presAssocID="{F3B7E7C5-69D9-4BCC-ADBD-EF3B6A49D929}" presName="linearProcess" presStyleCnt="0"/>
      <dgm:spPr/>
    </dgm:pt>
    <dgm:pt modelId="{A9BB956F-CE6E-4233-969E-7817558A2A28}" type="pres">
      <dgm:prSet presAssocID="{450D3B36-CE8B-40E6-81E6-5A5E743CC770}" presName="textNode" presStyleLbl="node1" presStyleIdx="0" presStyleCnt="1" custScaleX="131687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F20B50-6F15-4867-81E6-C9B2E4045B9E}" type="presOf" srcId="{F3B7E7C5-69D9-4BCC-ADBD-EF3B6A49D929}" destId="{75EA126F-9F4A-41F6-8F21-2B3D560E4057}" srcOrd="0" destOrd="0" presId="urn:microsoft.com/office/officeart/2005/8/layout/hProcess9"/>
    <dgm:cxn modelId="{BDF51F6A-60AA-41FD-8CE6-9FE3655BF5D1}" srcId="{F3B7E7C5-69D9-4BCC-ADBD-EF3B6A49D929}" destId="{450D3B36-CE8B-40E6-81E6-5A5E743CC770}" srcOrd="0" destOrd="0" parTransId="{3A7E8264-0D57-45C4-AF61-221BA7FDBCD4}" sibTransId="{F4DB242B-142B-4811-8C2D-E79305B8BB7F}"/>
    <dgm:cxn modelId="{E8E57041-8701-44AA-93F8-CAA13AAF1228}" type="presOf" srcId="{450D3B36-CE8B-40E6-81E6-5A5E743CC770}" destId="{A9BB956F-CE6E-4233-969E-7817558A2A28}" srcOrd="0" destOrd="0" presId="urn:microsoft.com/office/officeart/2005/8/layout/hProcess9"/>
    <dgm:cxn modelId="{2F52FCDF-DE59-425C-9BD7-25E9F0440D09}" type="presParOf" srcId="{75EA126F-9F4A-41F6-8F21-2B3D560E4057}" destId="{30711E5F-76F8-4F4A-BD9A-0242F28A9730}" srcOrd="0" destOrd="0" presId="urn:microsoft.com/office/officeart/2005/8/layout/hProcess9"/>
    <dgm:cxn modelId="{626EB642-40D9-4498-AB0A-351FBFA09EED}" type="presParOf" srcId="{75EA126F-9F4A-41F6-8F21-2B3D560E4057}" destId="{77FEF196-8DC0-4DAA-80EF-64E73CCD6DD6}" srcOrd="1" destOrd="0" presId="urn:microsoft.com/office/officeart/2005/8/layout/hProcess9"/>
    <dgm:cxn modelId="{D4C74F82-F721-4113-8A7E-8007B306CBB9}" type="presParOf" srcId="{77FEF196-8DC0-4DAA-80EF-64E73CCD6DD6}" destId="{A9BB956F-CE6E-4233-969E-7817558A2A28}" srcOrd="0" destOrd="0" presId="urn:microsoft.com/office/officeart/2005/8/layout/hProcess9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749540-B418-440E-B342-3B8318A53FF5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B46E94-84B2-476F-A623-9F08FB54E9F8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ru-RU" dirty="0" smtClean="0"/>
            <a:t>Личностно-ориентированный, индивидуальный характер</a:t>
          </a:r>
          <a:endParaRPr lang="ru-RU" dirty="0"/>
        </a:p>
      </dgm:t>
    </dgm:pt>
    <dgm:pt modelId="{CBFAC6EB-8305-460B-B926-1F039209BDF3}" type="parTrans" cxnId="{22F647AA-0590-48F2-8147-ED3140EB49C7}">
      <dgm:prSet/>
      <dgm:spPr/>
      <dgm:t>
        <a:bodyPr/>
        <a:lstStyle/>
        <a:p>
          <a:endParaRPr lang="ru-RU"/>
        </a:p>
      </dgm:t>
    </dgm:pt>
    <dgm:pt modelId="{6EEBAF45-5075-499B-BF5C-8AF9DE1EBED1}" type="sibTrans" cxnId="{22F647AA-0590-48F2-8147-ED3140EB49C7}">
      <dgm:prSet/>
      <dgm:spPr/>
      <dgm:t>
        <a:bodyPr/>
        <a:lstStyle/>
        <a:p>
          <a:endParaRPr lang="ru-RU"/>
        </a:p>
      </dgm:t>
    </dgm:pt>
    <dgm:pt modelId="{762585BE-CD0C-442A-8EB9-7F70B1F6FB13}" type="pres">
      <dgm:prSet presAssocID="{60749540-B418-440E-B342-3B8318A53FF5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1EEE6B-E704-4223-93EA-157A7EF9D57F}" type="pres">
      <dgm:prSet presAssocID="{60749540-B418-440E-B342-3B8318A53FF5}" presName="arrow" presStyleLbl="bgShp" presStyleIdx="0" presStyleCnt="1"/>
      <dgm:spPr/>
    </dgm:pt>
    <dgm:pt modelId="{ED70914D-0859-430A-98C4-EFE077C3BD8B}" type="pres">
      <dgm:prSet presAssocID="{60749540-B418-440E-B342-3B8318A53FF5}" presName="linearProcess" presStyleCnt="0"/>
      <dgm:spPr/>
    </dgm:pt>
    <dgm:pt modelId="{F35BD844-4D58-4DF6-A4E5-F3FA540A383E}" type="pres">
      <dgm:prSet presAssocID="{DAB46E94-84B2-476F-A623-9F08FB54E9F8}" presName="textNode" presStyleLbl="node1" presStyleIdx="0" presStyleCnt="1" custScaleX="124560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F647AA-0590-48F2-8147-ED3140EB49C7}" srcId="{60749540-B418-440E-B342-3B8318A53FF5}" destId="{DAB46E94-84B2-476F-A623-9F08FB54E9F8}" srcOrd="0" destOrd="0" parTransId="{CBFAC6EB-8305-460B-B926-1F039209BDF3}" sibTransId="{6EEBAF45-5075-499B-BF5C-8AF9DE1EBED1}"/>
    <dgm:cxn modelId="{118D2D39-5B8B-4760-9F7C-14FE775A133F}" type="presOf" srcId="{DAB46E94-84B2-476F-A623-9F08FB54E9F8}" destId="{F35BD844-4D58-4DF6-A4E5-F3FA540A383E}" srcOrd="0" destOrd="0" presId="urn:microsoft.com/office/officeart/2005/8/layout/hProcess9"/>
    <dgm:cxn modelId="{00310316-B27C-43A2-B325-42194DE0DDCE}" type="presOf" srcId="{60749540-B418-440E-B342-3B8318A53FF5}" destId="{762585BE-CD0C-442A-8EB9-7F70B1F6FB13}" srcOrd="0" destOrd="0" presId="urn:microsoft.com/office/officeart/2005/8/layout/hProcess9"/>
    <dgm:cxn modelId="{EDA6D120-FB20-4BAE-916F-73DD8F573B38}" type="presParOf" srcId="{762585BE-CD0C-442A-8EB9-7F70B1F6FB13}" destId="{1B1EEE6B-E704-4223-93EA-157A7EF9D57F}" srcOrd="0" destOrd="0" presId="urn:microsoft.com/office/officeart/2005/8/layout/hProcess9"/>
    <dgm:cxn modelId="{5412D407-E9D0-4FCD-8924-EDC279036DE5}" type="presParOf" srcId="{762585BE-CD0C-442A-8EB9-7F70B1F6FB13}" destId="{ED70914D-0859-430A-98C4-EFE077C3BD8B}" srcOrd="1" destOrd="0" presId="urn:microsoft.com/office/officeart/2005/8/layout/hProcess9"/>
    <dgm:cxn modelId="{A8EFF9C0-B259-46A6-A7DF-8C68AE50C435}" type="presParOf" srcId="{ED70914D-0859-430A-98C4-EFE077C3BD8B}" destId="{F35BD844-4D58-4DF6-A4E5-F3FA540A383E}" srcOrd="0" destOrd="0" presId="urn:microsoft.com/office/officeart/2005/8/layout/hProcess9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4802E7A-AEEA-4DF2-B8C4-E61807BA918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23FCB9-887F-447D-9E53-334B38D0B933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ru-RU" dirty="0" smtClean="0"/>
            <a:t>Компоненты содержания: знания, умения, навыки, творческая деятельность, эмоционально- ценностный опыт</a:t>
          </a:r>
          <a:endParaRPr lang="ru-RU" dirty="0"/>
        </a:p>
      </dgm:t>
    </dgm:pt>
    <dgm:pt modelId="{483D2E53-E18B-4C63-99EE-4B247E9C0F61}" type="parTrans" cxnId="{1386F382-960A-4607-9D7A-44FD8EAF97C5}">
      <dgm:prSet/>
      <dgm:spPr/>
      <dgm:t>
        <a:bodyPr/>
        <a:lstStyle/>
        <a:p>
          <a:endParaRPr lang="ru-RU"/>
        </a:p>
      </dgm:t>
    </dgm:pt>
    <dgm:pt modelId="{37C71EA2-F282-45B7-A739-7A8D389EEE4B}" type="sibTrans" cxnId="{1386F382-960A-4607-9D7A-44FD8EAF97C5}">
      <dgm:prSet/>
      <dgm:spPr/>
      <dgm:t>
        <a:bodyPr/>
        <a:lstStyle/>
        <a:p>
          <a:endParaRPr lang="ru-RU"/>
        </a:p>
      </dgm:t>
    </dgm:pt>
    <dgm:pt modelId="{64C3AC0D-5712-4EA6-BD9B-909802FFE860}" type="pres">
      <dgm:prSet presAssocID="{D4802E7A-AEEA-4DF2-B8C4-E61807BA918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82E457-F276-4E58-8EAF-0936F300022B}" type="pres">
      <dgm:prSet presAssocID="{D4802E7A-AEEA-4DF2-B8C4-E61807BA918F}" presName="arrow" presStyleLbl="bgShp" presStyleIdx="0" presStyleCnt="1"/>
      <dgm:spPr/>
    </dgm:pt>
    <dgm:pt modelId="{CA7B851C-4143-42F5-98F8-08E246B6BCF9}" type="pres">
      <dgm:prSet presAssocID="{D4802E7A-AEEA-4DF2-B8C4-E61807BA918F}" presName="linearProcess" presStyleCnt="0"/>
      <dgm:spPr/>
    </dgm:pt>
    <dgm:pt modelId="{17F03948-3FF9-4538-A433-0A4DAD355CC2}" type="pres">
      <dgm:prSet presAssocID="{4023FCB9-887F-447D-9E53-334B38D0B933}" presName="textNode" presStyleLbl="node1" presStyleIdx="0" presStyleCnt="1" custScaleX="104575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648BEB-9209-4372-AF5B-2AE0E0B6EA76}" type="presOf" srcId="{D4802E7A-AEEA-4DF2-B8C4-E61807BA918F}" destId="{64C3AC0D-5712-4EA6-BD9B-909802FFE860}" srcOrd="0" destOrd="0" presId="urn:microsoft.com/office/officeart/2005/8/layout/hProcess9"/>
    <dgm:cxn modelId="{1386F382-960A-4607-9D7A-44FD8EAF97C5}" srcId="{D4802E7A-AEEA-4DF2-B8C4-E61807BA918F}" destId="{4023FCB9-887F-447D-9E53-334B38D0B933}" srcOrd="0" destOrd="0" parTransId="{483D2E53-E18B-4C63-99EE-4B247E9C0F61}" sibTransId="{37C71EA2-F282-45B7-A739-7A8D389EEE4B}"/>
    <dgm:cxn modelId="{9F5C906C-100F-400E-9997-2070863DC959}" type="presOf" srcId="{4023FCB9-887F-447D-9E53-334B38D0B933}" destId="{17F03948-3FF9-4538-A433-0A4DAD355CC2}" srcOrd="0" destOrd="0" presId="urn:microsoft.com/office/officeart/2005/8/layout/hProcess9"/>
    <dgm:cxn modelId="{64202205-FE2D-4DBA-8046-098363114FC3}" type="presParOf" srcId="{64C3AC0D-5712-4EA6-BD9B-909802FFE860}" destId="{7C82E457-F276-4E58-8EAF-0936F300022B}" srcOrd="0" destOrd="0" presId="urn:microsoft.com/office/officeart/2005/8/layout/hProcess9"/>
    <dgm:cxn modelId="{C18FD7E0-58AA-4E6C-A7E6-CCAD800FB32A}" type="presParOf" srcId="{64C3AC0D-5712-4EA6-BD9B-909802FFE860}" destId="{CA7B851C-4143-42F5-98F8-08E246B6BCF9}" srcOrd="1" destOrd="0" presId="urn:microsoft.com/office/officeart/2005/8/layout/hProcess9"/>
    <dgm:cxn modelId="{FA1D88C0-5901-4ECB-B8C1-03A802FBE3C9}" type="presParOf" srcId="{CA7B851C-4143-42F5-98F8-08E246B6BCF9}" destId="{17F03948-3FF9-4538-A433-0A4DAD355CC2}" srcOrd="0" destOrd="0" presId="urn:microsoft.com/office/officeart/2005/8/layout/hProcess9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C5C49-42D1-4693-9C7C-7CAA86BA4EE8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B4088-CE62-45C3-9942-7530D1260B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B9583C-6139-4B17-B864-FB1C8BF107B7}" type="slidenum">
              <a:rPr lang="ru-RU" smtClean="0">
                <a:solidFill>
                  <a:srgbClr val="000000"/>
                </a:solidFill>
              </a:rPr>
              <a:pPr eaLnBrk="1" hangingPunct="1"/>
              <a:t>2</a:t>
            </a:fld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78086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54063"/>
            <a:ext cx="4959350" cy="371951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1593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AB3D1-4F66-4344-A2C9-B591C9A3E483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7458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cover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18" Type="http://schemas.openxmlformats.org/officeDocument/2006/relationships/diagramData" Target="../diagrams/data5.xml"/><Relationship Id="rId3" Type="http://schemas.openxmlformats.org/officeDocument/2006/relationships/diagramLayout" Target="../diagrams/layout1.xml"/><Relationship Id="rId21" Type="http://schemas.openxmlformats.org/officeDocument/2006/relationships/diagramColors" Target="../diagrams/colors5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17" Type="http://schemas.openxmlformats.org/officeDocument/2006/relationships/diagramColors" Target="../diagrams/colors4.xml"/><Relationship Id="rId25" Type="http://schemas.openxmlformats.org/officeDocument/2006/relationships/diagramColors" Target="../diagrams/colors6.xml"/><Relationship Id="rId2" Type="http://schemas.openxmlformats.org/officeDocument/2006/relationships/diagramData" Target="../diagrams/data1.xml"/><Relationship Id="rId16" Type="http://schemas.openxmlformats.org/officeDocument/2006/relationships/diagramQuickStyle" Target="../diagrams/quickStyle4.xml"/><Relationship Id="rId20" Type="http://schemas.openxmlformats.org/officeDocument/2006/relationships/diagramQuickStyle" Target="../diagrams/quickStyle5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24" Type="http://schemas.openxmlformats.org/officeDocument/2006/relationships/diagramQuickStyle" Target="../diagrams/quickStyle6.xml"/><Relationship Id="rId5" Type="http://schemas.openxmlformats.org/officeDocument/2006/relationships/diagramColors" Target="../diagrams/colors1.xml"/><Relationship Id="rId15" Type="http://schemas.openxmlformats.org/officeDocument/2006/relationships/diagramLayout" Target="../diagrams/layout4.xml"/><Relationship Id="rId23" Type="http://schemas.openxmlformats.org/officeDocument/2006/relationships/diagramLayout" Target="../diagrams/layout6.xml"/><Relationship Id="rId10" Type="http://schemas.openxmlformats.org/officeDocument/2006/relationships/diagramData" Target="../diagrams/data3.xml"/><Relationship Id="rId19" Type="http://schemas.openxmlformats.org/officeDocument/2006/relationships/diagramLayout" Target="../diagrams/layout5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Relationship Id="rId14" Type="http://schemas.openxmlformats.org/officeDocument/2006/relationships/diagramData" Target="../diagrams/data4.xml"/><Relationship Id="rId22" Type="http://schemas.openxmlformats.org/officeDocument/2006/relationships/diagramData" Target="../diagrams/data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357188" y="2228276"/>
            <a:ext cx="8501092" cy="39395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4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Современный </a:t>
            </a: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урок </a:t>
            </a: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в условиях </a:t>
            </a: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реализации ФГОС</a:t>
            </a: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ru-RU" sz="4000" b="1" i="1" dirty="0" smtClean="0">
                <a:solidFill>
                  <a:srgbClr val="000000"/>
                </a:solidFill>
                <a:latin typeface="Times New Roman" pitchFamily="18" charset="0"/>
              </a:rPr>
              <a:t>   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 pitchFamily="18" charset="0"/>
              </a:rPr>
              <a:t>выполнила: Задорина Е.В.,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 pitchFamily="18" charset="0"/>
              </a:rPr>
              <a:t> учитель начальных классов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 pitchFamily="18" charset="0"/>
              </a:rPr>
              <a:t>МАОУ СОШ № 211 им. Л.И.Сидоренко</a:t>
            </a:r>
            <a:endParaRPr lang="ru-RU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0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 b="1" dirty="0">
              <a:solidFill>
                <a:srgbClr val="0000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0" y="500063"/>
            <a:ext cx="6429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              </a:t>
            </a:r>
            <a:endParaRPr lang="ru-RU" sz="1200" b="1" dirty="0">
              <a:solidFill>
                <a:srgbClr val="0000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Arial" charset="0"/>
              </a:rPr>
              <a:t> 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26" name="Picture 2" descr="C:\Users\User\Desktop\cocuk-okul-ders-kitap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43570" cy="3071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1112343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1430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Общепедагогические требования к уроку</a:t>
            </a:r>
            <a:endParaRPr lang="ru-RU" sz="4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Учёт  возрастных и индивидуальных особенностей обучающихся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Приоритет личности обучающегося в организации образовательного процесса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Ориентация на процесс обучения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Ориентация на личностные достижения обучающихся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эмоционального фона на уроке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Педагогический такт и культура речи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Познавательная самостоятельность обучающихся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Чёткое определение образовательных, воспитательных и развивающих задач урока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C:\Users\User\Desktop\2357bdb71f4b0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786454"/>
            <a:ext cx="1500165" cy="10715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Дидактические требования к уроку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Рациональное использование каждой минуты урока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Рациональное единство словесных, наглядных и практических методов обучения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Связь с опытом, ранее приобретённым обучающимся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умений самостоятельно применять знания и применять их на практике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Индивидуализация, дифференциация и интенсификация процесса обучения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Поощрение стремлений обучающихся находить свой способ работы с учебным материалом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Организованное завершение урока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C:\Users\User\Desktop\2357bdb71f4b0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429264"/>
            <a:ext cx="2071669" cy="1428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Гигиенические требования к уроку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Температурный режим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Нормы освещения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Проветривание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Соответствие нормативам школьной мебели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Чередование видов учебной деятельности  и разнообразие методов обучения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C:\Users\User\Desktop\2357bdb71f4b0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429264"/>
            <a:ext cx="2071669" cy="1428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Психологические требования к уроку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Учёт психологических способностей каждого обучающегося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Нормальное психическое состояние и устойчивое настроение учителя и обучающихся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Разумная требовательность и доброжелательность учителя по отношению к обучающимся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Педагогическая этика и педагогический такт</a:t>
            </a:r>
          </a:p>
        </p:txBody>
      </p:sp>
      <p:pic>
        <p:nvPicPr>
          <p:cNvPr id="4" name="Picture 5" descr="C:\Users\User\Desktop\2357bdb71f4b0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429264"/>
            <a:ext cx="2071669" cy="1428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429552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altLang="ru-RU" sz="32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Урок при реализации ФГОС – это…</a:t>
            </a:r>
            <a:endParaRPr lang="ru-RU" sz="3200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928671"/>
            <a:ext cx="7858148" cy="5632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Обучение через открытие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Самоопределение обучаемого к выполнению той или иной образовательной деятельности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Наличие дискуссий, характеризующихся различными  точками зрения по изучаемым вопросам, сопоставлением их, поиском истинной точки зрения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Развитие личности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Способность ученика проектировать предстоящую        деятельность, быть ее субъектом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Демократичность, открытость </a:t>
            </a:r>
          </a:p>
        </p:txBody>
      </p:sp>
      <p:pic>
        <p:nvPicPr>
          <p:cNvPr id="4" name="Picture 5" descr="C:\Users\User\Desktop\2357bdb71f4b0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1" y="5072074"/>
            <a:ext cx="2428860" cy="17859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443707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Современный урок – это, прежде всего урок, на котором учитель умело использует все возможности </a:t>
            </a:r>
            <a:b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для развития личности ученика, ее активного умственного роста, глубокого и осмысленного усвоения знаний, </a:t>
            </a:r>
            <a:b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для формирования ее нравственных основ.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64" y="4357694"/>
            <a:ext cx="2571736" cy="23685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695129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alt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Изменение роли учителя  в условиях ФГОС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  <a:noFill/>
        </p:spPr>
        <p:txBody>
          <a:bodyPr/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1600" b="1" dirty="0" smtClean="0">
              <a:ln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  <p:sp>
        <p:nvSpPr>
          <p:cNvPr id="12" name="Овал 11"/>
          <p:cNvSpPr/>
          <p:nvPr/>
        </p:nvSpPr>
        <p:spPr>
          <a:xfrm>
            <a:off x="3143240" y="1571612"/>
            <a:ext cx="2786082" cy="1500198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1600" dirty="0" smtClean="0"/>
              <a:t>Сопроводитель      при формировании определённых компетенций</a:t>
            </a:r>
          </a:p>
        </p:txBody>
      </p:sp>
      <p:sp>
        <p:nvSpPr>
          <p:cNvPr id="16" name="Овал 15"/>
          <p:cNvSpPr/>
          <p:nvPr/>
        </p:nvSpPr>
        <p:spPr>
          <a:xfrm>
            <a:off x="5715008" y="2357430"/>
            <a:ext cx="2928958" cy="1428760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dirty="0" smtClean="0"/>
              <a:t>Педагог-менеджер, а на транслятор учебной информации</a:t>
            </a:r>
          </a:p>
        </p:txBody>
      </p:sp>
      <p:sp>
        <p:nvSpPr>
          <p:cNvPr id="18" name="Овал 17"/>
          <p:cNvSpPr/>
          <p:nvPr/>
        </p:nvSpPr>
        <p:spPr>
          <a:xfrm>
            <a:off x="5786446" y="4000504"/>
            <a:ext cx="2928958" cy="1428760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dirty="0" smtClean="0"/>
              <a:t>Руководитель и куратор работы обучающихся</a:t>
            </a:r>
          </a:p>
        </p:txBody>
      </p:sp>
      <p:sp>
        <p:nvSpPr>
          <p:cNvPr id="19" name="Овал 18"/>
          <p:cNvSpPr/>
          <p:nvPr/>
        </p:nvSpPr>
        <p:spPr>
          <a:xfrm>
            <a:off x="500034" y="2500306"/>
            <a:ext cx="2857520" cy="1428760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dirty="0" smtClean="0"/>
              <a:t>Консультант и </a:t>
            </a:r>
            <a:r>
              <a:rPr lang="ru-RU" dirty="0" err="1" smtClean="0"/>
              <a:t>мотиватор</a:t>
            </a:r>
            <a:r>
              <a:rPr lang="ru-RU" dirty="0" smtClean="0"/>
              <a:t> обучающихся</a:t>
            </a:r>
          </a:p>
        </p:txBody>
      </p:sp>
      <p:sp>
        <p:nvSpPr>
          <p:cNvPr id="22" name="Овал 21"/>
          <p:cNvSpPr/>
          <p:nvPr/>
        </p:nvSpPr>
        <p:spPr>
          <a:xfrm>
            <a:off x="3214678" y="4572008"/>
            <a:ext cx="2714644" cy="1428760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dirty="0" smtClean="0"/>
              <a:t>Определитель цели, устанавливаемой для ООП</a:t>
            </a:r>
          </a:p>
        </p:txBody>
      </p:sp>
      <p:sp>
        <p:nvSpPr>
          <p:cNvPr id="23" name="Овал 22"/>
          <p:cNvSpPr/>
          <p:nvPr/>
        </p:nvSpPr>
        <p:spPr>
          <a:xfrm>
            <a:off x="571472" y="4071942"/>
            <a:ext cx="2786082" cy="1214446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dirty="0" smtClean="0"/>
              <a:t>Организатор различных видов деятельности обучающихся</a:t>
            </a:r>
          </a:p>
        </p:txBody>
      </p:sp>
      <p:sp>
        <p:nvSpPr>
          <p:cNvPr id="24" name="Овал 23"/>
          <p:cNvSpPr/>
          <p:nvPr/>
        </p:nvSpPr>
        <p:spPr>
          <a:xfrm>
            <a:off x="3714744" y="3357562"/>
            <a:ext cx="1643074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Учител</a:t>
            </a:r>
            <a:r>
              <a:rPr lang="ru-RU" dirty="0" smtClean="0">
                <a:solidFill>
                  <a:schemeClr val="tx1"/>
                </a:solidFill>
              </a:rPr>
              <a:t>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 rot="1950495">
            <a:off x="3424455" y="3289938"/>
            <a:ext cx="429470" cy="831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4429124" y="3143248"/>
            <a:ext cx="71438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лево 28"/>
          <p:cNvSpPr/>
          <p:nvPr/>
        </p:nvSpPr>
        <p:spPr>
          <a:xfrm rot="19771067" flipV="1">
            <a:off x="5226148" y="3320480"/>
            <a:ext cx="449135" cy="615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верх 31"/>
          <p:cNvSpPr/>
          <p:nvPr/>
        </p:nvSpPr>
        <p:spPr>
          <a:xfrm>
            <a:off x="4429124" y="4357694"/>
            <a:ext cx="71438" cy="14287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 rot="19646830">
            <a:off x="3334200" y="4312451"/>
            <a:ext cx="50006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лево 35"/>
          <p:cNvSpPr/>
          <p:nvPr/>
        </p:nvSpPr>
        <p:spPr>
          <a:xfrm rot="1821796" flipV="1">
            <a:off x="5298235" y="4219612"/>
            <a:ext cx="535650" cy="5844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93978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800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Характеристика деятельности педагога, работающего по ФГОС</a:t>
            </a:r>
            <a:endParaRPr lang="ru-RU" sz="2800" i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31813852"/>
              </p:ext>
            </p:extLst>
          </p:nvPr>
        </p:nvGraphicFramePr>
        <p:xfrm>
          <a:off x="285720" y="1346708"/>
          <a:ext cx="8643998" cy="4915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5683"/>
                <a:gridCol w="2930729"/>
                <a:gridCol w="3357586"/>
              </a:tblGrid>
              <a:tr h="7249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Предмет изменений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Традиционная деятельность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учителя, работающего по ФГОС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885980">
                <a:tc>
                  <a:txBody>
                    <a:bodyPr/>
                    <a:lstStyle/>
                    <a:p>
                      <a:pPr algn="ctr"/>
                      <a:endParaRPr lang="ru-RU" sz="1600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Подготовка к уроку</a:t>
                      </a:r>
                      <a:endParaRPr lang="ru-RU" sz="1600" b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пользуется</a:t>
                      </a: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жестко структурным</a:t>
                      </a: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конспектом урока.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Учитель пользуется сценарным планом урока.</a:t>
                      </a:r>
                      <a:endParaRPr lang="ru-RU" sz="1600" b="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06166">
                <a:tc>
                  <a:txBody>
                    <a:bodyPr/>
                    <a:lstStyle/>
                    <a:p>
                      <a:pPr algn="ctr"/>
                      <a:endParaRPr lang="ru-RU" sz="1600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этапы урока</a:t>
                      </a:r>
                      <a:endParaRPr lang="ru-RU" sz="1600" b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Объяснение и</a:t>
                      </a: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закрепление учебного</a:t>
                      </a: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материала.</a:t>
                      </a:r>
                    </a:p>
                    <a:p>
                      <a:pPr algn="ctr"/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Большое количество времени занимает речь учителя. </a:t>
                      </a:r>
                      <a:endParaRPr lang="ru-RU" sz="1600" b="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Самостоятельная</a:t>
                      </a: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деятельность обучающихся.</a:t>
                      </a: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564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Главная</a:t>
                      </a:r>
                      <a:r>
                        <a:rPr lang="ru-RU" sz="1600" b="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цель учителя на уроке</a:t>
                      </a:r>
                      <a:endParaRPr lang="ru-RU" sz="1600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Успеть</a:t>
                      </a: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выполнить все, </a:t>
                      </a: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что запланировано.</a:t>
                      </a: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Организовать</a:t>
                      </a: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деятельность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 детей: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6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 поиску</a:t>
                      </a:r>
                      <a:r>
                        <a:rPr lang="ru-RU" sz="16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 обработке информации;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6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обобщению способов действия;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600" b="0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постановке учебной задачи.</a:t>
                      </a:r>
                      <a:endParaRPr lang="ru-RU" sz="1600" b="0" i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72198" y="5286388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95921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93978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800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Характеристика деятельности педагога, работающего по ФГОС</a:t>
            </a:r>
            <a:endParaRPr lang="ru-RU" sz="2800" i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31813852"/>
              </p:ext>
            </p:extLst>
          </p:nvPr>
        </p:nvGraphicFramePr>
        <p:xfrm>
          <a:off x="214282" y="1500173"/>
          <a:ext cx="8715436" cy="5118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5151"/>
                <a:gridCol w="2954950"/>
                <a:gridCol w="3385335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Предмет изменений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Традиционная деятельность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учителя, работающего по ФГОС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00198">
                <a:tc>
                  <a:txBody>
                    <a:bodyPr/>
                    <a:lstStyle/>
                    <a:p>
                      <a:pPr algn="ctr"/>
                      <a:endParaRPr lang="ru-RU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Формулировка заданий для обучающихся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Формулировки: решите, спишите, сравните, найдите и т.д.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Формулировки: проанализируйте, докажите,</a:t>
                      </a: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создайте схему или модель, измените, придумайте. </a:t>
                      </a: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71571">
                <a:tc>
                  <a:txBody>
                    <a:bodyPr/>
                    <a:lstStyle/>
                    <a:p>
                      <a:pPr algn="ctr"/>
                      <a:endParaRPr lang="ru-RU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урока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45021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45021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Преимущественно фронтальная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Преимущественно групповая и /или индивидуальная</a:t>
                      </a:r>
                    </a:p>
                  </a:txBody>
                  <a:tcPr/>
                </a:tc>
              </a:tr>
              <a:tr h="1618214">
                <a:tc>
                  <a:txBody>
                    <a:bodyPr/>
                    <a:lstStyle/>
                    <a:p>
                      <a:pPr algn="ctr"/>
                      <a:endParaRPr lang="ru-RU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Взаимодействие</a:t>
                      </a:r>
                      <a:r>
                        <a:rPr lang="ru-RU" b="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 родителями обучающихся</a:t>
                      </a:r>
                      <a:endParaRPr lang="ru-RU" b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Родители не включены в образовательный процесс.</a:t>
                      </a: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Информированность родителей обучающихся. Они имеют возможность участвовать в образовательном процессе.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72198" y="5286388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95921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715436" cy="93978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800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Характеристика деятельности педагога, работающего по ФГОС</a:t>
            </a:r>
            <a:endParaRPr lang="ru-RU" sz="2800" i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31813852"/>
              </p:ext>
            </p:extLst>
          </p:nvPr>
        </p:nvGraphicFramePr>
        <p:xfrm>
          <a:off x="285721" y="1346708"/>
          <a:ext cx="8786873" cy="5331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580"/>
                <a:gridCol w="2905337"/>
                <a:gridCol w="3613956"/>
              </a:tblGrid>
              <a:tr h="65353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Предмет изменений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Традиционная деятельность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учителя, работающего по ФГОС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Образовательная</a:t>
                      </a:r>
                      <a:r>
                        <a:rPr lang="ru-RU" b="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среда</a:t>
                      </a:r>
                      <a:endParaRPr lang="ru-RU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Создается</a:t>
                      </a: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учителем.</a:t>
                      </a: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Выставки работ</a:t>
                      </a:r>
                      <a:endParaRPr lang="en-US" sz="1600" b="0" i="1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обучающихся.</a:t>
                      </a: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Создается</a:t>
                      </a: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обучающимися.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изготавливают учебный материал, проводят презентации.</a:t>
                      </a:r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pPr algn="ctr"/>
                      <a:endParaRPr lang="ru-RU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Результаты</a:t>
                      </a:r>
                      <a:r>
                        <a:rPr lang="ru-RU" b="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обучения</a:t>
                      </a:r>
                      <a:endParaRPr lang="ru-RU" b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предметные</a:t>
                      </a:r>
                      <a:endParaRPr lang="ru-RU" sz="1600" b="0" i="1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результаты</a:t>
                      </a: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ru-RU" sz="1600" b="0" i="1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нет </a:t>
                      </a:r>
                      <a:r>
                        <a:rPr lang="ru-RU" sz="1600" b="0" i="1" baseline="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портфолио</a:t>
                      </a:r>
                      <a:endParaRPr lang="ru-RU" sz="1600" b="0" i="1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обучающегося</a:t>
                      </a: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ru-RU" sz="1600" b="0" i="1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основная оценка</a:t>
                      </a: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    </a:t>
                      </a: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оценка учителя</a:t>
                      </a: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важны положительные</a:t>
                      </a: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оценки учеников по</a:t>
                      </a: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итогам контрольных</a:t>
                      </a: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работ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</a:pPr>
                      <a:endParaRPr lang="ru-RU" sz="1600" b="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 только предметные 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результаты, но и личностные,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1" baseline="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метапредметные</a:t>
                      </a:r>
                      <a:endParaRPr lang="ru-RU" sz="1600" b="0" i="1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600" b="0" i="1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создание </a:t>
                      </a:r>
                      <a:r>
                        <a:rPr lang="ru-RU" sz="1600" b="0" i="1" baseline="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портфолио</a:t>
                      </a:r>
                      <a:endParaRPr lang="ru-RU" sz="1600" b="0" i="1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600" b="0" i="1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ориентир на самооценку 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обучающегося, формирование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адекватной самооценки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600" b="0" i="1" baseline="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учет динамики результатов 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обучения детей относительно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самих  себя; оценка 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промежуточных результатов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0" i="1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обучения</a:t>
                      </a:r>
                      <a:endParaRPr lang="ru-RU" sz="1600" b="0" i="1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72198" y="5286388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95921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34" y="285728"/>
            <a:ext cx="7143800" cy="514353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 descr="C:\Users\User\Desktop\2357bdb71f4b0d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5429264"/>
            <a:ext cx="2071669" cy="1428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6" y="500042"/>
            <a:ext cx="64293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 урока начинается учебно-воспитательный процесс, </a:t>
            </a:r>
            <a:endParaRPr lang="en-US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уроком он начинается, уроком заканчивается. Все остальное в школе играет хотя и важную, но вспомогательную роль, дополняя и развивая всё то, что закладывается на уроках.</a:t>
            </a:r>
            <a:endParaRPr lang="en-US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Ю.А.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Конаржевский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842272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357290" y="274638"/>
            <a:ext cx="6643734" cy="5797568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Урок – культурологический феномен, созданный человеческим трудом, педагогической мыслью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-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продукт вознесения человека к бесконечному процессу познания и осмысления мира.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Н.Е.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Щуркова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C:\Users\User\Desktop\2357bdb71f4b0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1" y="4572008"/>
            <a:ext cx="2428860" cy="2285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ChangeArrowheads="1"/>
          </p:cNvSpPr>
          <p:nvPr/>
        </p:nvSpPr>
        <p:spPr bwMode="auto">
          <a:xfrm>
            <a:off x="785813" y="466954"/>
            <a:ext cx="7500937" cy="28882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49263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Учитель,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его отношение к учебному процессу, его творчество и профессионализм, его желание раскрыть способности каждого ребенка – вот это всё и есть главный ресурс, без которого невозможно воплощение новых стандартов школьного образования. </a:t>
            </a:r>
          </a:p>
        </p:txBody>
      </p:sp>
      <p:pic>
        <p:nvPicPr>
          <p:cNvPr id="3076" name="Picture 4" descr="C:\Users\User\Desktop\no-translate-detected_1098-18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5" y="3143248"/>
            <a:ext cx="4929223" cy="350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6729684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467544" y="-430886"/>
            <a:ext cx="8358187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4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4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357166"/>
            <a:ext cx="7929618" cy="48936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Хоть выйди ты не в белый свет,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в поле за околицей, —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 идешь за кем-то вслед,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Дорога не запомнится.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Зато, куда б ты ни попал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по какой распутице,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Дорога та, что сам искал,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Вовек не позабудется.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(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lang="en-US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Рыленков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www.b-port.com/mediafiles/items/2013/08/111421/965308ecb5db43316f69d6d28eee585a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143248"/>
            <a:ext cx="4071935" cy="3714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13296545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401161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Творческих успехов, Вам, дорогие коллеги.</a:t>
            </a:r>
            <a:endParaRPr lang="ru-RU" dirty="0"/>
          </a:p>
        </p:txBody>
      </p:sp>
      <p:pic>
        <p:nvPicPr>
          <p:cNvPr id="5" name="Picture 5" descr="C:\Users\User\Desktop\2357bdb71f4b0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000504"/>
            <a:ext cx="3071802" cy="2857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Текст 4"/>
          <p:cNvSpPr>
            <a:spLocks noGrp="1"/>
          </p:cNvSpPr>
          <p:nvPr>
            <p:ph type="body" idx="4294967295"/>
          </p:nvPr>
        </p:nvSpPr>
        <p:spPr>
          <a:xfrm>
            <a:off x="214282" y="214290"/>
            <a:ext cx="6858031" cy="580709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Нужно, чтобы дети по возможности учились самостоятельно, а учитель руководил этим самостоятельным процессом и давал для него материал. </a:t>
            </a:r>
          </a:p>
          <a:p>
            <a:pPr algn="r" eaLnBrk="1" hangingPunct="1">
              <a:buFont typeface="Wingdings 2" pitchFamily="18" charset="2"/>
              <a:buNone/>
              <a:defRPr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К.Д. Ушинский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6388" y="685800"/>
            <a:ext cx="6985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2000" b="1" kern="0" dirty="0" smtClean="0">
                <a:solidFill>
                  <a:srgbClr val="000000"/>
                </a:solidFill>
                <a:latin typeface="Comic Sans MS"/>
                <a:cs typeface="Times New Roman" pitchFamily="18" charset="0"/>
              </a:rPr>
              <a:t> </a:t>
            </a:r>
            <a:endParaRPr lang="ru-RU" sz="2000" b="1" kern="0" dirty="0">
              <a:solidFill>
                <a:srgbClr val="92D050"/>
              </a:solidFill>
              <a:latin typeface="Comic Sans MS"/>
              <a:cs typeface="Times New Roman" pitchFamily="18" charset="0"/>
            </a:endParaRPr>
          </a:p>
        </p:txBody>
      </p:sp>
      <p:pic>
        <p:nvPicPr>
          <p:cNvPr id="6" name="Рисунок 5" descr="http://klub-drug.ru/wp-content/uploads/2011/04/school-children_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929066"/>
            <a:ext cx="4000496" cy="2928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3146845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142844" y="2214554"/>
            <a:ext cx="3571900" cy="4160846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marL="438912" indent="-341313" fontAlgn="auto">
              <a:lnSpc>
                <a:spcPct val="90000"/>
              </a:lnSpc>
              <a:spcBef>
                <a:spcPts val="825"/>
              </a:spcBef>
              <a:spcAft>
                <a:spcPts val="0"/>
              </a:spcAft>
              <a:buSzPct val="60000"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Традиционный взгляд: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38912" indent="-341313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0000"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41313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0000"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Основная задача школы - дать глубокие</a:t>
            </a:r>
            <a:r>
              <a:rPr lang="ru-RU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38912" indent="-341313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0000"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прочные ЗНАНИЯ</a:t>
            </a:r>
          </a:p>
          <a:p>
            <a:pPr marL="438912" indent="-341313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0000"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b="1" dirty="0" smtClean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3571868" y="2214555"/>
            <a:ext cx="5429288" cy="4143404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341313" indent="-341313">
              <a:lnSpc>
                <a:spcPct val="90000"/>
              </a:lnSpc>
              <a:spcBef>
                <a:spcPts val="600"/>
              </a:spcBef>
              <a:buClr>
                <a:srgbClr val="0000FF"/>
              </a:buClr>
              <a:buSzPct val="60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400" b="1" dirty="0" smtClean="0">
                <a:solidFill>
                  <a:srgbClr val="00B050"/>
                </a:solidFill>
              </a:rPr>
              <a:t>                          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ФГОС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1313" indent="-341313" algn="ctr">
              <a:lnSpc>
                <a:spcPct val="90000"/>
              </a:lnSpc>
              <a:buClr>
                <a:srgbClr val="0000FF"/>
              </a:buClr>
              <a:buSzPct val="60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«Смена образовательной парадигмы»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1313" indent="-341313" algn="ctr">
              <a:lnSpc>
                <a:spcPct val="90000"/>
              </a:lnSpc>
              <a:buClr>
                <a:srgbClr val="0000FF"/>
              </a:buClr>
              <a:buSzPct val="60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Вместо передачи суммы знаний -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личности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обучающегося на основе освоения способов деятельности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6163" y="355600"/>
            <a:ext cx="6540830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Концепция урока в условиях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ФГОС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6143636" y="1214422"/>
            <a:ext cx="1357322" cy="857256"/>
          </a:xfrm>
          <a:prstGeom prst="curvedLef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1000100" y="1142984"/>
            <a:ext cx="1357322" cy="928694"/>
          </a:xfrm>
          <a:prstGeom prst="curved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7" name="Picture 5" descr="C:\Users\User\Desktop\2357bdb71f4b0d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5357826"/>
            <a:ext cx="1571604" cy="15001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7659475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128588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основе урока по ФГОС – </a:t>
            </a:r>
            <a:b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системно-деятельностный подход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2214554"/>
            <a:ext cx="4286280" cy="364333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Традиционный урок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Учитель сообщает       обучающимся какую работу они должны выполнить, чтобы достичь цели.</a:t>
            </a:r>
          </a:p>
          <a:p>
            <a:pPr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ЧТО???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214554"/>
            <a:ext cx="4114800" cy="364333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Современный урок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Планирование обучающимися способа достижения цели.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КАК???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depositphotos_5198058-stock-illustration-question-and-exclamation-mar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4643446"/>
            <a:ext cx="2571768" cy="19022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571736" y="214290"/>
            <a:ext cx="65722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«Единственный путь, ведущий к знанию – деятельность»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Бернард Шоу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Сущность системно-деятельностного подхо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1600200"/>
            <a:ext cx="7972452" cy="4525963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«Я слышу – я забываю,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я вижу – я запоминаю,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я делаю – я усваиваю»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Китайская мудрость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Принцип деятельности заключается в том, что формирование личности ученика и продвижение его в развитии осуществляется ни тогда, когда он воспринимает знания в готовом виде, а в процессе его собственной деятельности, направленной на «открытие нового знания».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5" descr="C:\Users\User\Desktop\2357bdb71f4b0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429264"/>
            <a:ext cx="2071669" cy="1428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6786610" cy="101122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Схема урока</a:t>
            </a:r>
            <a:endParaRPr lang="ru-RU" sz="40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3971924" cy="421484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Традиционный урок</a:t>
            </a:r>
          </a:p>
          <a:p>
            <a:pPr marL="514350" indent="-51435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Организационный момент</a:t>
            </a:r>
          </a:p>
          <a:p>
            <a:pPr marL="514350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Проверка домашнего задания</a:t>
            </a:r>
          </a:p>
          <a:p>
            <a:pPr marL="514350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Объяснение нового материала</a:t>
            </a:r>
          </a:p>
          <a:p>
            <a:pPr marL="514350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Закрепление</a:t>
            </a:r>
          </a:p>
          <a:p>
            <a:pPr marL="514350" indent="-51435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Итог урока</a:t>
            </a:r>
          </a:p>
          <a:p>
            <a:pPr marL="514350" indent="-51435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Домашнее задание</a:t>
            </a:r>
          </a:p>
          <a:p>
            <a:pPr marL="514350" indent="-5143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428736"/>
            <a:ext cx="4357718" cy="421484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Современный урок</a:t>
            </a:r>
          </a:p>
          <a:p>
            <a:pPr marL="457200" indent="-45720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Мобилизующий этап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Самоопределение обучающихся</a:t>
            </a:r>
          </a:p>
          <a:p>
            <a:pPr marL="457200" indent="-45720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на основе антиципации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Момент осознания учениками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недостаточности имеющихся           знаний 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Закрепление нового материала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Рефлексия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Информация 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омашнем задание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Users\User\Desktop\2357bdb71f4b0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500702"/>
            <a:ext cx="2071669" cy="13572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2910" y="214290"/>
            <a:ext cx="8229600" cy="114300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40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Характеристика </a:t>
            </a:r>
            <a:br>
              <a:rPr lang="ru-RU" altLang="ru-RU" sz="40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современного урока</a:t>
            </a:r>
            <a:endParaRPr lang="ru-RU" altLang="ru-RU" sz="40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31" name="Text Box 39"/>
          <p:cNvSpPr txBox="1">
            <a:spLocks noChangeArrowheads="1"/>
          </p:cNvSpPr>
          <p:nvPr/>
        </p:nvSpPr>
        <p:spPr bwMode="auto">
          <a:xfrm>
            <a:off x="4143372" y="3643314"/>
            <a:ext cx="1604970" cy="523220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УРОК</a:t>
            </a:r>
          </a:p>
        </p:txBody>
      </p:sp>
      <p:graphicFrame>
        <p:nvGraphicFramePr>
          <p:cNvPr id="20" name="Схема 19"/>
          <p:cNvGraphicFramePr/>
          <p:nvPr/>
        </p:nvGraphicFramePr>
        <p:xfrm>
          <a:off x="6715140" y="2857496"/>
          <a:ext cx="2143140" cy="1214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2" name="Схема 21"/>
          <p:cNvGraphicFramePr/>
          <p:nvPr/>
        </p:nvGraphicFramePr>
        <p:xfrm>
          <a:off x="6786578" y="4500570"/>
          <a:ext cx="1990724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23" name="Схема 22"/>
          <p:cNvGraphicFramePr/>
          <p:nvPr/>
        </p:nvGraphicFramePr>
        <p:xfrm>
          <a:off x="3643306" y="5500702"/>
          <a:ext cx="2500330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24" name="Схема 23"/>
          <p:cNvGraphicFramePr/>
          <p:nvPr/>
        </p:nvGraphicFramePr>
        <p:xfrm>
          <a:off x="928662" y="4500570"/>
          <a:ext cx="2214578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8" name="Схема 17"/>
          <p:cNvGraphicFramePr/>
          <p:nvPr/>
        </p:nvGraphicFramePr>
        <p:xfrm>
          <a:off x="785786" y="2857496"/>
          <a:ext cx="2457440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9" name="Схема 18"/>
          <p:cNvGraphicFramePr/>
          <p:nvPr/>
        </p:nvGraphicFramePr>
        <p:xfrm>
          <a:off x="3643306" y="1500174"/>
          <a:ext cx="2514600" cy="1323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46" name="Стрелка вниз 45"/>
          <p:cNvSpPr/>
          <p:nvPr/>
        </p:nvSpPr>
        <p:spPr>
          <a:xfrm flipH="1">
            <a:off x="4857752" y="2857496"/>
            <a:ext cx="45719" cy="642942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верх 46"/>
          <p:cNvSpPr/>
          <p:nvPr/>
        </p:nvSpPr>
        <p:spPr>
          <a:xfrm flipH="1">
            <a:off x="4857752" y="4643446"/>
            <a:ext cx="45719" cy="6212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 rot="1500584">
            <a:off x="3319085" y="3296081"/>
            <a:ext cx="657220" cy="604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49"/>
          <p:cNvSpPr/>
          <p:nvPr/>
        </p:nvSpPr>
        <p:spPr>
          <a:xfrm rot="19709856">
            <a:off x="3172044" y="4457749"/>
            <a:ext cx="740671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лево 50"/>
          <p:cNvSpPr/>
          <p:nvPr/>
        </p:nvSpPr>
        <p:spPr>
          <a:xfrm rot="19514016">
            <a:off x="5731237" y="3291185"/>
            <a:ext cx="785818" cy="52367"/>
          </a:xfrm>
          <a:prstGeom prst="lef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лево 51"/>
          <p:cNvSpPr/>
          <p:nvPr/>
        </p:nvSpPr>
        <p:spPr>
          <a:xfrm rot="1767563" flipV="1">
            <a:off x="5743274" y="4651681"/>
            <a:ext cx="742023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104026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alt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Требования к </a:t>
            </a:r>
            <a:br>
              <a:rPr lang="ru-RU" alt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современному уроку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7" name="Овал 6"/>
          <p:cNvSpPr/>
          <p:nvPr/>
        </p:nvSpPr>
        <p:spPr>
          <a:xfrm>
            <a:off x="642910" y="2071678"/>
            <a:ext cx="4929222" cy="785818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Общепедагогические</a:t>
            </a:r>
            <a:endParaRPr lang="ru-RU" sz="2400" dirty="0"/>
          </a:p>
        </p:txBody>
      </p:sp>
      <p:sp>
        <p:nvSpPr>
          <p:cNvPr id="9" name="Овал 8"/>
          <p:cNvSpPr/>
          <p:nvPr/>
        </p:nvSpPr>
        <p:spPr>
          <a:xfrm>
            <a:off x="1214414" y="3143248"/>
            <a:ext cx="5286412" cy="785818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Дидактические</a:t>
            </a:r>
            <a:endParaRPr lang="ru-RU" sz="2400" dirty="0"/>
          </a:p>
        </p:txBody>
      </p:sp>
      <p:sp>
        <p:nvSpPr>
          <p:cNvPr id="10" name="Овал 9"/>
          <p:cNvSpPr/>
          <p:nvPr/>
        </p:nvSpPr>
        <p:spPr>
          <a:xfrm>
            <a:off x="1571604" y="4143380"/>
            <a:ext cx="5929354" cy="785818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Гигиенические</a:t>
            </a:r>
            <a:endParaRPr lang="ru-RU" sz="2400" dirty="0"/>
          </a:p>
        </p:txBody>
      </p:sp>
      <p:sp>
        <p:nvSpPr>
          <p:cNvPr id="11" name="Овал 10"/>
          <p:cNvSpPr/>
          <p:nvPr/>
        </p:nvSpPr>
        <p:spPr>
          <a:xfrm>
            <a:off x="2714612" y="5214950"/>
            <a:ext cx="6000792" cy="785818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Психологические</a:t>
            </a:r>
            <a:endParaRPr lang="ru-RU" sz="24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2864635" y="1778779"/>
            <a:ext cx="55721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785256" y="2285992"/>
            <a:ext cx="171530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2928132" y="2786058"/>
            <a:ext cx="271543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>
            <a:off x="4106859" y="3321843"/>
            <a:ext cx="378700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</TotalTime>
  <Words>1034</Words>
  <PresentationFormat>Экран (4:3)</PresentationFormat>
  <Paragraphs>242</Paragraphs>
  <Slides>23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  </vt:lpstr>
      <vt:lpstr>Слайд 3</vt:lpstr>
      <vt:lpstr>Слайд 4</vt:lpstr>
      <vt:lpstr>В основе урока по ФГОС –  системно-деятельностный подход</vt:lpstr>
      <vt:lpstr>Сущность системно-деятельностного подхода</vt:lpstr>
      <vt:lpstr>Схема урока</vt:lpstr>
      <vt:lpstr>Характеристика  современного урока</vt:lpstr>
      <vt:lpstr>Требования к  современному уроку</vt:lpstr>
      <vt:lpstr>Общепедагогические требования к уроку</vt:lpstr>
      <vt:lpstr>Дидактические требования к уроку</vt:lpstr>
      <vt:lpstr>Гигиенические требования к уроку</vt:lpstr>
      <vt:lpstr>Психологические требования к уроку</vt:lpstr>
      <vt:lpstr>Слайд 14</vt:lpstr>
      <vt:lpstr>Современный урок – это, прежде всего урок, на котором учитель умело использует все возможности  для развития личности ученика, ее активного умственного роста, глубокого и осмысленного усвоения знаний,  для формирования ее нравственных основ.</vt:lpstr>
      <vt:lpstr>Изменение роли учителя  в условиях ФГОС </vt:lpstr>
      <vt:lpstr>Характеристика деятельности педагога, работающего по ФГОС</vt:lpstr>
      <vt:lpstr>Характеристика деятельности педагога, работающего по ФГОС</vt:lpstr>
      <vt:lpstr>Характеристика деятельности педагога, работающего по ФГОС</vt:lpstr>
      <vt:lpstr>Урок – культурологический феномен, созданный человеческим трудом, педагогической мыслью: -  это продукт вознесения человека к бесконечному процессу познания и осмысления мира. Н.Е. Щуркова  </vt:lpstr>
      <vt:lpstr>Слайд 21</vt:lpstr>
      <vt:lpstr>Слайд 22</vt:lpstr>
      <vt:lpstr>Творческих успехов, Вам, дорогие коллеги.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82</cp:revision>
  <dcterms:created xsi:type="dcterms:W3CDTF">2018-06-30T12:18:34Z</dcterms:created>
  <dcterms:modified xsi:type="dcterms:W3CDTF">2018-07-24T11:09:34Z</dcterms:modified>
</cp:coreProperties>
</file>