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28"/>
  </p:notesMasterIdLst>
  <p:sldIdLst>
    <p:sldId id="256" r:id="rId2"/>
    <p:sldId id="324" r:id="rId3"/>
    <p:sldId id="305" r:id="rId4"/>
    <p:sldId id="323" r:id="rId5"/>
    <p:sldId id="326" r:id="rId6"/>
    <p:sldId id="327" r:id="rId7"/>
    <p:sldId id="336" r:id="rId8"/>
    <p:sldId id="328" r:id="rId9"/>
    <p:sldId id="330" r:id="rId10"/>
    <p:sldId id="332" r:id="rId11"/>
    <p:sldId id="315" r:id="rId12"/>
    <p:sldId id="316" r:id="rId13"/>
    <p:sldId id="331" r:id="rId14"/>
    <p:sldId id="333" r:id="rId15"/>
    <p:sldId id="334" r:id="rId16"/>
    <p:sldId id="319" r:id="rId17"/>
    <p:sldId id="300" r:id="rId18"/>
    <p:sldId id="293" r:id="rId19"/>
    <p:sldId id="295" r:id="rId20"/>
    <p:sldId id="296" r:id="rId21"/>
    <p:sldId id="302" r:id="rId22"/>
    <p:sldId id="309" r:id="rId23"/>
    <p:sldId id="303" r:id="rId24"/>
    <p:sldId id="262" r:id="rId25"/>
    <p:sldId id="307" r:id="rId26"/>
    <p:sldId id="304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568" autoAdjust="0"/>
    <p:restoredTop sz="94660"/>
  </p:normalViewPr>
  <p:slideViewPr>
    <p:cSldViewPr>
      <p:cViewPr varScale="1">
        <p:scale>
          <a:sx n="69" d="100"/>
          <a:sy n="69" d="100"/>
        </p:scale>
        <p:origin x="-26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3F90FE-7708-4B3F-A504-0B504426720D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8CD3C7A-659D-4984-B40B-CB0683D0C68F}">
      <dgm:prSet phldrT="[Текст]" custT="1"/>
      <dgm:spPr>
        <a:ln w="38100">
          <a:solidFill>
            <a:schemeClr val="accent1"/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1-я ступень – урок трудный, я совсем не уверен в своих силах, нужна помощь.</a:t>
          </a:r>
          <a:endParaRPr lang="ru-RU" sz="20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9A81CD7-E691-42F9-A5D3-9A24B096EFA1}" type="parTrans" cxnId="{3FDD0CE4-C0E8-4CF0-8AF3-E0EF22AF0E33}">
      <dgm:prSet/>
      <dgm:spPr/>
      <dgm:t>
        <a:bodyPr/>
        <a:lstStyle/>
        <a:p>
          <a:endParaRPr lang="ru-RU"/>
        </a:p>
      </dgm:t>
    </dgm:pt>
    <dgm:pt modelId="{434E64B7-0F1F-4A88-AF57-C4A3F75A2D5E}" type="sibTrans" cxnId="{3FDD0CE4-C0E8-4CF0-8AF3-E0EF22AF0E33}">
      <dgm:prSet/>
      <dgm:spPr/>
      <dgm:t>
        <a:bodyPr/>
        <a:lstStyle/>
        <a:p>
          <a:endParaRPr lang="ru-RU"/>
        </a:p>
      </dgm:t>
    </dgm:pt>
    <dgm:pt modelId="{BF51510F-378B-4077-B1A6-AD70390EC79A}">
      <dgm:prSet phldrT="[Текст]" custT="1"/>
      <dgm:spPr>
        <a:ln w="38100">
          <a:solidFill>
            <a:schemeClr val="accent1"/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bg1"/>
              </a:solidFill>
            </a:rPr>
            <a:t>2-я ступень – урок трудный, я не со всем справился, нужна помощь.</a:t>
          </a:r>
          <a:endParaRPr lang="ru-RU" sz="2000" b="1" dirty="0">
            <a:solidFill>
              <a:schemeClr val="bg1"/>
            </a:solidFill>
          </a:endParaRPr>
        </a:p>
      </dgm:t>
    </dgm:pt>
    <dgm:pt modelId="{97AE13D2-F20C-438A-8AD9-3AAC270B2A5D}" type="parTrans" cxnId="{79C02728-0BEE-4658-BE08-F9DD8401F1EE}">
      <dgm:prSet/>
      <dgm:spPr/>
      <dgm:t>
        <a:bodyPr/>
        <a:lstStyle/>
        <a:p>
          <a:endParaRPr lang="ru-RU"/>
        </a:p>
      </dgm:t>
    </dgm:pt>
    <dgm:pt modelId="{CFE39967-BB96-478A-80C6-29F4114A1D90}" type="sibTrans" cxnId="{79C02728-0BEE-4658-BE08-F9DD8401F1EE}">
      <dgm:prSet/>
      <dgm:spPr/>
      <dgm:t>
        <a:bodyPr/>
        <a:lstStyle/>
        <a:p>
          <a:endParaRPr lang="ru-RU"/>
        </a:p>
      </dgm:t>
    </dgm:pt>
    <dgm:pt modelId="{4D1724CC-951A-45DB-B02A-AC9B9CEDCF11}">
      <dgm:prSet phldrT="[Текст]" custT="1"/>
      <dgm:spPr>
        <a:ln w="38100">
          <a:solidFill>
            <a:schemeClr val="accent1"/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bg1"/>
              </a:solidFill>
            </a:rPr>
            <a:t>3-я ступень – урок трудный, но я почти со всем справился, не нуждаюсь в помощи.</a:t>
          </a:r>
          <a:endParaRPr lang="ru-RU" sz="2000" b="1" dirty="0">
            <a:solidFill>
              <a:schemeClr val="bg1"/>
            </a:solidFill>
          </a:endParaRPr>
        </a:p>
      </dgm:t>
    </dgm:pt>
    <dgm:pt modelId="{B4D9EF9E-83E6-48EB-A0F1-69079D4A33AC}" type="parTrans" cxnId="{289BA45D-D48C-42D8-BC6C-B1AFA0B2642D}">
      <dgm:prSet/>
      <dgm:spPr/>
      <dgm:t>
        <a:bodyPr/>
        <a:lstStyle/>
        <a:p>
          <a:endParaRPr lang="ru-RU"/>
        </a:p>
      </dgm:t>
    </dgm:pt>
    <dgm:pt modelId="{99D73D02-A0C1-4550-A875-ACE798D0F88E}" type="sibTrans" cxnId="{289BA45D-D48C-42D8-BC6C-B1AFA0B2642D}">
      <dgm:prSet/>
      <dgm:spPr/>
      <dgm:t>
        <a:bodyPr/>
        <a:lstStyle/>
        <a:p>
          <a:endParaRPr lang="ru-RU"/>
        </a:p>
      </dgm:t>
    </dgm:pt>
    <dgm:pt modelId="{B14F3125-CA6E-4648-92EA-7E807FC9258D}">
      <dgm:prSet/>
      <dgm:spPr/>
      <dgm:t>
        <a:bodyPr/>
        <a:lstStyle/>
        <a:p>
          <a:endParaRPr lang="ru-RU" dirty="0" smtClean="0"/>
        </a:p>
      </dgm:t>
    </dgm:pt>
    <dgm:pt modelId="{5B5C16FF-F33B-49B3-A1CA-072C687ACFDC}" type="parTrans" cxnId="{87523008-B659-4358-AD8F-E09AA571D4E5}">
      <dgm:prSet/>
      <dgm:spPr/>
      <dgm:t>
        <a:bodyPr/>
        <a:lstStyle/>
        <a:p>
          <a:endParaRPr lang="ru-RU"/>
        </a:p>
      </dgm:t>
    </dgm:pt>
    <dgm:pt modelId="{64CEEDE2-C26C-4982-AD38-57F2CBE75B29}" type="sibTrans" cxnId="{87523008-B659-4358-AD8F-E09AA571D4E5}">
      <dgm:prSet/>
      <dgm:spPr/>
      <dgm:t>
        <a:bodyPr/>
        <a:lstStyle/>
        <a:p>
          <a:endParaRPr lang="ru-RU"/>
        </a:p>
      </dgm:t>
    </dgm:pt>
    <dgm:pt modelId="{78866762-2855-489E-8190-1C77CCD5D208}">
      <dgm:prSet custT="1"/>
      <dgm:spPr>
        <a:ln w="38100">
          <a:solidFill>
            <a:schemeClr val="accent1"/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bg1"/>
              </a:solidFill>
            </a:rPr>
            <a:t>4-я ступень – урок не трудный, я справился почти со всем, помощь не нужна.</a:t>
          </a:r>
          <a:endParaRPr lang="ru-RU" sz="2000" b="1" dirty="0">
            <a:solidFill>
              <a:schemeClr val="bg1"/>
            </a:solidFill>
          </a:endParaRPr>
        </a:p>
      </dgm:t>
    </dgm:pt>
    <dgm:pt modelId="{A14336D7-BA28-4CE6-8FB5-9FC69AF7C1E3}" type="parTrans" cxnId="{DDF95F77-BA23-4CDE-A29D-3151C7BF970F}">
      <dgm:prSet/>
      <dgm:spPr/>
      <dgm:t>
        <a:bodyPr/>
        <a:lstStyle/>
        <a:p>
          <a:endParaRPr lang="ru-RU"/>
        </a:p>
      </dgm:t>
    </dgm:pt>
    <dgm:pt modelId="{4FC80673-B40E-4A65-9C32-4EFA538E3E67}" type="sibTrans" cxnId="{DDF95F77-BA23-4CDE-A29D-3151C7BF970F}">
      <dgm:prSet/>
      <dgm:spPr/>
      <dgm:t>
        <a:bodyPr/>
        <a:lstStyle/>
        <a:p>
          <a:endParaRPr lang="ru-RU"/>
        </a:p>
      </dgm:t>
    </dgm:pt>
    <dgm:pt modelId="{B16B8BBC-A20E-4E70-B707-AFA46867DCE3}">
      <dgm:prSet custT="1"/>
      <dgm:spPr>
        <a:ln w="38100">
          <a:solidFill>
            <a:schemeClr val="accent1"/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5-я ступень – урок не трудный, я уверен в своих силах, помощь не нужна.</a:t>
          </a:r>
        </a:p>
      </dgm:t>
    </dgm:pt>
    <dgm:pt modelId="{8E1CDD8C-B38F-43CE-A245-8EF0EB6C9CDA}" type="parTrans" cxnId="{BDDCEC43-0B4B-4E40-B952-3924DC02CD0B}">
      <dgm:prSet/>
      <dgm:spPr/>
      <dgm:t>
        <a:bodyPr/>
        <a:lstStyle/>
        <a:p>
          <a:endParaRPr lang="ru-RU"/>
        </a:p>
      </dgm:t>
    </dgm:pt>
    <dgm:pt modelId="{1A599B2C-F268-48C7-BE7B-DF1B0EF151C6}" type="sibTrans" cxnId="{BDDCEC43-0B4B-4E40-B952-3924DC02CD0B}">
      <dgm:prSet/>
      <dgm:spPr/>
      <dgm:t>
        <a:bodyPr/>
        <a:lstStyle/>
        <a:p>
          <a:endParaRPr lang="ru-RU"/>
        </a:p>
      </dgm:t>
    </dgm:pt>
    <dgm:pt modelId="{94369447-BDCC-426F-BDA5-092284F4427C}" type="pres">
      <dgm:prSet presAssocID="{4D3F90FE-7708-4B3F-A504-0B504426720D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17B641-B952-4EAC-A2B0-F4088B5698D5}" type="pres">
      <dgm:prSet presAssocID="{4D3F90FE-7708-4B3F-A504-0B504426720D}" presName="arrow" presStyleLbl="bgShp" presStyleIdx="0" presStyleCnt="1"/>
      <dgm:spPr/>
    </dgm:pt>
    <dgm:pt modelId="{3E0EB8B2-60A1-4BD0-BD11-41D0E0D7609F}" type="pres">
      <dgm:prSet presAssocID="{4D3F90FE-7708-4B3F-A504-0B504426720D}" presName="arrowDiagram5" presStyleCnt="0"/>
      <dgm:spPr/>
    </dgm:pt>
    <dgm:pt modelId="{3348EA1B-F6DD-4263-84BA-9D94944D3CC3}" type="pres">
      <dgm:prSet presAssocID="{C8CD3C7A-659D-4984-B40B-CB0683D0C68F}" presName="bullet5a" presStyleLbl="node1" presStyleIdx="0" presStyleCnt="5"/>
      <dgm:spPr/>
    </dgm:pt>
    <dgm:pt modelId="{DAB316DB-0184-4E69-B3BF-04E03DA71E11}" type="pres">
      <dgm:prSet presAssocID="{C8CD3C7A-659D-4984-B40B-CB0683D0C68F}" presName="textBox5a" presStyleLbl="revTx" presStyleIdx="0" presStyleCnt="5" custScaleX="165170" custScaleY="183709" custLinFactNeighborX="-51384" custLinFactNeighborY="-349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B4FA01-E75E-4811-AB0A-0F05E935A8D6}" type="pres">
      <dgm:prSet presAssocID="{BF51510F-378B-4077-B1A6-AD70390EC79A}" presName="bullet5b" presStyleLbl="node1" presStyleIdx="1" presStyleCnt="5"/>
      <dgm:spPr/>
    </dgm:pt>
    <dgm:pt modelId="{14A6BDF8-3C16-461A-9AEE-414DA8F11806}" type="pres">
      <dgm:prSet presAssocID="{BF51510F-378B-4077-B1A6-AD70390EC79A}" presName="textBox5b" presStyleLbl="revTx" presStyleIdx="1" presStyleCnt="5" custScaleX="121067" custLinFactNeighborX="-7013" custLinFactNeighborY="-214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028C7D-4F84-4126-B8EA-BE9481DF104B}" type="pres">
      <dgm:prSet presAssocID="{4D1724CC-951A-45DB-B02A-AC9B9CEDCF11}" presName="bullet5c" presStyleLbl="node1" presStyleIdx="2" presStyleCnt="5"/>
      <dgm:spPr/>
    </dgm:pt>
    <dgm:pt modelId="{376E5418-9D9D-4306-931E-C9E2A59FFF6C}" type="pres">
      <dgm:prSet presAssocID="{4D1724CC-951A-45DB-B02A-AC9B9CEDCF11}" presName="textBox5c" presStyleLbl="revTx" presStyleIdx="2" presStyleCnt="5" custScaleY="89226" custLinFactNeighborX="7782" custLinFactNeighborY="-142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C4A856-9658-4A18-BE70-406C63388BE9}" type="pres">
      <dgm:prSet presAssocID="{78866762-2855-489E-8190-1C77CCD5D208}" presName="bullet5d" presStyleLbl="node1" presStyleIdx="3" presStyleCnt="5"/>
      <dgm:spPr/>
    </dgm:pt>
    <dgm:pt modelId="{468E599E-64CF-47FC-B93A-B8CBD1666747}" type="pres">
      <dgm:prSet presAssocID="{78866762-2855-489E-8190-1C77CCD5D208}" presName="textBox5d" presStyleLbl="revTx" presStyleIdx="3" presStyleCnt="5" custScaleY="69054" custLinFactNeighborX="7339" custLinFactNeighborY="-177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48C385-47CF-4737-B72B-96447E16C70D}" type="pres">
      <dgm:prSet presAssocID="{B16B8BBC-A20E-4E70-B707-AFA46867DCE3}" presName="bullet5e" presStyleLbl="node1" presStyleIdx="4" presStyleCnt="5"/>
      <dgm:spPr/>
    </dgm:pt>
    <dgm:pt modelId="{E2561D43-2650-4A5B-9EC6-79363DB8C5D7}" type="pres">
      <dgm:prSet presAssocID="{B16B8BBC-A20E-4E70-B707-AFA46867DCE3}" presName="textBox5e" presStyleLbl="revTx" presStyleIdx="4" presStyleCnt="5" custScaleX="92661" custScaleY="68090" custLinFactNeighborX="4587" custLinFactNeighborY="-349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C02728-0BEE-4658-BE08-F9DD8401F1EE}" srcId="{4D3F90FE-7708-4B3F-A504-0B504426720D}" destId="{BF51510F-378B-4077-B1A6-AD70390EC79A}" srcOrd="1" destOrd="0" parTransId="{97AE13D2-F20C-438A-8AD9-3AAC270B2A5D}" sibTransId="{CFE39967-BB96-478A-80C6-29F4114A1D90}"/>
    <dgm:cxn modelId="{289BA45D-D48C-42D8-BC6C-B1AFA0B2642D}" srcId="{4D3F90FE-7708-4B3F-A504-0B504426720D}" destId="{4D1724CC-951A-45DB-B02A-AC9B9CEDCF11}" srcOrd="2" destOrd="0" parTransId="{B4D9EF9E-83E6-48EB-A0F1-69079D4A33AC}" sibTransId="{99D73D02-A0C1-4550-A875-ACE798D0F88E}"/>
    <dgm:cxn modelId="{E1823F41-793D-4208-A309-9CF62684A0F6}" type="presOf" srcId="{78866762-2855-489E-8190-1C77CCD5D208}" destId="{468E599E-64CF-47FC-B93A-B8CBD1666747}" srcOrd="0" destOrd="0" presId="urn:microsoft.com/office/officeart/2005/8/layout/arrow2"/>
    <dgm:cxn modelId="{2DD453F3-78AE-4FEF-A6B9-9FF8DFB10447}" type="presOf" srcId="{4D3F90FE-7708-4B3F-A504-0B504426720D}" destId="{94369447-BDCC-426F-BDA5-092284F4427C}" srcOrd="0" destOrd="0" presId="urn:microsoft.com/office/officeart/2005/8/layout/arrow2"/>
    <dgm:cxn modelId="{F5F30A49-EDDA-4FCC-9010-6FA5A57E6DC1}" type="presOf" srcId="{4D1724CC-951A-45DB-B02A-AC9B9CEDCF11}" destId="{376E5418-9D9D-4306-931E-C9E2A59FFF6C}" srcOrd="0" destOrd="0" presId="urn:microsoft.com/office/officeart/2005/8/layout/arrow2"/>
    <dgm:cxn modelId="{87523008-B659-4358-AD8F-E09AA571D4E5}" srcId="{4D3F90FE-7708-4B3F-A504-0B504426720D}" destId="{B14F3125-CA6E-4648-92EA-7E807FC9258D}" srcOrd="5" destOrd="0" parTransId="{5B5C16FF-F33B-49B3-A1CA-072C687ACFDC}" sibTransId="{64CEEDE2-C26C-4982-AD38-57F2CBE75B29}"/>
    <dgm:cxn modelId="{DDF95F77-BA23-4CDE-A29D-3151C7BF970F}" srcId="{4D3F90FE-7708-4B3F-A504-0B504426720D}" destId="{78866762-2855-489E-8190-1C77CCD5D208}" srcOrd="3" destOrd="0" parTransId="{A14336D7-BA28-4CE6-8FB5-9FC69AF7C1E3}" sibTransId="{4FC80673-B40E-4A65-9C32-4EFA538E3E67}"/>
    <dgm:cxn modelId="{02A423C4-C526-406F-BE4D-68F165BEE8AA}" type="presOf" srcId="{C8CD3C7A-659D-4984-B40B-CB0683D0C68F}" destId="{DAB316DB-0184-4E69-B3BF-04E03DA71E11}" srcOrd="0" destOrd="0" presId="urn:microsoft.com/office/officeart/2005/8/layout/arrow2"/>
    <dgm:cxn modelId="{BDDCEC43-0B4B-4E40-B952-3924DC02CD0B}" srcId="{4D3F90FE-7708-4B3F-A504-0B504426720D}" destId="{B16B8BBC-A20E-4E70-B707-AFA46867DCE3}" srcOrd="4" destOrd="0" parTransId="{8E1CDD8C-B38F-43CE-A245-8EF0EB6C9CDA}" sibTransId="{1A599B2C-F268-48C7-BE7B-DF1B0EF151C6}"/>
    <dgm:cxn modelId="{1E0B4337-B869-426F-8B29-2AA5ABFB2CFE}" type="presOf" srcId="{B16B8BBC-A20E-4E70-B707-AFA46867DCE3}" destId="{E2561D43-2650-4A5B-9EC6-79363DB8C5D7}" srcOrd="0" destOrd="0" presId="urn:microsoft.com/office/officeart/2005/8/layout/arrow2"/>
    <dgm:cxn modelId="{68BC891A-E479-4A99-BB57-BAC750E571AE}" type="presOf" srcId="{BF51510F-378B-4077-B1A6-AD70390EC79A}" destId="{14A6BDF8-3C16-461A-9AEE-414DA8F11806}" srcOrd="0" destOrd="0" presId="urn:microsoft.com/office/officeart/2005/8/layout/arrow2"/>
    <dgm:cxn modelId="{3FDD0CE4-C0E8-4CF0-8AF3-E0EF22AF0E33}" srcId="{4D3F90FE-7708-4B3F-A504-0B504426720D}" destId="{C8CD3C7A-659D-4984-B40B-CB0683D0C68F}" srcOrd="0" destOrd="0" parTransId="{19A81CD7-E691-42F9-A5D3-9A24B096EFA1}" sibTransId="{434E64B7-0F1F-4A88-AF57-C4A3F75A2D5E}"/>
    <dgm:cxn modelId="{4BAA3C62-22DC-4AEA-8D26-582C3BFDD149}" type="presParOf" srcId="{94369447-BDCC-426F-BDA5-092284F4427C}" destId="{F117B641-B952-4EAC-A2B0-F4088B5698D5}" srcOrd="0" destOrd="0" presId="urn:microsoft.com/office/officeart/2005/8/layout/arrow2"/>
    <dgm:cxn modelId="{D7FBCF36-EECF-4CD4-B776-44CCA423DAC2}" type="presParOf" srcId="{94369447-BDCC-426F-BDA5-092284F4427C}" destId="{3E0EB8B2-60A1-4BD0-BD11-41D0E0D7609F}" srcOrd="1" destOrd="0" presId="urn:microsoft.com/office/officeart/2005/8/layout/arrow2"/>
    <dgm:cxn modelId="{A9440134-02A1-456A-84FE-029F25F6D4AF}" type="presParOf" srcId="{3E0EB8B2-60A1-4BD0-BD11-41D0E0D7609F}" destId="{3348EA1B-F6DD-4263-84BA-9D94944D3CC3}" srcOrd="0" destOrd="0" presId="urn:microsoft.com/office/officeart/2005/8/layout/arrow2"/>
    <dgm:cxn modelId="{E022303C-49B1-4FAC-BB49-0CD35CE8772E}" type="presParOf" srcId="{3E0EB8B2-60A1-4BD0-BD11-41D0E0D7609F}" destId="{DAB316DB-0184-4E69-B3BF-04E03DA71E11}" srcOrd="1" destOrd="0" presId="urn:microsoft.com/office/officeart/2005/8/layout/arrow2"/>
    <dgm:cxn modelId="{7F361FC5-E5FF-4C9B-AC50-46A927CA203F}" type="presParOf" srcId="{3E0EB8B2-60A1-4BD0-BD11-41D0E0D7609F}" destId="{13B4FA01-E75E-4811-AB0A-0F05E935A8D6}" srcOrd="2" destOrd="0" presId="urn:microsoft.com/office/officeart/2005/8/layout/arrow2"/>
    <dgm:cxn modelId="{F9C50269-1446-4C5D-84C1-91B748CB422A}" type="presParOf" srcId="{3E0EB8B2-60A1-4BD0-BD11-41D0E0D7609F}" destId="{14A6BDF8-3C16-461A-9AEE-414DA8F11806}" srcOrd="3" destOrd="0" presId="urn:microsoft.com/office/officeart/2005/8/layout/arrow2"/>
    <dgm:cxn modelId="{BA7DFB09-AEAB-4065-982E-691BADB88564}" type="presParOf" srcId="{3E0EB8B2-60A1-4BD0-BD11-41D0E0D7609F}" destId="{D7028C7D-4F84-4126-B8EA-BE9481DF104B}" srcOrd="4" destOrd="0" presId="urn:microsoft.com/office/officeart/2005/8/layout/arrow2"/>
    <dgm:cxn modelId="{9F82EACE-65C2-42DA-B1A1-A3091A20C4FD}" type="presParOf" srcId="{3E0EB8B2-60A1-4BD0-BD11-41D0E0D7609F}" destId="{376E5418-9D9D-4306-931E-C9E2A59FFF6C}" srcOrd="5" destOrd="0" presId="urn:microsoft.com/office/officeart/2005/8/layout/arrow2"/>
    <dgm:cxn modelId="{EBB8F15B-1833-4CA7-B7C8-ACF424EAAD77}" type="presParOf" srcId="{3E0EB8B2-60A1-4BD0-BD11-41D0E0D7609F}" destId="{4DC4A856-9658-4A18-BE70-406C63388BE9}" srcOrd="6" destOrd="0" presId="urn:microsoft.com/office/officeart/2005/8/layout/arrow2"/>
    <dgm:cxn modelId="{819E9C48-48B7-4C17-8B41-ED8CE99DBA3C}" type="presParOf" srcId="{3E0EB8B2-60A1-4BD0-BD11-41D0E0D7609F}" destId="{468E599E-64CF-47FC-B93A-B8CBD1666747}" srcOrd="7" destOrd="0" presId="urn:microsoft.com/office/officeart/2005/8/layout/arrow2"/>
    <dgm:cxn modelId="{ABBBCF3D-83E0-4E0D-82BA-32297DFDD767}" type="presParOf" srcId="{3E0EB8B2-60A1-4BD0-BD11-41D0E0D7609F}" destId="{8648C385-47CF-4737-B72B-96447E16C70D}" srcOrd="8" destOrd="0" presId="urn:microsoft.com/office/officeart/2005/8/layout/arrow2"/>
    <dgm:cxn modelId="{04416DB7-5239-405E-B29D-B8671DC82BCB}" type="presParOf" srcId="{3E0EB8B2-60A1-4BD0-BD11-41D0E0D7609F}" destId="{E2561D43-2650-4A5B-9EC6-79363DB8C5D7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117B641-B952-4EAC-A2B0-F4088B5698D5}">
      <dsp:nvSpPr>
        <dsp:cNvPr id="0" name=""/>
        <dsp:cNvSpPr/>
      </dsp:nvSpPr>
      <dsp:spPr>
        <a:xfrm>
          <a:off x="0" y="-110916"/>
          <a:ext cx="8305800" cy="5191125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48EA1B-F6DD-4263-84BA-9D94944D3CC3}">
      <dsp:nvSpPr>
        <dsp:cNvPr id="0" name=""/>
        <dsp:cNvSpPr/>
      </dsp:nvSpPr>
      <dsp:spPr>
        <a:xfrm>
          <a:off x="818121" y="3749204"/>
          <a:ext cx="191033" cy="1910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B316DB-0184-4E69-B3BF-04E03DA71E11}">
      <dsp:nvSpPr>
        <dsp:cNvPr id="0" name=""/>
        <dsp:cNvSpPr/>
      </dsp:nvSpPr>
      <dsp:spPr>
        <a:xfrm>
          <a:off x="5" y="2895600"/>
          <a:ext cx="1797148" cy="2269702"/>
        </a:xfrm>
        <a:prstGeom prst="rect">
          <a:avLst/>
        </a:prstGeom>
        <a:noFill/>
        <a:ln w="38100">
          <a:solidFill>
            <a:schemeClr val="accent1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225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1-я ступень – урок трудный, я совсем не уверен в своих силах, нужна помощь.</a:t>
          </a:r>
          <a:endParaRPr lang="ru-RU" sz="20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" y="2895600"/>
        <a:ext cx="1797148" cy="2269702"/>
      </dsp:txXfrm>
    </dsp:sp>
    <dsp:sp modelId="{13B4FA01-E75E-4811-AB0A-0F05E935A8D6}">
      <dsp:nvSpPr>
        <dsp:cNvPr id="0" name=""/>
        <dsp:cNvSpPr/>
      </dsp:nvSpPr>
      <dsp:spPr>
        <a:xfrm>
          <a:off x="1852193" y="2755623"/>
          <a:ext cx="299008" cy="2990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A6BDF8-3C16-461A-9AEE-414DA8F11806}">
      <dsp:nvSpPr>
        <dsp:cNvPr id="0" name=""/>
        <dsp:cNvSpPr/>
      </dsp:nvSpPr>
      <dsp:spPr>
        <a:xfrm>
          <a:off x="1759773" y="2438398"/>
          <a:ext cx="1669226" cy="2175081"/>
        </a:xfrm>
        <a:prstGeom prst="rect">
          <a:avLst/>
        </a:prstGeom>
        <a:noFill/>
        <a:ln w="38100">
          <a:solidFill>
            <a:schemeClr val="accent1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439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/>
              </a:solidFill>
            </a:rPr>
            <a:t>2-я ступень – урок трудный, я не со всем справился, нужна помощь.</a:t>
          </a:r>
          <a:endParaRPr lang="ru-RU" sz="2000" b="1" kern="1200" dirty="0">
            <a:solidFill>
              <a:schemeClr val="bg1"/>
            </a:solidFill>
          </a:endParaRPr>
        </a:p>
      </dsp:txBody>
      <dsp:txXfrm>
        <a:off x="1759773" y="2438398"/>
        <a:ext cx="1669226" cy="2175081"/>
      </dsp:txXfrm>
    </dsp:sp>
    <dsp:sp modelId="{D7028C7D-4F84-4126-B8EA-BE9481DF104B}">
      <dsp:nvSpPr>
        <dsp:cNvPr id="0" name=""/>
        <dsp:cNvSpPr/>
      </dsp:nvSpPr>
      <dsp:spPr>
        <a:xfrm>
          <a:off x="3181121" y="1963457"/>
          <a:ext cx="398678" cy="39867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6E5418-9D9D-4306-931E-C9E2A59FFF6C}">
      <dsp:nvSpPr>
        <dsp:cNvPr id="0" name=""/>
        <dsp:cNvSpPr/>
      </dsp:nvSpPr>
      <dsp:spPr>
        <a:xfrm>
          <a:off x="3505207" y="1905014"/>
          <a:ext cx="1603019" cy="2603090"/>
        </a:xfrm>
        <a:prstGeom prst="rect">
          <a:avLst/>
        </a:prstGeom>
        <a:noFill/>
        <a:ln w="38100">
          <a:solidFill>
            <a:schemeClr val="accent1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1251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/>
              </a:solidFill>
            </a:rPr>
            <a:t>3-я ступень – урок трудный, но я почти со всем справился, не нуждаюсь в помощи.</a:t>
          </a:r>
          <a:endParaRPr lang="ru-RU" sz="2000" b="1" kern="1200" dirty="0">
            <a:solidFill>
              <a:schemeClr val="bg1"/>
            </a:solidFill>
          </a:endParaRPr>
        </a:p>
      </dsp:txBody>
      <dsp:txXfrm>
        <a:off x="3505207" y="1905014"/>
        <a:ext cx="1603019" cy="2603090"/>
      </dsp:txXfrm>
    </dsp:sp>
    <dsp:sp modelId="{4DC4A856-9658-4A18-BE70-406C63388BE9}">
      <dsp:nvSpPr>
        <dsp:cNvPr id="0" name=""/>
        <dsp:cNvSpPr/>
      </dsp:nvSpPr>
      <dsp:spPr>
        <a:xfrm>
          <a:off x="4726000" y="1344675"/>
          <a:ext cx="514959" cy="51495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8E599E-64CF-47FC-B93A-B8CBD1666747}">
      <dsp:nvSpPr>
        <dsp:cNvPr id="0" name=""/>
        <dsp:cNvSpPr/>
      </dsp:nvSpPr>
      <dsp:spPr>
        <a:xfrm>
          <a:off x="5105392" y="1524003"/>
          <a:ext cx="1661160" cy="2401735"/>
        </a:xfrm>
        <a:prstGeom prst="rect">
          <a:avLst/>
        </a:prstGeom>
        <a:noFill/>
        <a:ln w="38100">
          <a:solidFill>
            <a:schemeClr val="accent1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2866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/>
              </a:solidFill>
            </a:rPr>
            <a:t>4-я ступень – урок не трудный, я справился почти со всем, помощь не нужна.</a:t>
          </a:r>
          <a:endParaRPr lang="ru-RU" sz="2000" b="1" kern="1200" dirty="0">
            <a:solidFill>
              <a:schemeClr val="bg1"/>
            </a:solidFill>
          </a:endParaRPr>
        </a:p>
      </dsp:txBody>
      <dsp:txXfrm>
        <a:off x="5105392" y="1524003"/>
        <a:ext cx="1661160" cy="2401735"/>
      </dsp:txXfrm>
    </dsp:sp>
    <dsp:sp modelId="{8648C385-47CF-4737-B72B-96447E16C70D}">
      <dsp:nvSpPr>
        <dsp:cNvPr id="0" name=""/>
        <dsp:cNvSpPr/>
      </dsp:nvSpPr>
      <dsp:spPr>
        <a:xfrm>
          <a:off x="6316560" y="931461"/>
          <a:ext cx="656158" cy="65615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561D43-2650-4A5B-9EC6-79363DB8C5D7}">
      <dsp:nvSpPr>
        <dsp:cNvPr id="0" name=""/>
        <dsp:cNvSpPr/>
      </dsp:nvSpPr>
      <dsp:spPr>
        <a:xfrm>
          <a:off x="6766552" y="533384"/>
          <a:ext cx="1539247" cy="2601492"/>
        </a:xfrm>
        <a:prstGeom prst="rect">
          <a:avLst/>
        </a:prstGeom>
        <a:noFill/>
        <a:ln w="38100">
          <a:solidFill>
            <a:schemeClr val="accent1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7685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5-я ступень – урок не трудный, я уверен в своих силах, помощь не нужна.</a:t>
          </a:r>
        </a:p>
      </dsp:txBody>
      <dsp:txXfrm>
        <a:off x="6766552" y="533384"/>
        <a:ext cx="1539247" cy="26014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D8F800-A4C2-42C4-9322-20EEF758F22C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EEBBF6-EFDA-464B-AAFE-9EC077DEA1A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EEBBF6-EFDA-464B-AAFE-9EC077DEA1A5}" type="slidenum">
              <a:rPr lang="ru-RU" smtClean="0"/>
              <a:t>26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9441D-00FB-4919-A82B-D83B28CFF7E7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AAC16-9699-4743-B03C-B8E704E514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9441D-00FB-4919-A82B-D83B28CFF7E7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AAC16-9699-4743-B03C-B8E704E5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9441D-00FB-4919-A82B-D83B28CFF7E7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AAC16-9699-4743-B03C-B8E704E5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9441D-00FB-4919-A82B-D83B28CFF7E7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AAC16-9699-4743-B03C-B8E704E5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9441D-00FB-4919-A82B-D83B28CFF7E7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A7AAC16-9699-4743-B03C-B8E704E5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9441D-00FB-4919-A82B-D83B28CFF7E7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AAC16-9699-4743-B03C-B8E704E5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9441D-00FB-4919-A82B-D83B28CFF7E7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AAC16-9699-4743-B03C-B8E704E5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9441D-00FB-4919-A82B-D83B28CFF7E7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AAC16-9699-4743-B03C-B8E704E5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9441D-00FB-4919-A82B-D83B28CFF7E7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AAC16-9699-4743-B03C-B8E704E5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9441D-00FB-4919-A82B-D83B28CFF7E7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AAC16-9699-4743-B03C-B8E704E5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9441D-00FB-4919-A82B-D83B28CFF7E7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AAC16-9699-4743-B03C-B8E704E5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159441D-00FB-4919-A82B-D83B28CFF7E7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A7AAC16-9699-4743-B03C-B8E704E5146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Case\Present\11%20class\Less04\j0074224.mid" TargetMode="External"/><Relationship Id="rId5" Type="http://schemas.openxmlformats.org/officeDocument/2006/relationships/image" Target="../media/image34.gif"/><Relationship Id="rId4" Type="http://schemas.openxmlformats.org/officeDocument/2006/relationships/image" Target="../media/image33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gif"/><Relationship Id="rId5" Type="http://schemas.openxmlformats.org/officeDocument/2006/relationships/image" Target="../media/image38.gif"/><Relationship Id="rId4" Type="http://schemas.openxmlformats.org/officeDocument/2006/relationships/image" Target="../media/image37.gif"/><Relationship Id="rId9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929354"/>
          </a:xfrm>
        </p:spPr>
        <p:txBody>
          <a:bodyPr/>
          <a:lstStyle/>
          <a:p>
            <a:pPr algn="ctr">
              <a:buNone/>
            </a:pPr>
            <a:endParaRPr lang="ru-RU" b="1" dirty="0" smtClean="0">
              <a:cs typeface="Aharoni" pitchFamily="2" charset="-79"/>
            </a:endParaRPr>
          </a:p>
          <a:p>
            <a:pPr algn="ctr">
              <a:buNone/>
            </a:pPr>
            <a:endParaRPr lang="ru-RU" b="1" dirty="0" smtClean="0">
              <a:cs typeface="Aharoni" pitchFamily="2" charset="-79"/>
            </a:endParaRPr>
          </a:p>
          <a:p>
            <a:pPr algn="ctr">
              <a:buNone/>
            </a:pPr>
            <a:r>
              <a:rPr lang="ru-RU" sz="5400" b="1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ТЕПЛОВЫЕ ЯВЛЕНИЯ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Урок в 8 классе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					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	</a:t>
            </a:r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				</a:t>
            </a:r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учитель физики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	</a:t>
            </a:r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				</a:t>
            </a:r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МУЗЫКА Е.Б.</a:t>
            </a:r>
          </a:p>
          <a:p>
            <a:pPr algn="ctr">
              <a:buNone/>
            </a:pPr>
            <a:endParaRPr lang="ru-RU" sz="2400" b="1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pPr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2018 г.</a:t>
            </a:r>
          </a:p>
          <a:p>
            <a:pPr algn="ctr">
              <a:buNone/>
            </a:pPr>
            <a:endParaRPr lang="ru-RU" b="1" dirty="0">
              <a:cs typeface="Aharoni" pitchFamily="2" charset="-79"/>
            </a:endParaRPr>
          </a:p>
        </p:txBody>
      </p:sp>
      <p:pic>
        <p:nvPicPr>
          <p:cNvPr id="6" name="Picture 1" descr="C:\Users\пк\Desktop\тепловые явления\картинки на школьныю тему\Рисунок1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85728"/>
            <a:ext cx="1441005" cy="1800200"/>
          </a:xfrm>
          <a:prstGeom prst="rect">
            <a:avLst/>
          </a:prstGeom>
          <a:noFill/>
        </p:spPr>
      </p:pic>
      <p:pic>
        <p:nvPicPr>
          <p:cNvPr id="7" name="Picture 2" descr="http://www.goldistina.ru/data/1/skazki/47/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4016458"/>
            <a:ext cx="3200400" cy="28415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7157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Arial Black" pitchFamily="34" charset="0"/>
              </a:rPr>
              <a:t>Почему тонкая полиэтиленовая плёнка предохраняет растения от холода?</a:t>
            </a:r>
            <a:endParaRPr lang="ru-RU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asyl.ucoz.com/sad_gorod/teplici_parniki/karkas_teplic/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00174"/>
            <a:ext cx="8286808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uslide.ru/images/17/23798/960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643998" cy="64294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1368412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chemeClr val="bg1"/>
                </a:solidFill>
                <a:latin typeface="Arial Black" pitchFamily="34" charset="0"/>
              </a:rPr>
              <a:t>Почему ящерицы и некоторые другие мелкие животные, обитающие в пустынях, в самое жаркое время дня часто забираются на верхушки кустарников</a:t>
            </a:r>
            <a:r>
              <a:rPr lang="ru-RU" sz="3100" dirty="0" smtClean="0">
                <a:solidFill>
                  <a:schemeClr val="bg1"/>
                </a:solidFill>
                <a:latin typeface="Arial Black" pitchFamily="34" charset="0"/>
              </a:rPr>
              <a:t>.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media.web.britannica.com/eb-media/11/65311-050-B33FC90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928802"/>
            <a:ext cx="8143932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71612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Каким образом киты, моржи и тюлени, находящиеся в ледяной воде, постоянно сохраняют высокую температуру тела (до38 - 40° С)?</a:t>
            </a:r>
            <a:endParaRPr lang="ru-RU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107522" name="Picture 2" descr="https://avatars.mds.yandex.net/get-pdb/985790/37f59bdb-d7ed-4fc6-84c1-1fa56c43062c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16"/>
            <a:ext cx="4572000" cy="4357718"/>
          </a:xfrm>
          <a:prstGeom prst="rect">
            <a:avLst/>
          </a:prstGeom>
          <a:noFill/>
        </p:spPr>
      </p:pic>
      <p:pic>
        <p:nvPicPr>
          <p:cNvPr id="5" name="Picture 2" descr="https://avatars.mds.yandex.net/get-pdb/477388/3f80d672-c933-4d02-bf7a-98487d2560c8/s1200?webp=fal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2143116"/>
            <a:ext cx="4643438" cy="4357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Почему утки, и другие водоплавающие птицы могут долгое время  находиться в холодной воде и при этом не переохлаждаются?</a:t>
            </a:r>
            <a:endParaRPr lang="ru-RU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110594" name="Picture 2" descr="https://cdn.pixabay.com/photo/2017/07/03/23/09/duck-2469347_12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785926"/>
            <a:ext cx="8572560" cy="48577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Почему у полярных лисиц уши значительно меньше. Чем у лисиц, живущих в умеренном климате?</a:t>
            </a:r>
            <a:endParaRPr lang="ru-RU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1618" name="Picture 2" descr="http://fotorelax.ru/wp-content/uploads/2016/12/Fox-or-polar-Fox-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571612"/>
            <a:ext cx="4357749" cy="4643470"/>
          </a:xfrm>
          <a:prstGeom prst="rect">
            <a:avLst/>
          </a:prstGeom>
          <a:noFill/>
        </p:spPr>
      </p:pic>
      <p:pic>
        <p:nvPicPr>
          <p:cNvPr id="111620" name="Picture 4" descr="http://wnature.net/pictures/2014/04/960/ryzhaya-lisa-dremaet-na-sneg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7" y="1571612"/>
            <a:ext cx="4929221" cy="4645212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whoosh.wav"/>
      </p:stSnd>
    </p:sndAc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Почему п</a:t>
            </a: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еред </a:t>
            </a: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тем как взлететь, ночная бабочка довольно долго подрагивает </a:t>
            </a: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крылышками?</a:t>
            </a:r>
            <a:endParaRPr lang="ru-RU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pdb/477388/6be0a63e-5e3a-4476-8d64-43ca74066983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71612"/>
            <a:ext cx="8358246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53B1B5-1DCE-42A7-9CA5-FE4883381DCA}" type="slidenum">
              <a:rPr lang="ru-RU"/>
              <a:pPr>
                <a:defRPr/>
              </a:pPr>
              <a:t>17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500298" y="5214950"/>
            <a:ext cx="6345252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bg1"/>
                </a:solidFill>
                <a:latin typeface="Arial Black" pitchFamily="34" charset="0"/>
                <a:cs typeface="Times New Roman" pitchFamily="18" charset="0"/>
              </a:rPr>
              <a:t>Опытные </a:t>
            </a:r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Times New Roman" pitchFamily="18" charset="0"/>
              </a:rPr>
              <a:t>хозяйки,  </a:t>
            </a:r>
            <a:r>
              <a:rPr lang="ru-RU" sz="2400" b="1" dirty="0">
                <a:solidFill>
                  <a:schemeClr val="bg1"/>
                </a:solidFill>
                <a:latin typeface="Arial Black" pitchFamily="34" charset="0"/>
                <a:cs typeface="Times New Roman" pitchFamily="18" charset="0"/>
              </a:rPr>
              <a:t>прежде чем наливать в стакан крутой кипяток, опускают  в него чайную ложку. Как вы думаете, для чего?</a:t>
            </a:r>
          </a:p>
        </p:txBody>
      </p:sp>
      <p:sp>
        <p:nvSpPr>
          <p:cNvPr id="18436" name="TextBox 9"/>
          <p:cNvSpPr txBox="1">
            <a:spLocks noChangeArrowheads="1"/>
          </p:cNvSpPr>
          <p:nvPr/>
        </p:nvSpPr>
        <p:spPr bwMode="auto">
          <a:xfrm>
            <a:off x="285750" y="428604"/>
            <a:ext cx="8001000" cy="1569660"/>
          </a:xfrm>
          <a:prstGeom prst="rect">
            <a:avLst/>
          </a:prstGeom>
          <a:solidFill>
            <a:schemeClr val="bg1"/>
          </a:solidFill>
          <a:ln w="31750">
            <a:solidFill>
              <a:srgbClr val="0070C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Arial Black" pitchFamily="34" charset="0"/>
                <a:cs typeface="Times New Roman" pitchFamily="18" charset="0"/>
              </a:rPr>
              <a:t>Фарфоровая кружка с чаем или кофе не обжигает губы, а алюминиевая  обжигает. Почему? В какой из этих  кружек  кофе  остынет  быстрее?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92"/>
            </a:avLst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8438" name="Picture 8" descr="http://perego-shop.ru/gallery/images/373815_kruzhka-chaya-s-lozhkoi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1857374"/>
            <a:ext cx="4643470" cy="314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11" descr="http://st.depositphotos.com/2396247/2706/i/950/depositphotos_27069747-stock-photo-glass-of-water-with-spoon.jpg"/>
          <p:cNvPicPr>
            <a:picLocks noChangeAspect="1" noChangeArrowheads="1"/>
          </p:cNvPicPr>
          <p:nvPr/>
        </p:nvPicPr>
        <p:blipFill>
          <a:blip r:embed="rId4" cstate="print"/>
          <a:srcRect l="26062"/>
          <a:stretch>
            <a:fillRect/>
          </a:stretch>
        </p:blipFill>
        <p:spPr bwMode="auto">
          <a:xfrm>
            <a:off x="357188" y="2000240"/>
            <a:ext cx="2071672" cy="4286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Рисунок16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28926" y="2428868"/>
            <a:ext cx="1619672" cy="20234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3108" y="214290"/>
            <a:ext cx="620123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 Black" pitchFamily="34" charset="0"/>
              </a:rPr>
              <a:t>В какой обуви зимой быстрее мёрзнут ноги: в просторной или тесной? Почему? </a:t>
            </a:r>
            <a:endParaRPr lang="ru-RU" sz="28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9" name="Рисунок 8" descr="обув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2000240"/>
            <a:ext cx="7358114" cy="457203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Рисунок 7" descr="Рисунок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188640"/>
            <a:ext cx="1619672" cy="202340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0"/>
            <a:ext cx="1619672" cy="202340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71538" y="1785926"/>
            <a:ext cx="72008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chemeClr val="bg1"/>
                </a:solidFill>
              </a:rPr>
              <a:t>Ленивые туристы поставили ведро с водой на землю, обложили сучьями, подожгли и ждут, ждут, ждут…сожгли много сучьев, а вода и не думает кипеть. Почему? А как нужно?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Рисунок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4365104"/>
            <a:ext cx="2783852" cy="2225427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4" descr="https://gotovim-doma.ru/forum/files/e/d2/ed26b93b1eaa2718d0a9f90777ab7a40_122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428736"/>
            <a:ext cx="7286676" cy="5214974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92869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Arial Black" pitchFamily="34" charset="0"/>
              </a:rPr>
              <a:t>Почему яблочный пирог долго остается горячим</a:t>
            </a: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?</a:t>
            </a:r>
            <a:endParaRPr lang="ru-RU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928662" y="1428736"/>
            <a:ext cx="7286676" cy="5214974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0"/>
            <a:ext cx="1619672" cy="202340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28662" y="1857364"/>
            <a:ext cx="7560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chemeClr val="bg1"/>
                </a:solidFill>
              </a:rPr>
              <a:t>Какая почва – глинистая или чернозёмная – имеет большую теплопроводность? 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в начало 3">
            <a:hlinkClick r:id="rId3" action="ppaction://hlinksldjump" highlightClick="1"/>
          </p:cNvPr>
          <p:cNvSpPr/>
          <p:nvPr/>
        </p:nvSpPr>
        <p:spPr>
          <a:xfrm>
            <a:off x="7884368" y="6165304"/>
            <a:ext cx="357187" cy="357188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Управляющая кнопка: домой 4">
            <a:hlinkClick r:id="" action="ppaction://hlinkshowjump?jump=endshow" highlightClick="1"/>
          </p:cNvPr>
          <p:cNvSpPr/>
          <p:nvPr/>
        </p:nvSpPr>
        <p:spPr>
          <a:xfrm>
            <a:off x="7527178" y="6165304"/>
            <a:ext cx="357188" cy="3571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Управляющая кнопка: в конец 5">
            <a:hlinkClick r:id="" action="ppaction://hlinkshowjump?jump=lastslide" highlightClick="1"/>
          </p:cNvPr>
          <p:cNvSpPr/>
          <p:nvPr/>
        </p:nvSpPr>
        <p:spPr>
          <a:xfrm>
            <a:off x="8241558" y="6165304"/>
            <a:ext cx="428625" cy="35718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7" name="Рисунок 6" descr="glinistaya_pochv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7686" y="4000504"/>
            <a:ext cx="3157632" cy="2071702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8" name="Рисунок 7" descr="чернозем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71604" y="4000504"/>
            <a:ext cx="2762269" cy="2071702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22" descr="Рисунок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38" y="3929063"/>
            <a:ext cx="844550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WordArt 2"/>
          <p:cNvSpPr>
            <a:spLocks noChangeArrowheads="1" noChangeShapeType="1" noTextEdit="1"/>
          </p:cNvSpPr>
          <p:nvPr/>
        </p:nvSpPr>
        <p:spPr bwMode="auto">
          <a:xfrm>
            <a:off x="1116013" y="260350"/>
            <a:ext cx="6934200" cy="606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 dirty="0">
                <a:ln w="9525">
                  <a:solidFill>
                    <a:srgbClr val="9933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0000"/>
                    </a:gs>
                    <a:gs pos="100000">
                      <a:srgbClr val="FFCC66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Теплопроводность вокруг нас</a:t>
            </a:r>
          </a:p>
        </p:txBody>
      </p:sp>
      <p:sp>
        <p:nvSpPr>
          <p:cNvPr id="38916" name="Text Box 4"/>
          <p:cNvSpPr txBox="1"/>
          <p:nvPr/>
        </p:nvSpPr>
        <p:spPr>
          <a:xfrm>
            <a:off x="142875" y="1342390"/>
            <a:ext cx="271462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perspectiveFront"/>
              <a:lightRig rig="threePt" dir="t"/>
            </a:scene3d>
          </a:bodyPr>
          <a:lstStyle/>
          <a:p>
            <a:r>
              <a:rPr lang="ru-RU" b="1" noProof="1">
                <a:solidFill>
                  <a:srgbClr val="FF0000"/>
                </a:solidFill>
                <a:latin typeface="Times New Roman" panose="02020603050405020304" pitchFamily="18" charset="0"/>
                <a:cs typeface="+mn-cs"/>
              </a:rPr>
              <a:t>Что остынет быстрее: стакан компота или стакан киселя? Почему?</a:t>
            </a:r>
            <a:endParaRPr lang="ru-RU" b="1" noProof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endParaRPr b="1" noProof="1">
              <a:latin typeface="Times New Roman" panose="02020603050405020304" pitchFamily="18" charset="0"/>
            </a:endParaRPr>
          </a:p>
        </p:txBody>
      </p:sp>
      <p:sp>
        <p:nvSpPr>
          <p:cNvPr id="38917" name="Oval 5"/>
          <p:cNvSpPr>
            <a:spLocks noChangeArrowheads="1"/>
          </p:cNvSpPr>
          <p:nvPr/>
        </p:nvSpPr>
        <p:spPr bwMode="auto">
          <a:xfrm>
            <a:off x="2857500" y="1785938"/>
            <a:ext cx="3240088" cy="2590800"/>
          </a:xfrm>
          <a:prstGeom prst="ellipse">
            <a:avLst/>
          </a:prstGeom>
          <a:solidFill>
            <a:srgbClr val="FFCC00"/>
          </a:solidFill>
          <a:ln w="38100">
            <a:solidFill>
              <a:srgbClr val="660033"/>
            </a:solidFill>
            <a:round/>
          </a:ln>
          <a:effectLst>
            <a:outerShdw dist="107763" dir="18900000" algn="ctr" rotWithShape="0">
              <a:srgbClr val="FFFF99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endParaRPr lang="ru-RU" altLang="zh-CN">
              <a:latin typeface="Times New Roman" pitchFamily="18" charset="0"/>
            </a:endParaRPr>
          </a:p>
        </p:txBody>
      </p:sp>
      <p:sp>
        <p:nvSpPr>
          <p:cNvPr id="38919" name="Oval 7"/>
          <p:cNvSpPr>
            <a:spLocks noChangeArrowheads="1"/>
          </p:cNvSpPr>
          <p:nvPr/>
        </p:nvSpPr>
        <p:spPr bwMode="auto">
          <a:xfrm rot="330342">
            <a:off x="1007651" y="4220771"/>
            <a:ext cx="4681538" cy="1871663"/>
          </a:xfrm>
          <a:prstGeom prst="ellipse">
            <a:avLst/>
          </a:prstGeom>
          <a:solidFill>
            <a:srgbClr val="FFFFCC"/>
          </a:solidFill>
          <a:ln w="38100">
            <a:solidFill>
              <a:srgbClr val="660033"/>
            </a:solidFill>
            <a:round/>
          </a:ln>
          <a:effectLst>
            <a:outerShdw dist="107763" dir="18900000" algn="ctr" rotWithShape="0">
              <a:srgbClr val="FFFF99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altLang="zh-CN" b="1" dirty="0">
                <a:solidFill>
                  <a:schemeClr val="bg1"/>
                </a:solidFill>
                <a:latin typeface="Times New Roman" pitchFamily="18" charset="0"/>
              </a:rPr>
              <a:t>Почему выражение «шуба греет» неверно</a:t>
            </a:r>
            <a:r>
              <a:rPr lang="ru-RU" altLang="zh-CN" b="1" dirty="0">
                <a:latin typeface="Times New Roman" pitchFamily="18" charset="0"/>
              </a:rPr>
              <a:t>?</a:t>
            </a:r>
          </a:p>
        </p:txBody>
      </p:sp>
      <p:sp>
        <p:nvSpPr>
          <p:cNvPr id="8198" name="Text Box 19"/>
          <p:cNvSpPr txBox="1">
            <a:spLocks noChangeArrowheads="1"/>
          </p:cNvSpPr>
          <p:nvPr/>
        </p:nvSpPr>
        <p:spPr bwMode="auto">
          <a:xfrm>
            <a:off x="3000375" y="2143125"/>
            <a:ext cx="2659063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zh-CN" b="1" dirty="0">
                <a:solidFill>
                  <a:schemeClr val="bg1"/>
                </a:solidFill>
                <a:latin typeface="Times New Roman" pitchFamily="18" charset="0"/>
              </a:rPr>
              <a:t>Стальную пластину поместили на горячую электрическую плиту. Каким способом изменяется при этом внутренняя энергия пластины</a:t>
            </a:r>
          </a:p>
        </p:txBody>
      </p:sp>
      <p:sp>
        <p:nvSpPr>
          <p:cNvPr id="38932" name="Rectangle 20"/>
          <p:cNvSpPr>
            <a:spLocks noChangeArrowheads="1"/>
          </p:cNvSpPr>
          <p:nvPr/>
        </p:nvSpPr>
        <p:spPr bwMode="auto">
          <a:xfrm>
            <a:off x="6000760" y="928670"/>
            <a:ext cx="2570162" cy="2803525"/>
          </a:xfrm>
          <a:prstGeom prst="rect">
            <a:avLst/>
          </a:prstGeom>
          <a:solidFill>
            <a:srgbClr val="FFFFCC"/>
          </a:solidFill>
          <a:ln w="38100">
            <a:solidFill>
              <a:srgbClr val="660033"/>
            </a:solidFill>
            <a:miter lim="800000"/>
            <a:headEnd/>
            <a:tailEnd/>
          </a:ln>
          <a:effectLst>
            <a:outerShdw dist="107763" dir="18900000" algn="ctr" rotWithShape="0">
              <a:srgbClr val="FFFF99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altLang="zh-CN" b="1" dirty="0">
                <a:solidFill>
                  <a:schemeClr val="bg1"/>
                </a:solidFill>
                <a:latin typeface="Times New Roman" pitchFamily="18" charset="0"/>
              </a:rPr>
              <a:t>Приведи примеры ,</a:t>
            </a:r>
          </a:p>
          <a:p>
            <a:pPr algn="ctr"/>
            <a:r>
              <a:rPr lang="ru-RU" altLang="zh-CN" b="1" dirty="0">
                <a:solidFill>
                  <a:schemeClr val="bg1"/>
                </a:solidFill>
                <a:latin typeface="Times New Roman" pitchFamily="18" charset="0"/>
              </a:rPr>
              <a:t> показывающие , что </a:t>
            </a:r>
          </a:p>
          <a:p>
            <a:pPr algn="ctr"/>
            <a:r>
              <a:rPr lang="ru-RU" altLang="zh-CN" b="1" dirty="0">
                <a:solidFill>
                  <a:schemeClr val="bg1"/>
                </a:solidFill>
                <a:latin typeface="Times New Roman" pitchFamily="18" charset="0"/>
              </a:rPr>
              <a:t>тела с темной </a:t>
            </a:r>
          </a:p>
          <a:p>
            <a:pPr algn="ctr"/>
            <a:r>
              <a:rPr lang="ru-RU" altLang="zh-CN" b="1" dirty="0">
                <a:solidFill>
                  <a:schemeClr val="bg1"/>
                </a:solidFill>
                <a:latin typeface="Times New Roman" pitchFamily="18" charset="0"/>
              </a:rPr>
              <a:t>поверхностью сильнее</a:t>
            </a:r>
          </a:p>
          <a:p>
            <a:pPr algn="ctr"/>
            <a:r>
              <a:rPr lang="ru-RU" altLang="zh-CN" b="1" dirty="0">
                <a:solidFill>
                  <a:schemeClr val="bg1"/>
                </a:solidFill>
                <a:latin typeface="Times New Roman" pitchFamily="18" charset="0"/>
              </a:rPr>
              <a:t> нагреваются </a:t>
            </a:r>
          </a:p>
          <a:p>
            <a:pPr algn="ctr"/>
            <a:r>
              <a:rPr lang="ru-RU" altLang="zh-CN" b="1" dirty="0">
                <a:solidFill>
                  <a:schemeClr val="bg1"/>
                </a:solidFill>
                <a:latin typeface="Times New Roman" pitchFamily="18" charset="0"/>
              </a:rPr>
              <a:t>излучением, </a:t>
            </a:r>
          </a:p>
          <a:p>
            <a:pPr algn="ctr"/>
            <a:r>
              <a:rPr lang="ru-RU" altLang="zh-CN" b="1" dirty="0">
                <a:solidFill>
                  <a:schemeClr val="bg1"/>
                </a:solidFill>
                <a:latin typeface="Times New Roman" pitchFamily="18" charset="0"/>
              </a:rPr>
              <a:t>чем со светлой</a:t>
            </a:r>
          </a:p>
          <a:p>
            <a:pPr algn="ctr"/>
            <a:endParaRPr lang="ru-RU" altLang="zh-CN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6000750" y="4714875"/>
            <a:ext cx="2786063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zh-CN" sz="2000" b="1">
                <a:latin typeface="Times New Roman" pitchFamily="18" charset="0"/>
              </a:rPr>
              <a:t>Почему подвал - самое холодное  место в доме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38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2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17" grpId="0" animBg="1"/>
      <p:bldP spid="38919" grpId="0" animBg="1"/>
      <p:bldP spid="38932" grpId="0" bldLvl="0" animBg="1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42852"/>
            <a:ext cx="8785225" cy="6526236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b="1" i="1" dirty="0" smtClean="0">
                <a:solidFill>
                  <a:srgbClr val="0000FF"/>
                </a:solidFill>
                <a:latin typeface="Times New Roman" pitchFamily="18" charset="0"/>
              </a:rPr>
              <a:t>1.</a:t>
            </a:r>
            <a:r>
              <a:rPr lang="ru-RU" sz="1800" b="1" dirty="0" smtClean="0">
                <a:latin typeface="Times New Roman" pitchFamily="18" charset="0"/>
              </a:rPr>
              <a:t> </a:t>
            </a:r>
            <a:r>
              <a:rPr lang="ru-RU" sz="1800" b="1" i="1" dirty="0" smtClean="0">
                <a:solidFill>
                  <a:srgbClr val="0000FF"/>
                </a:solidFill>
                <a:latin typeface="Times New Roman" pitchFamily="18" charset="0"/>
              </a:rPr>
              <a:t>Если в жаркий день лист растения приложить к щеке (совсем необязательно его срывать), то можно почувствовать, что он прохладный. Почему?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</a:rPr>
              <a:t>а) растение поглощает тепло из окружающей среды;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</a:rPr>
              <a:t>б) растение испаряет в окружающую среду воду, из-за этого внутренняя энергия листа уменьшается и уменьшается его температура;   в) лист растения плохо проводит тепло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</a:rPr>
              <a:t>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800" dirty="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b="1" i="1" dirty="0" smtClean="0">
                <a:solidFill>
                  <a:srgbClr val="0000FF"/>
                </a:solidFill>
                <a:latin typeface="Times New Roman" pitchFamily="18" charset="0"/>
              </a:rPr>
              <a:t>2. Когда организм переохлаждается, мышцы начинают дрожать. Какие превращения энергии при этом происходят?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</a:rPr>
              <a:t>а) внутренняя энергия превращается в тепло;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</a:rPr>
              <a:t>б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</a:rPr>
              <a:t>) механическая энергия превращается во внутреннюю;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</a:rPr>
              <a:t>в) внутренняя энергия превращается в механическую.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600" dirty="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b="1" i="1" dirty="0" smtClean="0">
                <a:solidFill>
                  <a:srgbClr val="0000FF"/>
                </a:solidFill>
                <a:latin typeface="Times New Roman" pitchFamily="18" charset="0"/>
              </a:rPr>
              <a:t>3. Как изменяется внутренняя энергия человека при переохлаждении?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</a:rPr>
              <a:t>а) изменяется незначительно;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</a:rPr>
              <a:t>б) увеличивается, т.к. идет теплообмен с окружающей средой;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</a:rPr>
              <a:t>в) уменьшается энергия, снижается обмен веществ и замедляется деятельность мозга.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600" dirty="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dirty="0" smtClean="0">
                <a:latin typeface="Times New Roman" pitchFamily="18" charset="0"/>
              </a:rPr>
              <a:t> </a:t>
            </a:r>
            <a:r>
              <a:rPr lang="ru-RU" sz="1800" b="1" i="1" dirty="0" smtClean="0">
                <a:solidFill>
                  <a:srgbClr val="0000FF"/>
                </a:solidFill>
                <a:latin typeface="Times New Roman" pitchFamily="18" charset="0"/>
              </a:rPr>
              <a:t>4</a:t>
            </a:r>
            <a:r>
              <a:rPr lang="ru-RU" sz="1800" b="1" i="1" dirty="0" smtClean="0">
                <a:solidFill>
                  <a:srgbClr val="0000FF"/>
                </a:solidFill>
                <a:latin typeface="Times New Roman" pitchFamily="18" charset="0"/>
              </a:rPr>
              <a:t>. </a:t>
            </a:r>
            <a:r>
              <a:rPr lang="ru-RU" sz="1800" b="1" i="1" dirty="0" smtClean="0">
                <a:solidFill>
                  <a:srgbClr val="0000FF"/>
                </a:solidFill>
                <a:latin typeface="Times New Roman" pitchFamily="18" charset="0"/>
              </a:rPr>
              <a:t>Почему “шубка” спасает шмелей от вымерзания?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</a:rPr>
              <a:t>а) “шубка” задерживает конвекционные потоки, замедляет теплоотдачу и лучеиспускание;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</a:rPr>
              <a:t>б) нет конвекционных потоков;   в) нет теплообмена с окружающей средой;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dirty="0" smtClean="0">
                <a:latin typeface="Times New Roman" pitchFamily="18" charset="0"/>
              </a:rPr>
              <a:t> </a:t>
            </a:r>
            <a:r>
              <a:rPr lang="ru-RU" sz="1800" b="1" i="1" dirty="0" smtClean="0">
                <a:solidFill>
                  <a:srgbClr val="0000FF"/>
                </a:solidFill>
                <a:latin typeface="Times New Roman" pitchFamily="18" charset="0"/>
              </a:rPr>
              <a:t>6. За сутки человеческий организм получает в среднем 10.900 кДж энергии, а теряет теплопроводностью и конвекцией 2260 кДж; излучением 3390 кДж; испарением 1880 кДж. Какое количество энергии остается для нормального функционирования </a:t>
            </a:r>
            <a:r>
              <a:rPr lang="ru-RU" sz="1600" b="1" i="1" dirty="0" smtClean="0">
                <a:solidFill>
                  <a:srgbClr val="0000FF"/>
                </a:solidFill>
                <a:latin typeface="Times New Roman" pitchFamily="18" charset="0"/>
              </a:rPr>
              <a:t>организма?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</a:rPr>
              <a:t>а) 2370 кДж;   б) 3370 кДж;    в) 0 кДж.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j0074224.mid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571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" descr="http://image011.mylivepage.com/chunk11/983985/840/%D1%82%D0%B5%D0%BB%D0%B5%D0%B2%D0%B8%D0%B7%D0%BE%D1%80-%D1%81%D0%BE%D0%B1%D0%B0%D1%87%D0%BA%D0%B8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1000125"/>
            <a:ext cx="6929438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571625" y="1214438"/>
            <a:ext cx="6143625" cy="2430462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zh-CN" sz="4400" b="1" dirty="0">
                <a:solidFill>
                  <a:schemeClr val="bg1"/>
                </a:solidFill>
              </a:rPr>
              <a:t>Спасибо  </a:t>
            </a:r>
          </a:p>
          <a:p>
            <a:pPr algn="ctr"/>
            <a:r>
              <a:rPr lang="ru-RU" altLang="zh-CN" sz="4400" b="1" dirty="0">
                <a:solidFill>
                  <a:schemeClr val="bg1"/>
                </a:solidFill>
              </a:rPr>
              <a:t>за работу! </a:t>
            </a:r>
          </a:p>
          <a:p>
            <a:pPr algn="ctr"/>
            <a:r>
              <a:rPr lang="ru-RU" altLang="zh-CN" sz="4400" b="1" dirty="0" smtClean="0">
                <a:solidFill>
                  <a:schemeClr val="bg1"/>
                </a:solidFill>
              </a:rPr>
              <a:t>Удачи !!!</a:t>
            </a:r>
            <a:endParaRPr lang="ru-RU" altLang="zh-CN" sz="4400" b="1" dirty="0">
              <a:solidFill>
                <a:schemeClr val="bg1"/>
              </a:solidFill>
            </a:endParaRPr>
          </a:p>
          <a:p>
            <a:pPr algn="ctr"/>
            <a:endParaRPr lang="ru-RU" altLang="zh-CN" sz="2000" b="1" dirty="0">
              <a:solidFill>
                <a:srgbClr val="C00000"/>
              </a:solidFill>
            </a:endParaRPr>
          </a:p>
        </p:txBody>
      </p:sp>
      <p:pic>
        <p:nvPicPr>
          <p:cNvPr id="18437" name="Рисунок 6" descr="smil45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5" y="371475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92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C:\Users\Елена\Desktop\физкуль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8286808" cy="6072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81000" y="274638"/>
            <a:ext cx="8382000" cy="6397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Рефлексия «ЛЕСТНИЦА УСПЕХА»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57800" y="6858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7" name="Схема 6"/>
          <p:cNvGraphicFramePr/>
          <p:nvPr/>
        </p:nvGraphicFramePr>
        <p:xfrm>
          <a:off x="381000" y="1143000"/>
          <a:ext cx="83058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4" descr="http://lisyonok.ucoz.ru/_ld/0/56505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1000108"/>
            <a:ext cx="1544029" cy="2743200"/>
          </a:xfrm>
          <a:prstGeom prst="rect">
            <a:avLst/>
          </a:prstGeom>
          <a:noFill/>
        </p:spPr>
      </p:pic>
      <p:pic>
        <p:nvPicPr>
          <p:cNvPr id="9" name="Рисунок 8" descr="Рисунок16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215206" y="4214818"/>
            <a:ext cx="1619672" cy="20234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22b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 descr="backgrounds_10002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1955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 descr="backgrounds_10002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488" y="0"/>
            <a:ext cx="21955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80" name="Rectangle 8"/>
          <p:cNvSpPr>
            <a:spLocks noChangeArrowheads="1"/>
          </p:cNvSpPr>
          <p:nvPr/>
        </p:nvSpPr>
        <p:spPr bwMode="auto">
          <a:xfrm>
            <a:off x="2124075" y="2133600"/>
            <a:ext cx="47450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Приятного отдыха </a:t>
            </a:r>
          </a:p>
          <a:p>
            <a:pPr algn="ctr">
              <a:defRPr/>
            </a:pPr>
            <a:r>
              <a:rPr lang="ru-RU" sz="3600" b="1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на переменке!</a:t>
            </a:r>
          </a:p>
        </p:txBody>
      </p:sp>
      <p:pic>
        <p:nvPicPr>
          <p:cNvPr id="13318" name="Picture 9" descr="KIDS01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3059113" y="3832225"/>
            <a:ext cx="1800225" cy="1370013"/>
          </a:xfrm>
          <a:noFill/>
        </p:spPr>
      </p:pic>
      <p:pic>
        <p:nvPicPr>
          <p:cNvPr id="13319" name="Picture 10" descr="flowers19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3284538"/>
            <a:ext cx="1374775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11" descr="flowers19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7400" y="3573463"/>
            <a:ext cx="1254125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12" descr="flowers19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35825" y="3573463"/>
            <a:ext cx="1135063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13" descr="flowers16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651500" y="4221163"/>
            <a:ext cx="563563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3" name="Picture 14" descr="flowers16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77050" y="4221163"/>
            <a:ext cx="563563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4" name="Picture 15" descr="flowers16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578850" y="4221163"/>
            <a:ext cx="5651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86836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ЗАПОМНИ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295400"/>
            <a:ext cx="8305800" cy="4724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Количество теплоты:   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 = cm(t–t</a:t>
            </a:r>
            <a:r>
              <a:rPr lang="ru-RU" sz="3200" b="1" baseline="-25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en-US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 </a:t>
            </a:r>
            <a:r>
              <a:rPr lang="en-US" sz="3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зависит от</a:t>
            </a:r>
            <a:r>
              <a:rPr lang="en-US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 (удельной теплоемкости).</a:t>
            </a:r>
          </a:p>
          <a:p>
            <a:pPr marL="514350" indent="-514350">
              <a:buNone/>
            </a:pPr>
            <a:r>
              <a:rPr lang="en-US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  </a:t>
            </a:r>
            <a:r>
              <a:rPr lang="ru-RU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зависит от</a:t>
            </a:r>
            <a:r>
              <a:rPr lang="en-US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(массы).</a:t>
            </a:r>
          </a:p>
          <a:p>
            <a:pPr marL="514350" indent="-514350">
              <a:buNone/>
            </a:pPr>
            <a:r>
              <a:rPr lang="en-US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  </a:t>
            </a:r>
            <a:r>
              <a:rPr lang="ru-RU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зависит от</a:t>
            </a:r>
            <a:r>
              <a:rPr lang="en-US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l-GR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  </a:t>
            </a:r>
            <a:r>
              <a:rPr lang="ru-RU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(разности температур).</a:t>
            </a:r>
          </a:p>
          <a:p>
            <a:pPr marL="0" indent="0" algn="just">
              <a:buNone/>
            </a:pPr>
            <a:endParaRPr lang="ru-RU" sz="3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 охлаждении на </a:t>
            </a:r>
            <a:r>
              <a:rPr lang="el-GR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выделяется такое же количество теплоты, какое затрачивается на нагревание тела на </a:t>
            </a:r>
            <a:r>
              <a:rPr lang="el-GR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http://lisyonok.ucoz.ru/_ld/0/5650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7372" y="533400"/>
            <a:ext cx="1544029" cy="2743200"/>
          </a:xfrm>
          <a:prstGeom prst="rect">
            <a:avLst/>
          </a:prstGeom>
          <a:noFill/>
        </p:spPr>
      </p:pic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88640"/>
            <a:ext cx="1619672" cy="202340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14546" y="285728"/>
            <a:ext cx="6494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Arial Black" pitchFamily="34" charset="0"/>
              </a:rPr>
              <a:t>В каком доме теплее, в деревянном или кирпичном ? </a:t>
            </a:r>
            <a:endParaRPr lang="ru-RU" sz="2800" b="1" dirty="0">
              <a:latin typeface="Arial Black" pitchFamily="34" charset="0"/>
            </a:endParaRPr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357430"/>
            <a:ext cx="3714776" cy="3872449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61442" name="Picture 2" descr="C:\Users\Елена\Desktop\foto-kirpichnyh-domov-1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2357430"/>
            <a:ext cx="4286280" cy="392909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bg1"/>
                </a:solidFill>
                <a:latin typeface="Arial Black" pitchFamily="34" charset="0"/>
              </a:rPr>
              <a:t>Почем у горбат верблюд?</a:t>
            </a:r>
            <a:endParaRPr lang="ru-RU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4" name="Рисунок 3" descr="верблюд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1071546"/>
            <a:ext cx="7858180" cy="5429288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188640"/>
            <a:ext cx="1619672" cy="202340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5984" y="214290"/>
            <a:ext cx="65722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Почему на севере для измерения наружного воздуха никогда не используют ртутный термометр, а только спиртовой</a:t>
            </a:r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?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Как влияет ветер на показания термометра? 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642910" y="2643182"/>
          <a:ext cx="7858180" cy="4000528"/>
        </p:xfrm>
        <a:graphic>
          <a:graphicData uri="http://schemas.openxmlformats.org/presentationml/2006/ole">
            <p:oleObj spid="_x0000_s102402" name="Точечный рисунок" r:id="rId4" imgW="4648849" imgH="3000000" progId="PBrush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https://img.wallpapersafari.com/img720/38/24/QPGNr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357298"/>
            <a:ext cx="8072494" cy="5214974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Будет ли гореть свеча на борту </a:t>
            </a:r>
            <a:b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космического корабля</a:t>
            </a:r>
            <a:r>
              <a:rPr lang="ru-RU" sz="2800" dirty="0" smtClean="0">
                <a:latin typeface="Arial Black" pitchFamily="34" charset="0"/>
              </a:rPr>
              <a:t>?</a:t>
            </a:r>
            <a:endParaRPr lang="ru-RU" sz="2800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 descr="http://chelyabinsk.aktiv48.ru/uploads/images/catalog/products/5a44c8152fd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42974" y="2000240"/>
            <a:ext cx="3286148" cy="4857760"/>
          </a:xfrm>
          <a:prstGeom prst="rect">
            <a:avLst/>
          </a:prstGeom>
          <a:noFill/>
        </p:spPr>
      </p:pic>
      <p:pic>
        <p:nvPicPr>
          <p:cNvPr id="105476" name="Picture 4" descr="https://im0-tub-ru.yandex.net/i?id=3593463435abdfced7f34dd048f34669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2285992"/>
            <a:ext cx="3048000" cy="4048133"/>
          </a:xfrm>
          <a:prstGeom prst="rect">
            <a:avLst/>
          </a:prstGeom>
          <a:noFill/>
        </p:spPr>
      </p:pic>
      <p:pic>
        <p:nvPicPr>
          <p:cNvPr id="105478" name="Picture 6" descr="https://avatars.mds.yandex.net/get-marketpic/406938/market_vdMVt6OwG1Fbc94a9Lou9w/ori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2285992"/>
            <a:ext cx="3786214" cy="4071966"/>
          </a:xfrm>
          <a:prstGeom prst="rect">
            <a:avLst/>
          </a:prstGeom>
          <a:noFill/>
        </p:spPr>
      </p:pic>
      <p:pic>
        <p:nvPicPr>
          <p:cNvPr id="6" name="Рисунок 5" descr="Рисунок16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3568" y="188640"/>
            <a:ext cx="1619672" cy="2023403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285984" y="357166"/>
            <a:ext cx="6400816" cy="1060472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Почему термосы изготавливают круглого, а не квадратного сечения?</a:t>
            </a:r>
            <a:r>
              <a:rPr lang="ru-RU" sz="2800" i="1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endParaRPr lang="ru-RU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28588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Arial Black" pitchFamily="34" charset="0"/>
              </a:rPr>
              <a:t>Когда парусным судам удобнее входить в гавань: днем или </a:t>
            </a:r>
            <a:r>
              <a:rPr lang="ru-RU" sz="3200" dirty="0" smtClean="0">
                <a:solidFill>
                  <a:schemeClr val="bg1"/>
                </a:solidFill>
                <a:latin typeface="Arial Black" pitchFamily="34" charset="0"/>
              </a:rPr>
              <a:t>ночью</a:t>
            </a:r>
            <a:r>
              <a:rPr lang="ru-RU" sz="3200" dirty="0" smtClean="0">
                <a:solidFill>
                  <a:schemeClr val="bg1"/>
                </a:solidFill>
                <a:latin typeface="Arial Black" pitchFamily="34" charset="0"/>
              </a:rPr>
              <a:t>?</a:t>
            </a:r>
            <a:endParaRPr lang="ru-RU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18434" name="Picture 2" descr="https://million-wallpapers.ru/wallpapers/4/38/150868420926010419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19" y="1428736"/>
            <a:ext cx="8572561" cy="50006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178</TotalTime>
  <Words>666</Words>
  <Application>Microsoft Office PowerPoint</Application>
  <PresentationFormat>Экран (4:3)</PresentationFormat>
  <Paragraphs>79</Paragraphs>
  <Slides>26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Апекс</vt:lpstr>
      <vt:lpstr>Точечный рисунок</vt:lpstr>
      <vt:lpstr>Слайд 1</vt:lpstr>
      <vt:lpstr>Почему яблочный пирог долго остается горячим?</vt:lpstr>
      <vt:lpstr>ЗАПОМНИ</vt:lpstr>
      <vt:lpstr>Слайд 4</vt:lpstr>
      <vt:lpstr>Слайд 5</vt:lpstr>
      <vt:lpstr>Слайд 6</vt:lpstr>
      <vt:lpstr>Будет ли гореть свеча на борту  космического корабля?</vt:lpstr>
      <vt:lpstr>Почему термосы изготавливают круглого, а не квадратного сечения? </vt:lpstr>
      <vt:lpstr>Когда парусным судам удобнее входить в гавань: днем или ночью?</vt:lpstr>
      <vt:lpstr>Почему тонкая полиэтиленовая плёнка предохраняет растения от холода?</vt:lpstr>
      <vt:lpstr>Слайд 11</vt:lpstr>
      <vt:lpstr>Почему ящерицы и некоторые другие мелкие животные, обитающие в пустынях, в самое жаркое время дня часто забираются на верхушки кустарников. </vt:lpstr>
      <vt:lpstr>Каким образом киты, моржи и тюлени, находящиеся в ледяной воде, постоянно сохраняют высокую температуру тела (до38 - 40° С)?</vt:lpstr>
      <vt:lpstr>Почему утки, и другие водоплавающие птицы могут долгое время  находиться в холодной воде и при этом не переохлаждаются?</vt:lpstr>
      <vt:lpstr>Почему у полярных лисиц уши значительно меньше. Чем у лисиц, живущих в умеренном климате?</vt:lpstr>
      <vt:lpstr>Почему перед тем как взлететь, ночная бабочка довольно долго подрагивает крылышками?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Елена</cp:lastModifiedBy>
  <cp:revision>21</cp:revision>
  <dcterms:created xsi:type="dcterms:W3CDTF">2018-10-02T18:44:27Z</dcterms:created>
  <dcterms:modified xsi:type="dcterms:W3CDTF">2018-10-08T18:46:45Z</dcterms:modified>
</cp:coreProperties>
</file>