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6" r:id="rId2"/>
    <p:sldId id="256" r:id="rId3"/>
    <p:sldId id="267" r:id="rId4"/>
    <p:sldId id="268" r:id="rId5"/>
    <p:sldId id="269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6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F1EB4-C27A-47C7-8CFA-05E86C8EF84D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EC1CF-85DD-4907-857B-9CE7927A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9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7EC1CF-85DD-4907-857B-9CE7927ACFE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14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788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701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142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24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495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66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1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659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72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049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723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8E8D0-8FE5-4F72-AF6F-B03ECCE50B90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B5824-751B-4235-904C-8C8E17126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77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galina-grabar@mail.ru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5.jpe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557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/>
              <a:t>Грабарь Г. Г. СПБ ГБПОУ РК </a:t>
            </a:r>
            <a:r>
              <a:rPr lang="en-US" sz="2000" b="1" dirty="0" smtClean="0"/>
              <a:t>“</a:t>
            </a:r>
            <a:r>
              <a:rPr lang="ru-RU" sz="2000" b="1" dirty="0" smtClean="0"/>
              <a:t>КИРОВСКИЙ</a:t>
            </a:r>
            <a:r>
              <a:rPr lang="en-US" sz="2000" b="1" dirty="0" smtClean="0"/>
              <a:t>”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1400" dirty="0" smtClean="0"/>
              <a:t>Ул. Стойкости, 30к2, г. Санкт-Петербург. 198206, Россия</a:t>
            </a:r>
            <a:br>
              <a:rPr lang="ru-RU" sz="1400" dirty="0" smtClean="0"/>
            </a:br>
            <a:r>
              <a:rPr lang="en-US" sz="1400" dirty="0" smtClean="0">
                <a:hlinkClick r:id="rId3"/>
              </a:rPr>
              <a:t>galina-grabar@mail.ru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/>
              <a:t>Педагогическая культура: современные реалии, тенденции, </a:t>
            </a:r>
            <a:r>
              <a:rPr lang="ru-RU" sz="4000" dirty="0" smtClean="0"/>
              <a:t>перспективы.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7254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52536" y="32028"/>
            <a:ext cx="9073008" cy="3468980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В эпоху развития средств массовой коммуникации, киберпространства, сдвига ценностей, при социальной неоднородности поколений, возникает тенденция к разрыву “связей времен“. </a:t>
            </a:r>
            <a:r>
              <a:rPr lang="ru-RU" sz="2400" dirty="0" smtClean="0"/>
              <a:t>   Мы </a:t>
            </a:r>
            <a:r>
              <a:rPr lang="ru-RU" sz="2400" dirty="0"/>
              <a:t>становимся свидетелями переживания глубокого кризиса института семьи, не выдерживающего конкуренции с религией, СМИ, </a:t>
            </a:r>
            <a:r>
              <a:rPr lang="ru-RU" sz="2400" dirty="0" smtClean="0"/>
              <a:t>Интернетом. Сегодня </a:t>
            </a:r>
            <a:r>
              <a:rPr lang="ru-RU" sz="2400" dirty="0"/>
              <a:t>представляется бесперспективным  рассматривать семью в отрыве об указанных не менее эффективно-работающих институтов общества.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74" t="3364" r="11309" b="9505"/>
          <a:stretch/>
        </p:blipFill>
        <p:spPr bwMode="auto">
          <a:xfrm>
            <a:off x="323528" y="3358308"/>
            <a:ext cx="2376264" cy="3335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356992"/>
            <a:ext cx="2430775" cy="3337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57" r="9813"/>
          <a:stretch/>
        </p:blipFill>
        <p:spPr bwMode="auto">
          <a:xfrm>
            <a:off x="2683290" y="3488375"/>
            <a:ext cx="3600400" cy="3074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3427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20861" r="3710" b="22845"/>
          <a:stretch/>
        </p:blipFill>
        <p:spPr>
          <a:xfrm>
            <a:off x="239363" y="4077072"/>
            <a:ext cx="4649230" cy="18290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2699792" cy="2699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3899" y="476672"/>
            <a:ext cx="6573265" cy="34152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На переживающее кризис образование в обществе возлагаются большие социальные  ожидания, большие социальные задачи. Они  связанны с компенсацией образования и попыток выстраивания узко  и личностно оправданных моделей поведения.</a:t>
            </a:r>
          </a:p>
          <a:p>
            <a:pPr algn="just"/>
            <a:endParaRPr lang="ru-RU" sz="4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645024"/>
            <a:ext cx="3672368" cy="210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4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051" y="1124744"/>
            <a:ext cx="5329429" cy="648072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“</a:t>
            </a:r>
            <a:r>
              <a:rPr lang="ru-RU" sz="2800" dirty="0"/>
              <a:t>образованность </a:t>
            </a:r>
            <a:r>
              <a:rPr lang="ru-RU" sz="2800" dirty="0" smtClean="0"/>
              <a:t>живет старым содержанием</a:t>
            </a:r>
            <a:r>
              <a:rPr lang="ru-RU" sz="2800" dirty="0"/>
              <a:t>, интеллигентность – созданием нового и осознанием старого как нового“ интеллигентность не только в знаниях, но и способности к  пониманию другого проявляются в умении уважительно спорить, незаметно помочь другому, беречь природу и многое другое.</a:t>
            </a:r>
          </a:p>
          <a:p>
            <a:pPr algn="just"/>
            <a:endParaRPr lang="ru-RU" sz="2400" dirty="0"/>
          </a:p>
        </p:txBody>
      </p:sp>
      <p:pic>
        <p:nvPicPr>
          <p:cNvPr id="30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3" y="1196752"/>
            <a:ext cx="3851919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0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Актуальны слова академика Д.С. Лихачёва, сказанные давно, но не утратившие свое значение и сегодня: </a:t>
            </a:r>
          </a:p>
        </p:txBody>
      </p:sp>
    </p:spTree>
    <p:extLst>
      <p:ext uri="{BB962C8B-B14F-4D97-AF65-F5344CB8AC3E}">
        <p14:creationId xmlns:p14="http://schemas.microsoft.com/office/powerpoint/2010/main" val="322891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3"/>
            <a:ext cx="9036496" cy="2808311"/>
          </a:xfrm>
        </p:spPr>
        <p:txBody>
          <a:bodyPr>
            <a:normAutofit/>
          </a:bodyPr>
          <a:lstStyle/>
          <a:p>
            <a:r>
              <a:rPr lang="ru-RU" sz="2800" dirty="0"/>
              <a:t>Таким образом, рассмотрев вопрос о том, что нужно для преодоления трудностей в воспитании подростков в новых, уже наступивших условиях, можно назвать главную причину – </a:t>
            </a:r>
            <a:r>
              <a:rPr lang="ru-RU" sz="2800" i="1" dirty="0"/>
              <a:t>это нарушение института семьи</a:t>
            </a:r>
            <a:r>
              <a:rPr lang="ru-RU" sz="2800" dirty="0"/>
              <a:t>, его отрыв от воспитательного процесса и потеря живой связи с педагогом.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77"/>
          <a:stretch/>
        </p:blipFill>
        <p:spPr>
          <a:xfrm>
            <a:off x="107504" y="2924944"/>
            <a:ext cx="4202374" cy="3694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708920"/>
            <a:ext cx="4462247" cy="3346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775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2808312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Наша общая задача – это воспитание человека в самом широком смысле этого слова. Ключевые слова: проблемы, тенденции, перспективы развития и воспитание в новых условиях, формирование человека цивилизацией.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7" y="2702998"/>
            <a:ext cx="2699792" cy="3814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65" t="5544" r="14903" b="6963"/>
          <a:stretch/>
        </p:blipFill>
        <p:spPr bwMode="auto">
          <a:xfrm>
            <a:off x="2699792" y="2924944"/>
            <a:ext cx="4015010" cy="33708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4555">
            <a:off x="7211000" y="2094170"/>
            <a:ext cx="1737987" cy="23825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9611">
            <a:off x="6649189" y="4287628"/>
            <a:ext cx="1807529" cy="25059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205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65618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Приглашаем в наш колледж!</a:t>
            </a:r>
            <a:r>
              <a:rPr lang="ru-RU" b="1" dirty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000" b="1" dirty="0" smtClean="0"/>
              <a:t>Дни открытых дверей: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29 марта 2019 года  с 12. 00 до 17.00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15 мая 2019 года с 12.00 до </a:t>
            </a:r>
            <a:r>
              <a:rPr lang="ru-RU" sz="2000" b="1" dirty="0" smtClean="0"/>
              <a:t>17.00     </a:t>
            </a:r>
            <a:br>
              <a:rPr lang="ru-RU" sz="2000" b="1" dirty="0" smtClean="0"/>
            </a:br>
            <a:r>
              <a:rPr lang="ru-RU" sz="2000" b="1" dirty="0" smtClean="0"/>
              <a:t>Информацию можно получить: </a:t>
            </a:r>
            <a:r>
              <a:rPr lang="en-US" sz="2000" b="1" dirty="0" smtClean="0"/>
              <a:t>http</a:t>
            </a:r>
            <a:r>
              <a:rPr lang="en-US" sz="2000" b="1" dirty="0"/>
              <a:t>://spbrkk.ru/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58180"/>
            <a:ext cx="7620000" cy="399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09533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BatangChe" panose="02030609000101010101" pitchFamily="49" charset="-127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latin typeface="Times New Roman" panose="02020603050405020304" pitchFamily="18" charset="0"/>
              <a:ea typeface="BatangChe" panose="02030609000101010101" pitchFamily="49" charset="-127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1556792"/>
            <a:ext cx="9175750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4472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557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9218" y="260648"/>
            <a:ext cx="833713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Georgia" panose="02040502050405020303" pitchFamily="18" charset="0"/>
              </a:rPr>
              <a:t>Конституция </a:t>
            </a:r>
            <a:r>
              <a:rPr lang="ru-RU" sz="2400" dirty="0">
                <a:latin typeface="Georgia" panose="02040502050405020303" pitchFamily="18" charset="0"/>
              </a:rPr>
              <a:t>Российской Федерации гласит: </a:t>
            </a:r>
            <a:endParaRPr lang="ru-RU" sz="2400" dirty="0" smtClean="0">
              <a:latin typeface="Georgia" panose="02040502050405020303" pitchFamily="18" charset="0"/>
            </a:endParaRPr>
          </a:p>
          <a:p>
            <a:pPr algn="just"/>
            <a:r>
              <a:rPr lang="ru-RU" sz="2400" dirty="0" smtClean="0">
                <a:latin typeface="Georgia" panose="02040502050405020303" pitchFamily="18" charset="0"/>
              </a:rPr>
              <a:t>«</a:t>
            </a:r>
            <a:r>
              <a:rPr lang="ru-RU" sz="2400" dirty="0">
                <a:latin typeface="Georgia" panose="02040502050405020303" pitchFamily="18" charset="0"/>
              </a:rPr>
              <a:t>Мы, многонациональный народ Российской Федерации, соединённые общей судьбой на своей земле, утверждая права и свободы человека, гражданский мир и согласие, сохраняя </a:t>
            </a:r>
            <a:r>
              <a:rPr lang="ru-RU" sz="2400" dirty="0" smtClean="0">
                <a:latin typeface="Georgia" panose="02040502050405020303" pitchFamily="18" charset="0"/>
              </a:rPr>
              <a:t>исторически </a:t>
            </a:r>
            <a:r>
              <a:rPr lang="ru-RU" sz="2400" dirty="0">
                <a:latin typeface="Georgia" panose="02040502050405020303" pitchFamily="18" charset="0"/>
              </a:rPr>
              <a:t>сложившееся государственное единство, исходя из </a:t>
            </a:r>
            <a:r>
              <a:rPr lang="ru-RU" sz="2400" dirty="0" smtClean="0">
                <a:latin typeface="Georgia" panose="02040502050405020303" pitchFamily="18" charset="0"/>
              </a:rPr>
              <a:t>общепризнанных </a:t>
            </a:r>
            <a:r>
              <a:rPr lang="ru-RU" sz="2400" dirty="0">
                <a:latin typeface="Georgia" panose="02040502050405020303" pitchFamily="18" charset="0"/>
              </a:rPr>
              <a:t>принципов равноправия и самоопределения </a:t>
            </a:r>
            <a:r>
              <a:rPr lang="ru-RU" sz="2400" dirty="0" smtClean="0">
                <a:latin typeface="Georgia" panose="02040502050405020303" pitchFamily="18" charset="0"/>
              </a:rPr>
              <a:t>народов</a:t>
            </a:r>
            <a:r>
              <a:rPr lang="ru-RU" sz="2400" dirty="0">
                <a:latin typeface="Georgia" panose="02040502050405020303" pitchFamily="18" charset="0"/>
              </a:rPr>
              <a:t>, чтя память предков, передавших нам любовь и уважение к Отечеству, веру в добро и справедливость, возрождая </a:t>
            </a:r>
            <a:r>
              <a:rPr lang="ru-RU" sz="2400" dirty="0" smtClean="0">
                <a:latin typeface="Georgia" panose="02040502050405020303" pitchFamily="18" charset="0"/>
              </a:rPr>
              <a:t>суверенную </a:t>
            </a:r>
            <a:r>
              <a:rPr lang="ru-RU" sz="2400" dirty="0">
                <a:latin typeface="Georgia" panose="02040502050405020303" pitchFamily="18" charset="0"/>
              </a:rPr>
              <a:t>государственность России и утверждая незыблемость её </a:t>
            </a:r>
            <a:r>
              <a:rPr lang="ru-RU" sz="2400" dirty="0" smtClean="0">
                <a:latin typeface="Georgia" panose="02040502050405020303" pitchFamily="18" charset="0"/>
              </a:rPr>
              <a:t>демократической </a:t>
            </a:r>
            <a:r>
              <a:rPr lang="ru-RU" sz="2400" dirty="0">
                <a:latin typeface="Georgia" panose="02040502050405020303" pitchFamily="18" charset="0"/>
              </a:rPr>
              <a:t>основы, стремясь обеспечить благополучие и процветание России, исходя из ответственности за свою </a:t>
            </a:r>
            <a:r>
              <a:rPr lang="ru-RU" sz="2400" dirty="0" smtClean="0">
                <a:latin typeface="Georgia" panose="02040502050405020303" pitchFamily="18" charset="0"/>
              </a:rPr>
              <a:t>Родину </a:t>
            </a:r>
            <a:r>
              <a:rPr lang="ru-RU" sz="2400" dirty="0">
                <a:latin typeface="Georgia" panose="02040502050405020303" pitchFamily="18" charset="0"/>
              </a:rPr>
              <a:t>перед нынешним и будущими поколениями, сознавая себя частью мирового </a:t>
            </a:r>
            <a:r>
              <a:rPr lang="ru-RU" sz="2400" dirty="0" smtClean="0">
                <a:latin typeface="Georgia" panose="02040502050405020303" pitchFamily="18" charset="0"/>
              </a:rPr>
              <a:t>сообщества…</a:t>
            </a:r>
            <a:endParaRPr lang="ru-RU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48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/>
              <a:t>Структура педагогической культуры педагога представлена в таблице 1</a:t>
            </a:r>
            <a:r>
              <a:rPr lang="ru-RU" sz="1400" b="1" dirty="0"/>
              <a:t>.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pic>
        <p:nvPicPr>
          <p:cNvPr id="3074" name="Picture 2" descr="C:\Users\Users\Desktop\1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920880" cy="573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57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/>
              <a:t>В таблице 2 представлена профессиональная компетенция и ее составляющая.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Объект 3" descr="https://studfiles.net/html/2706/1227/html_fIoYZaUpNi.HWsl/img-f4dsAL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7011665" cy="5524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2408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dirty="0"/>
              <a:t>С учетом вышеизложенного педагогический потенциал можно представить следующим образом  таблица 3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C:\Users\Users\Desktop\1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16" y="1052736"/>
            <a:ext cx="893790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00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381128"/>
            <a:ext cx="9144000" cy="2476872"/>
          </a:xfrm>
        </p:spPr>
        <p:txBody>
          <a:bodyPr/>
          <a:lstStyle/>
          <a:p>
            <a:pPr algn="just"/>
            <a:r>
              <a:rPr lang="ru-RU" sz="2400" dirty="0"/>
              <a:t>Гражданское становление личности современного подростка – без опыта работы. Задача воспитания гражданина актуальна для всего мира. Наша страна долгое время находилась в переходной стадии исторического развития, поэтому эта задача так важна для нашего общества.</a:t>
            </a:r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"/>
            <a:ext cx="9144000" cy="4436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9591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2" t="-10430" r="352" b="27076"/>
          <a:stretch/>
        </p:blipFill>
        <p:spPr>
          <a:xfrm>
            <a:off x="0" y="1628800"/>
            <a:ext cx="9144000" cy="5067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0068">
            <a:off x="294280" y="301703"/>
            <a:ext cx="3051075" cy="2908920"/>
          </a:xfrm>
        </p:spPr>
      </p:pic>
      <p:sp>
        <p:nvSpPr>
          <p:cNvPr id="5" name="Прямоугольник 4"/>
          <p:cNvSpPr/>
          <p:nvPr/>
        </p:nvSpPr>
        <p:spPr>
          <a:xfrm>
            <a:off x="3203848" y="0"/>
            <a:ext cx="57606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. Гражданин – это человек, умеющий регулировать свои права, при </a:t>
            </a:r>
            <a:r>
              <a:rPr lang="ru-RU" sz="2000" dirty="0" smtClean="0"/>
              <a:t>этом</a:t>
            </a:r>
            <a:r>
              <a:rPr lang="en-US" sz="2000" dirty="0" smtClean="0"/>
              <a:t> </a:t>
            </a:r>
            <a:r>
              <a:rPr lang="ru-RU" sz="2000" dirty="0" smtClean="0"/>
              <a:t>не </a:t>
            </a:r>
            <a:r>
              <a:rPr lang="ru-RU" sz="2000" dirty="0"/>
              <a:t>нарушая права других людей. Умеющие вести диалог с властными структурами, имеющие критическое отношение с социальной действительностью. Целью гражданского воспитания является социализация подростков, воспитание внутренней свободы, создание пространства для их внутреннего развития, при этом важна гражданская позиция самого педагога, предполагающая уважение к закону, ответственность перед страной и народом. Идеал Родины должен быть понятен для каждого подростка, необходимо воспитывать их на близком и родном, таком как история малой родины и семьи.</a:t>
            </a:r>
          </a:p>
        </p:txBody>
      </p:sp>
    </p:spTree>
    <p:extLst>
      <p:ext uri="{BB962C8B-B14F-4D97-AF65-F5344CB8AC3E}">
        <p14:creationId xmlns:p14="http://schemas.microsoft.com/office/powerpoint/2010/main" val="431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3" y="116632"/>
            <a:ext cx="4996314" cy="330672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i="1" dirty="0"/>
              <a:t>Мною была разработаны и утверждены в АПО программы работ </a:t>
            </a:r>
            <a:r>
              <a:rPr lang="ru-RU" sz="2000" b="1" i="1" dirty="0" smtClean="0"/>
              <a:t>факультатива “Семья </a:t>
            </a:r>
            <a:r>
              <a:rPr lang="ru-RU" sz="2000" b="1" i="1" dirty="0"/>
              <a:t>– традиции и </a:t>
            </a:r>
            <a:r>
              <a:rPr lang="ru-RU" sz="2000" b="1" i="1" dirty="0" smtClean="0"/>
              <a:t>современность“  </a:t>
            </a:r>
            <a:r>
              <a:rPr lang="ru-RU" sz="2000" b="1" i="1" dirty="0"/>
              <a:t>и работы кружка </a:t>
            </a:r>
            <a:r>
              <a:rPr lang="ru-RU" sz="2000" b="1" i="1" dirty="0" smtClean="0"/>
              <a:t>“Секреты </a:t>
            </a:r>
            <a:r>
              <a:rPr lang="ru-RU" sz="2000" b="1" i="1" dirty="0"/>
              <a:t>дерева через искусство и религию“, отражающие современные реалии, тенденции и </a:t>
            </a:r>
            <a:r>
              <a:rPr lang="ru-RU" sz="2000" b="1" i="1" dirty="0" smtClean="0"/>
              <a:t>перспективы развития </a:t>
            </a:r>
            <a:r>
              <a:rPr lang="ru-RU" sz="2000" b="1" i="1" dirty="0"/>
              <a:t>связей современности и нашего прошлого, выраженные в культурном наследии нашего народа</a:t>
            </a:r>
            <a:r>
              <a:rPr lang="ru-RU" sz="2000" b="1" i="1" dirty="0" smtClean="0"/>
              <a:t>.</a:t>
            </a:r>
            <a:endParaRPr lang="ru-RU" sz="20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77802" y="-5640"/>
            <a:ext cx="386619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8"/>
          <a:stretch/>
        </p:blipFill>
        <p:spPr>
          <a:xfrm>
            <a:off x="49447" y="3271790"/>
            <a:ext cx="5126380" cy="358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071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4" t="19531" r="7944"/>
          <a:stretch/>
        </p:blipFill>
        <p:spPr>
          <a:xfrm>
            <a:off x="7308304" y="4797152"/>
            <a:ext cx="152486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Иван\Desktop\Изготовитель художественных изделий из дерева\890a0da9cf0ae6259e827742d954e98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88"/>
          <a:stretch/>
        </p:blipFill>
        <p:spPr bwMode="auto">
          <a:xfrm>
            <a:off x="0" y="260648"/>
            <a:ext cx="2924510" cy="6381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206458"/>
            <a:ext cx="6480720" cy="2736304"/>
          </a:xfrm>
        </p:spPr>
        <p:txBody>
          <a:bodyPr>
            <a:normAutofit/>
          </a:bodyPr>
          <a:lstStyle/>
          <a:p>
            <a:pPr algn="just"/>
            <a:r>
              <a:rPr lang="ru-RU" sz="2000" i="1" dirty="0"/>
              <a:t>Работая преподавателем реставрации деревянных изделий, я знаю, как порой тяжело заинтересовать ребят и увлечь их предметом. Но строя свою </a:t>
            </a:r>
            <a:r>
              <a:rPr lang="ru-RU" sz="2000" i="1" dirty="0" smtClean="0"/>
              <a:t>работу </a:t>
            </a:r>
            <a:r>
              <a:rPr lang="ru-RU" sz="2000" i="1" dirty="0"/>
              <a:t>с реставрацией памятников деревянного зодчества вижу, как проясняются их лица, открываются глаза. Им хочется не только смотреть, слушать истории того или иного памятника, но и самим прикладывать к этому руку.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679" y="2852936"/>
            <a:ext cx="4564641" cy="3514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79" y="2611665"/>
            <a:ext cx="1524867" cy="2263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116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64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64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64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64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631</Words>
  <Application>Microsoft Office PowerPoint</Application>
  <PresentationFormat>Экран (4:3)</PresentationFormat>
  <Paragraphs>20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Грабарь Г. Г. СПБ ГБПОУ РК “КИРОВСКИЙ” Ул. Стойкости, 30к2, г. Санкт-Петербург. 198206, Россия galina-grabar@mail.ru </vt:lpstr>
      <vt:lpstr>Презентация PowerPoint</vt:lpstr>
      <vt:lpstr>Структура педагогической культуры педагога представлена в таблице 1. </vt:lpstr>
      <vt:lpstr>В таблице 2 представлена профессиональная компетенция и ее составляющая. </vt:lpstr>
      <vt:lpstr>С учетом вышеизложенного педагогический потенциал можно представить следующим образом  таблица 3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Приглашаем в наш колледж!  Дни открытых дверей: 29 марта 2019 года  с 12. 00 до 17.00 15 мая 2019 года с 12.00 до 17.00      Информацию можно получить: http://spbrkk.ru/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</dc:creator>
  <cp:lastModifiedBy>12</cp:lastModifiedBy>
  <cp:revision>31</cp:revision>
  <dcterms:created xsi:type="dcterms:W3CDTF">2018-10-17T14:04:43Z</dcterms:created>
  <dcterms:modified xsi:type="dcterms:W3CDTF">2018-11-13T06:08:38Z</dcterms:modified>
</cp:coreProperties>
</file>