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8"/>
  </p:notesMasterIdLst>
  <p:sldIdLst>
    <p:sldId id="279" r:id="rId2"/>
    <p:sldId id="264" r:id="rId3"/>
    <p:sldId id="256" r:id="rId4"/>
    <p:sldId id="257" r:id="rId5"/>
    <p:sldId id="268" r:id="rId6"/>
    <p:sldId id="258" r:id="rId7"/>
    <p:sldId id="259" r:id="rId8"/>
    <p:sldId id="260" r:id="rId9"/>
    <p:sldId id="261" r:id="rId10"/>
    <p:sldId id="281" r:id="rId11"/>
    <p:sldId id="262" r:id="rId12"/>
    <p:sldId id="266" r:id="rId13"/>
    <p:sldId id="278" r:id="rId14"/>
    <p:sldId id="275" r:id="rId15"/>
    <p:sldId id="273" r:id="rId16"/>
    <p:sldId id="277" r:id="rId17"/>
    <p:sldId id="267" r:id="rId18"/>
    <p:sldId id="270" r:id="rId19"/>
    <p:sldId id="269" r:id="rId20"/>
    <p:sldId id="271" r:id="rId21"/>
    <p:sldId id="265" r:id="rId22"/>
    <p:sldId id="272" r:id="rId23"/>
    <p:sldId id="274" r:id="rId24"/>
    <p:sldId id="280" r:id="rId25"/>
    <p:sldId id="263" r:id="rId26"/>
    <p:sldId id="282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66"/>
    <a:srgbClr val="00FFCC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818" autoAdjust="0"/>
  </p:normalViewPr>
  <p:slideViewPr>
    <p:cSldViewPr snapToGrid="0">
      <p:cViewPr varScale="1">
        <p:scale>
          <a:sx n="61" d="100"/>
          <a:sy n="61" d="100"/>
        </p:scale>
        <p:origin x="10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4579F2-E696-4E27-AC1E-E476A18C9C18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88F48-307E-4078-B477-275D2F07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711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88F48-307E-4078-B477-275D2F077CE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159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88F48-307E-4078-B477-275D2F077CE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801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88F48-307E-4078-B477-275D2F077CED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216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82D5-4095-48ED-8030-96779F76B65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94E4BC8-FE01-446B-9132-360DAEC7B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624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82D5-4095-48ED-8030-96779F76B65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94E4BC8-FE01-446B-9132-360DAEC7B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588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82D5-4095-48ED-8030-96779F76B65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94E4BC8-FE01-446B-9132-360DAEC7BC5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81828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82D5-4095-48ED-8030-96779F76B65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94E4BC8-FE01-446B-9132-360DAEC7B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516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82D5-4095-48ED-8030-96779F76B65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94E4BC8-FE01-446B-9132-360DAEC7BC5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74388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82D5-4095-48ED-8030-96779F76B65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94E4BC8-FE01-446B-9132-360DAEC7B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0166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82D5-4095-48ED-8030-96779F76B65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E4BC8-FE01-446B-9132-360DAEC7B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6618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82D5-4095-48ED-8030-96779F76B65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E4BC8-FE01-446B-9132-360DAEC7B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688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82D5-4095-48ED-8030-96779F76B65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E4BC8-FE01-446B-9132-360DAEC7B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36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82D5-4095-48ED-8030-96779F76B65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94E4BC8-FE01-446B-9132-360DAEC7B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740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82D5-4095-48ED-8030-96779F76B65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94E4BC8-FE01-446B-9132-360DAEC7B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599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82D5-4095-48ED-8030-96779F76B65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94E4BC8-FE01-446B-9132-360DAEC7B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01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82D5-4095-48ED-8030-96779F76B65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E4BC8-FE01-446B-9132-360DAEC7B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993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82D5-4095-48ED-8030-96779F76B65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E4BC8-FE01-446B-9132-360DAEC7B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936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82D5-4095-48ED-8030-96779F76B65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E4BC8-FE01-446B-9132-360DAEC7B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79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82D5-4095-48ED-8030-96779F76B65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94E4BC8-FE01-446B-9132-360DAEC7B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094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F82D5-4095-48ED-8030-96779F76B65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94E4BC8-FE01-446B-9132-360DAEC7B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875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13" Type="http://schemas.microsoft.com/office/2007/relationships/hdphoto" Target="../media/hdphoto3.wdp"/><Relationship Id="rId18" Type="http://schemas.openxmlformats.org/officeDocument/2006/relationships/image" Target="../media/image28.jpg"/><Relationship Id="rId3" Type="http://schemas.openxmlformats.org/officeDocument/2006/relationships/image" Target="../media/image24.jpg"/><Relationship Id="rId7" Type="http://schemas.openxmlformats.org/officeDocument/2006/relationships/image" Target="../media/image25.jpg"/><Relationship Id="rId12" Type="http://schemas.openxmlformats.org/officeDocument/2006/relationships/image" Target="../media/image29.png"/><Relationship Id="rId17" Type="http://schemas.microsoft.com/office/2007/relationships/hdphoto" Target="../media/hdphoto5.wdp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32.jpg"/><Relationship Id="rId5" Type="http://schemas.openxmlformats.org/officeDocument/2006/relationships/image" Target="../media/image21.png"/><Relationship Id="rId15" Type="http://schemas.microsoft.com/office/2007/relationships/hdphoto" Target="../media/hdphoto4.wdp"/><Relationship Id="rId10" Type="http://schemas.openxmlformats.org/officeDocument/2006/relationships/image" Target="../media/image26.jpg"/><Relationship Id="rId4" Type="http://schemas.openxmlformats.org/officeDocument/2006/relationships/image" Target="../media/image20.jpg"/><Relationship Id="rId9" Type="http://schemas.openxmlformats.org/officeDocument/2006/relationships/image" Target="../media/image23.jpg"/><Relationship Id="rId1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87365" y="1883979"/>
            <a:ext cx="9975357" cy="402021"/>
          </a:xfrm>
        </p:spPr>
        <p:txBody>
          <a:bodyPr>
            <a:noAutofit/>
          </a:bodyPr>
          <a:lstStyle/>
          <a:p>
            <a:pPr algn="ctr"/>
            <a:r>
              <a:rPr lang="ru-RU" sz="6000" b="1" i="1" dirty="0" smtClean="0">
                <a:latin typeface="Calibri" panose="020F0502020204030204" pitchFamily="34" charset="0"/>
              </a:rPr>
              <a:t>Развитие ассоциативного мышления на уроках физики</a:t>
            </a:r>
            <a:endParaRPr lang="ru-RU" sz="6000" b="1" i="1" dirty="0">
              <a:latin typeface="Calibri" panose="020F0502020204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11159" y="2649034"/>
            <a:ext cx="5680841" cy="2868897"/>
          </a:xfrm>
        </p:spPr>
        <p:txBody>
          <a:bodyPr>
            <a:noAutofit/>
          </a:bodyPr>
          <a:lstStyle/>
          <a:p>
            <a:r>
              <a:rPr lang="ru-RU" sz="3600" b="1" i="1" dirty="0" err="1" smtClean="0">
                <a:solidFill>
                  <a:srgbClr val="993366"/>
                </a:solidFill>
                <a:latin typeface="Calibri" panose="020F0502020204030204" pitchFamily="34" charset="0"/>
              </a:rPr>
              <a:t>Фалина</a:t>
            </a: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 А.С. - учитель физики МБОУ – </a:t>
            </a:r>
            <a:r>
              <a:rPr lang="ru-RU" sz="3600" b="1" i="1" dirty="0" err="1" smtClean="0">
                <a:solidFill>
                  <a:srgbClr val="993366"/>
                </a:solidFill>
                <a:latin typeface="Calibri" panose="020F0502020204030204" pitchFamily="34" charset="0"/>
              </a:rPr>
              <a:t>Алданский</a:t>
            </a: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 лицей МО «АР»</a:t>
            </a:r>
            <a:endParaRPr lang="ru-RU" sz="3600" b="1" i="1" dirty="0">
              <a:solidFill>
                <a:srgbClr val="993366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318" y="2459421"/>
            <a:ext cx="3783737" cy="4017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66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>
                <a:solidFill>
                  <a:srgbClr val="C00000"/>
                </a:solidFill>
                <a:latin typeface="Calibri" panose="020F0502020204030204" pitchFamily="34" charset="0"/>
              </a:rPr>
              <a:t>«Свободные ассоциации»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 dirty="0">
                <a:solidFill>
                  <a:srgbClr val="7030A0"/>
                </a:solidFill>
                <a:latin typeface="Calibri" panose="020F0502020204030204" pitchFamily="34" charset="0"/>
              </a:rPr>
              <a:t>На стадии вызова учащиеся предлагают свои ассоциации к определенному термину, понятию, </a:t>
            </a:r>
            <a:r>
              <a:rPr lang="ru-RU" sz="3600" b="1" i="1" dirty="0" smtClean="0">
                <a:solidFill>
                  <a:srgbClr val="7030A0"/>
                </a:solidFill>
                <a:latin typeface="Calibri" panose="020F0502020204030204" pitchFamily="34" charset="0"/>
              </a:rPr>
              <a:t>явлению.</a:t>
            </a:r>
            <a:endParaRPr lang="ru-RU" sz="3600" b="1" i="1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407" y="4099033"/>
            <a:ext cx="8812923" cy="2601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54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6648" y="204952"/>
            <a:ext cx="11025352" cy="1700048"/>
          </a:xfrm>
        </p:spPr>
        <p:txBody>
          <a:bodyPr>
            <a:normAutofit fontScale="90000"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      «Бег </a:t>
            </a:r>
            <a:r>
              <a:rPr lang="ru-RU" sz="60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ассоциаций» - </a:t>
            </a:r>
            <a:r>
              <a:rPr lang="ru-RU" b="1" i="1" dirty="0" smtClean="0">
                <a:latin typeface="Calibri" panose="020F0502020204030204" pitchFamily="34" charset="0"/>
              </a:rPr>
              <a:t>активный метод обучения, систематизирующий  </a:t>
            </a:r>
            <a:r>
              <a:rPr lang="ru-RU" b="1" i="1" dirty="0">
                <a:latin typeface="Calibri" panose="020F0502020204030204" pitchFamily="34" charset="0"/>
              </a:rPr>
              <a:t>полученные знания путем сравнения нового с уже имеющимся опытом. </a:t>
            </a:r>
            <a:r>
              <a:rPr lang="ru-RU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</a:br>
            <a:endParaRPr lang="ru-RU" b="1" i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497" y="2270234"/>
            <a:ext cx="6999889" cy="4398579"/>
          </a:xfrm>
        </p:spPr>
      </p:pic>
    </p:spTree>
    <p:extLst>
      <p:ext uri="{BB962C8B-B14F-4D97-AF65-F5344CB8AC3E}">
        <p14:creationId xmlns:p14="http://schemas.microsoft.com/office/powerpoint/2010/main" val="138363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6035" y="425669"/>
            <a:ext cx="10295965" cy="1546567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«Ассоциативная цепочка», </a:t>
            </a:r>
            <a:r>
              <a:rPr lang="ru-RU" sz="4000" b="1" i="1" dirty="0">
                <a:solidFill>
                  <a:srgbClr val="C00000"/>
                </a:solidFill>
                <a:latin typeface="Calibri" panose="020F0502020204030204" pitchFamily="34" charset="0"/>
              </a:rPr>
              <a:t>«Непрерывная шкала мыслей</a:t>
            </a:r>
            <a:r>
              <a:rPr lang="ru-RU" sz="40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», «</a:t>
            </a:r>
            <a:r>
              <a:rPr lang="ru-RU" sz="4000" b="1" i="1" dirty="0">
                <a:solidFill>
                  <a:srgbClr val="C00000"/>
                </a:solidFill>
                <a:latin typeface="Calibri" panose="020F0502020204030204" pitchFamily="34" charset="0"/>
              </a:rPr>
              <a:t>Бесконечная цепочка</a:t>
            </a:r>
            <a:r>
              <a:rPr lang="ru-RU" sz="40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» </a:t>
            </a:r>
            <a:endParaRPr lang="ru-RU" sz="4000" b="1" i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8" b="9159"/>
          <a:stretch/>
        </p:blipFill>
        <p:spPr>
          <a:xfrm>
            <a:off x="3058510" y="1844566"/>
            <a:ext cx="6369269" cy="4382813"/>
          </a:xfrm>
        </p:spPr>
      </p:pic>
    </p:spTree>
    <p:extLst>
      <p:ext uri="{BB962C8B-B14F-4D97-AF65-F5344CB8AC3E}">
        <p14:creationId xmlns:p14="http://schemas.microsoft.com/office/powerpoint/2010/main" val="215778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4139" y="408555"/>
            <a:ext cx="11445764" cy="1262589"/>
          </a:xfrm>
        </p:spPr>
        <p:txBody>
          <a:bodyPr>
            <a:normAutofit fontScale="92500"/>
          </a:bodyPr>
          <a:lstStyle/>
          <a:p>
            <a:r>
              <a:rPr lang="ru-RU" sz="5200" b="1" i="1" dirty="0">
                <a:solidFill>
                  <a:srgbClr val="993366"/>
                </a:solidFill>
                <a:latin typeface="Calibri" panose="020F0502020204030204" pitchFamily="34" charset="0"/>
              </a:rPr>
              <a:t>Метод гирлянд ассоциаций и метафор</a:t>
            </a:r>
          </a:p>
          <a:p>
            <a:endParaRPr lang="ru-RU" sz="4000" b="1" i="1" dirty="0">
              <a:solidFill>
                <a:srgbClr val="993366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691" y="1671144"/>
            <a:ext cx="5404632" cy="515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25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Ассоциации по формулам</a:t>
            </a:r>
            <a:endParaRPr lang="ru-RU" sz="5400" b="1" i="1" dirty="0">
              <a:solidFill>
                <a:srgbClr val="993366"/>
              </a:solidFill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387366"/>
            <a:ext cx="8915400" cy="4523856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sz="4800" b="1" i="1" dirty="0" smtClean="0">
                <a:latin typeface="Calibri" panose="020F0502020204030204" pitchFamily="34" charset="0"/>
              </a:rPr>
              <a:t>p=</a:t>
            </a:r>
            <a:r>
              <a:rPr lang="el-GR" sz="4800" b="1" i="1" dirty="0" smtClean="0">
                <a:latin typeface="Calibri" panose="020F0502020204030204" pitchFamily="34" charset="0"/>
              </a:rPr>
              <a:t>ρ</a:t>
            </a:r>
            <a:r>
              <a:rPr lang="en-US" sz="4800" b="1" i="1" dirty="0" err="1" smtClean="0">
                <a:latin typeface="Calibri" panose="020F0502020204030204" pitchFamily="34" charset="0"/>
              </a:rPr>
              <a:t>gh</a:t>
            </a:r>
            <a:endParaRPr lang="en-US" sz="4800" b="1" i="1" dirty="0" smtClean="0">
              <a:latin typeface="Calibri" panose="020F0502020204030204" pitchFamily="34" charset="0"/>
            </a:endParaRPr>
          </a:p>
          <a:p>
            <a:r>
              <a:rPr lang="en-US" sz="4800" b="1" i="1" dirty="0" smtClean="0">
                <a:latin typeface="Calibri" panose="020F0502020204030204" pitchFamily="34" charset="0"/>
              </a:rPr>
              <a:t>F</a:t>
            </a:r>
            <a:r>
              <a:rPr lang="en-US" sz="4800" b="1" i="1" baseline="-25000" dirty="0" smtClean="0">
                <a:latin typeface="Calibri" panose="020F0502020204030204" pitchFamily="34" charset="0"/>
              </a:rPr>
              <a:t>A</a:t>
            </a:r>
            <a:r>
              <a:rPr lang="en-US" sz="4800" b="1" i="1" dirty="0" smtClean="0">
                <a:latin typeface="Calibri" panose="020F0502020204030204" pitchFamily="34" charset="0"/>
              </a:rPr>
              <a:t>=</a:t>
            </a:r>
            <a:r>
              <a:rPr lang="el-GR" sz="4800" b="1" i="1" dirty="0" smtClean="0">
                <a:latin typeface="Calibri" panose="020F0502020204030204" pitchFamily="34" charset="0"/>
              </a:rPr>
              <a:t>ρ</a:t>
            </a:r>
            <a:r>
              <a:rPr lang="en-US" sz="4800" b="1" i="1" dirty="0" err="1" smtClean="0">
                <a:latin typeface="Calibri" panose="020F0502020204030204" pitchFamily="34" charset="0"/>
              </a:rPr>
              <a:t>gV</a:t>
            </a:r>
            <a:endParaRPr lang="en-US" sz="4800" b="1" i="1" dirty="0" smtClean="0">
              <a:latin typeface="Calibri" panose="020F0502020204030204" pitchFamily="34" charset="0"/>
            </a:endParaRPr>
          </a:p>
          <a:p>
            <a:r>
              <a:rPr lang="en-US" sz="4800" b="1" i="1" dirty="0" smtClean="0">
                <a:latin typeface="Calibri" panose="020F0502020204030204" pitchFamily="34" charset="0"/>
              </a:rPr>
              <a:t>F</a:t>
            </a:r>
            <a:r>
              <a:rPr lang="en-US" sz="4800" b="1" i="1" baseline="-25000" dirty="0" smtClean="0">
                <a:latin typeface="Calibri" panose="020F0502020204030204" pitchFamily="34" charset="0"/>
              </a:rPr>
              <a:t>A</a:t>
            </a:r>
            <a:r>
              <a:rPr lang="en-US" sz="4800" b="1" i="1" dirty="0" smtClean="0">
                <a:latin typeface="Calibri" panose="020F0502020204030204" pitchFamily="34" charset="0"/>
              </a:rPr>
              <a:t>=</a:t>
            </a:r>
            <a:r>
              <a:rPr lang="en-US" sz="4800" b="1" i="1" dirty="0" err="1" smtClean="0">
                <a:latin typeface="Calibri" panose="020F0502020204030204" pitchFamily="34" charset="0"/>
              </a:rPr>
              <a:t>B</a:t>
            </a:r>
            <a:r>
              <a:rPr lang="en-US" sz="4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800" b="1" i="1" dirty="0" err="1" smtClean="0">
                <a:latin typeface="Calibri" panose="020F0502020204030204" pitchFamily="34" charset="0"/>
              </a:rPr>
              <a:t>l</a:t>
            </a:r>
            <a:endParaRPr lang="en-US" sz="4800" b="1" i="1" dirty="0" smtClean="0">
              <a:latin typeface="Calibri" panose="020F0502020204030204" pitchFamily="34" charset="0"/>
            </a:endParaRPr>
          </a:p>
          <a:p>
            <a:r>
              <a:rPr lang="en-US" sz="4800" b="1" i="1" dirty="0" smtClean="0">
                <a:latin typeface="Calibri" panose="020F0502020204030204" pitchFamily="34" charset="0"/>
              </a:rPr>
              <a:t>F</a:t>
            </a:r>
            <a:r>
              <a:rPr lang="ru-RU" sz="4800" b="1" i="1" baseline="-25000" dirty="0">
                <a:latin typeface="Calibri" panose="020F0502020204030204" pitchFamily="34" charset="0"/>
              </a:rPr>
              <a:t>Л</a:t>
            </a:r>
            <a:r>
              <a:rPr lang="en-US" sz="4800" b="1" i="1" dirty="0" smtClean="0">
                <a:latin typeface="Calibri" panose="020F0502020204030204" pitchFamily="34" charset="0"/>
              </a:rPr>
              <a:t>=</a:t>
            </a:r>
            <a:r>
              <a:rPr lang="en-US" sz="4800" b="1" i="1" dirty="0" err="1" smtClean="0">
                <a:latin typeface="Calibri" panose="020F0502020204030204" pitchFamily="34" charset="0"/>
              </a:rPr>
              <a:t>Ve</a:t>
            </a:r>
            <a:r>
              <a:rPr lang="ru-RU" sz="4800" b="1" i="1" dirty="0" smtClean="0">
                <a:latin typeface="Calibri" panose="020F0502020204030204" pitchFamily="34" charset="0"/>
              </a:rPr>
              <a:t>В</a:t>
            </a:r>
          </a:p>
          <a:p>
            <a:r>
              <a:rPr lang="en-US" sz="4800" b="1" i="1" dirty="0" smtClean="0">
                <a:latin typeface="Calibri" panose="020F0502020204030204" pitchFamily="34" charset="0"/>
              </a:rPr>
              <a:t>m= </a:t>
            </a:r>
            <a:r>
              <a:rPr lang="en-US" sz="4800" b="1" i="1" dirty="0" err="1" smtClean="0">
                <a:latin typeface="Calibri" panose="020F0502020204030204" pitchFamily="34" charset="0"/>
              </a:rPr>
              <a:t>k</a:t>
            </a:r>
            <a:r>
              <a:rPr lang="en-US" sz="4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800" b="1" i="1" dirty="0" err="1" smtClean="0">
                <a:latin typeface="Calibri" panose="020F0502020204030204" pitchFamily="34" charset="0"/>
              </a:rPr>
              <a:t>t</a:t>
            </a:r>
            <a:endParaRPr lang="en-US" sz="4800" b="1" i="1" dirty="0" smtClean="0">
              <a:latin typeface="Calibri" panose="020F0502020204030204" pitchFamily="34" charset="0"/>
            </a:endParaRPr>
          </a:p>
          <a:p>
            <a:endParaRPr lang="en-US" sz="4800" b="1" i="1" dirty="0" smtClean="0">
              <a:latin typeface="Calibri" panose="020F0502020204030204" pitchFamily="34" charset="0"/>
            </a:endParaRPr>
          </a:p>
          <a:p>
            <a:endParaRPr lang="en-US" sz="4800" b="1" i="1" dirty="0">
              <a:latin typeface="Calibri" panose="020F0502020204030204" pitchFamily="34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630" y="1576552"/>
            <a:ext cx="4746556" cy="521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06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" t="-4598" r="46425" b="4598"/>
          <a:stretch/>
        </p:blipFill>
        <p:spPr>
          <a:xfrm>
            <a:off x="1857983" y="31531"/>
            <a:ext cx="4457952" cy="6857999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3402334" y="1382110"/>
            <a:ext cx="441434" cy="52289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63902" y="1554217"/>
            <a:ext cx="306924" cy="178676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40"/>
          <a:stretch/>
        </p:blipFill>
        <p:spPr>
          <a:xfrm>
            <a:off x="6842234" y="0"/>
            <a:ext cx="4973999" cy="6889531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6842233" y="5975131"/>
            <a:ext cx="4973999" cy="914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Символизация </a:t>
            </a:r>
            <a:endParaRPr lang="ru-RU" sz="4000" b="1" i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18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2676" y="371862"/>
            <a:ext cx="9801936" cy="1280890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Метод «маленьких человечков»</a:t>
            </a:r>
            <a:endParaRPr lang="ru-RU" sz="4800" b="1" i="1" dirty="0">
              <a:solidFill>
                <a:srgbClr val="993366"/>
              </a:solidFill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0069" y="2887714"/>
            <a:ext cx="10164543" cy="3970286"/>
          </a:xfrm>
        </p:spPr>
        <p:txBody>
          <a:bodyPr>
            <a:normAutofit lnSpcReduction="10000"/>
          </a:bodyPr>
          <a:lstStyle/>
          <a:p>
            <a:r>
              <a:rPr lang="ru-RU" sz="4000" b="1" i="1" dirty="0" smtClean="0">
                <a:solidFill>
                  <a:srgbClr val="7030A0"/>
                </a:solidFill>
                <a:latin typeface="Calibri" panose="020F0502020204030204" pitchFamily="34" charset="0"/>
              </a:rPr>
              <a:t>Агрегатные состояния вещества;</a:t>
            </a:r>
          </a:p>
          <a:p>
            <a:r>
              <a:rPr lang="ru-RU" sz="4000" b="1" i="1" dirty="0" smtClean="0">
                <a:solidFill>
                  <a:srgbClr val="7030A0"/>
                </a:solidFill>
                <a:latin typeface="Calibri" panose="020F0502020204030204" pitchFamily="34" charset="0"/>
              </a:rPr>
              <a:t>Фазовые переходы;</a:t>
            </a:r>
          </a:p>
          <a:p>
            <a:r>
              <a:rPr lang="ru-RU" sz="4000" b="1" i="1" dirty="0" smtClean="0">
                <a:solidFill>
                  <a:srgbClr val="7030A0"/>
                </a:solidFill>
                <a:latin typeface="Calibri" panose="020F0502020204030204" pitchFamily="34" charset="0"/>
              </a:rPr>
              <a:t>Электрические цепи: последовательное и параллельное соединение проводников;</a:t>
            </a:r>
          </a:p>
          <a:p>
            <a:r>
              <a:rPr lang="ru-RU" sz="4000" b="1" i="1" dirty="0" smtClean="0">
                <a:solidFill>
                  <a:srgbClr val="7030A0"/>
                </a:solidFill>
                <a:latin typeface="Calibri" panose="020F0502020204030204" pitchFamily="34" charset="0"/>
              </a:rPr>
              <a:t>Строение атома, опыты Резерфорда;</a:t>
            </a:r>
          </a:p>
          <a:p>
            <a:r>
              <a:rPr lang="ru-RU" sz="4000" b="1" i="1" dirty="0" smtClean="0">
                <a:solidFill>
                  <a:srgbClr val="7030A0"/>
                </a:solidFill>
                <a:latin typeface="Calibri" panose="020F0502020204030204" pitchFamily="34" charset="0"/>
              </a:rPr>
              <a:t>Сила Ампера, сила Лоренца и т.д.</a:t>
            </a:r>
          </a:p>
          <a:p>
            <a:endParaRPr lang="ru-RU" sz="4000" b="1" i="1" dirty="0" smtClean="0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endParaRPr lang="ru-RU" sz="4000" b="1" i="1" dirty="0" smtClean="0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endParaRPr lang="ru-RU" dirty="0" smtClean="0">
              <a:solidFill>
                <a:srgbClr val="7030A0"/>
              </a:solidFill>
            </a:endParaRPr>
          </a:p>
          <a:p>
            <a:endParaRPr lang="ru-RU" dirty="0" smtClean="0">
              <a:solidFill>
                <a:srgbClr val="7030A0"/>
              </a:solidFill>
            </a:endParaRPr>
          </a:p>
          <a:p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228" y="1012307"/>
            <a:ext cx="2606565" cy="18097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208" y="1074680"/>
            <a:ext cx="2606565" cy="18130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960" y="1074680"/>
            <a:ext cx="2582080" cy="1813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50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09682" y="0"/>
            <a:ext cx="7968036" cy="1689847"/>
          </a:xfrm>
        </p:spPr>
        <p:txBody>
          <a:bodyPr>
            <a:normAutofit/>
          </a:bodyPr>
          <a:lstStyle/>
          <a:p>
            <a:r>
              <a:rPr lang="ru-RU" sz="4800" b="1" i="1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Мнемокарточки</a:t>
            </a:r>
            <a:endParaRPr lang="ru-RU" sz="4800" b="1" i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2"/>
          <a:stretch/>
        </p:blipFill>
        <p:spPr>
          <a:xfrm>
            <a:off x="1385047" y="740979"/>
            <a:ext cx="4585447" cy="6009445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346"/>
          <a:stretch/>
        </p:blipFill>
        <p:spPr>
          <a:xfrm>
            <a:off x="6889531" y="740979"/>
            <a:ext cx="4895692" cy="600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29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51"/>
          <a:stretch/>
        </p:blipFill>
        <p:spPr>
          <a:xfrm>
            <a:off x="1563281" y="192929"/>
            <a:ext cx="4664099" cy="666507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9"/>
          <a:stretch/>
        </p:blipFill>
        <p:spPr>
          <a:xfrm>
            <a:off x="6794938" y="192929"/>
            <a:ext cx="4840013" cy="677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0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8"/>
          <a:stretch/>
        </p:blipFill>
        <p:spPr>
          <a:xfrm>
            <a:off x="1184732" y="280822"/>
            <a:ext cx="5089944" cy="61970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87"/>
          <a:stretch/>
        </p:blipFill>
        <p:spPr>
          <a:xfrm>
            <a:off x="6779174" y="315954"/>
            <a:ext cx="4524702" cy="616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8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1294" y="2514600"/>
            <a:ext cx="11403105" cy="2262781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Ассоциация </a:t>
            </a:r>
            <a:r>
              <a:rPr lang="ru-RU" sz="4000" b="1" i="1" dirty="0">
                <a:latin typeface="Calibri" panose="020F0502020204030204" pitchFamily="34" charset="0"/>
              </a:rPr>
              <a:t>— это взаимосвязь между отдельными определениями, фактами, предметами, явлениями, в результате которой упоминание одного понятия вызывает воспоминание о другом, сочетающимся с ним. Ассоциации могут возникать по различным признакам: цвету, вкусу, форме, звучанию, действию, назначению, количеству.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23641" y="10131847"/>
            <a:ext cx="6767212" cy="7658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://gazeta-mosrentgen.ru/wp-content/uploads/%D0%BF%D1%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034" y="4040682"/>
            <a:ext cx="4157781" cy="263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74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2"/>
          <a:stretch/>
        </p:blipFill>
        <p:spPr>
          <a:xfrm>
            <a:off x="1427357" y="350550"/>
            <a:ext cx="4500477" cy="5545753"/>
          </a:xfrm>
          <a:prstGeom prst="rect">
            <a:avLst/>
          </a:prstGeom>
        </p:spPr>
      </p:pic>
      <p:pic>
        <p:nvPicPr>
          <p:cNvPr id="3" name="Объект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37" t="2072" r="5996" b="11917"/>
          <a:stretch/>
        </p:blipFill>
        <p:spPr>
          <a:xfrm>
            <a:off x="6952593" y="350551"/>
            <a:ext cx="4758867" cy="571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39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0"/>
          <a:stretch/>
        </p:blipFill>
        <p:spPr>
          <a:xfrm>
            <a:off x="1592317" y="378371"/>
            <a:ext cx="5044966" cy="60697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412"/>
          <a:stretch/>
        </p:blipFill>
        <p:spPr>
          <a:xfrm>
            <a:off x="6950617" y="378371"/>
            <a:ext cx="4763163" cy="606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90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2D2D2D"/>
              </a:clrFrom>
              <a:clrTo>
                <a:srgbClr val="2D2D2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871"/>
          <a:stretch/>
        </p:blipFill>
        <p:spPr>
          <a:xfrm>
            <a:off x="977462" y="157655"/>
            <a:ext cx="4461642" cy="65426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209"/>
          <a:stretch/>
        </p:blipFill>
        <p:spPr>
          <a:xfrm>
            <a:off x="6220074" y="157655"/>
            <a:ext cx="4784257" cy="654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37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646384" y="676178"/>
            <a:ext cx="10413891" cy="1121091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Барометр </a:t>
            </a:r>
            <a:r>
              <a:rPr lang="ru-RU" sz="2800" b="1" dirty="0"/>
              <a:t>- лыжи - черепаха - пробка - водонапорная башня - ветка - батут - баржа - запорожец - блок </a:t>
            </a:r>
            <a:r>
              <a:rPr lang="ru-RU" sz="2800" b="1" dirty="0" smtClean="0"/>
              <a:t> </a:t>
            </a:r>
            <a:r>
              <a:rPr lang="ru-RU" sz="2800" b="1" dirty="0"/>
              <a:t>- плотина - патроны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57006" y="4812076"/>
            <a:ext cx="8915399" cy="112628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8"/>
          <a:stretch/>
        </p:blipFill>
        <p:spPr>
          <a:xfrm>
            <a:off x="-32806" y="1399636"/>
            <a:ext cx="2140442" cy="2702303"/>
          </a:xfrm>
          <a:prstGeom prst="rect">
            <a:avLst/>
          </a:prstGeom>
        </p:spPr>
      </p:pic>
      <p:pic>
        <p:nvPicPr>
          <p:cNvPr id="5" name="Объект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2"/>
          <a:stretch/>
        </p:blipFill>
        <p:spPr>
          <a:xfrm>
            <a:off x="2107636" y="1399637"/>
            <a:ext cx="2209322" cy="26763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346"/>
          <a:stretch/>
        </p:blipFill>
        <p:spPr>
          <a:xfrm>
            <a:off x="4254365" y="1399636"/>
            <a:ext cx="2294966" cy="26921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87"/>
          <a:stretch/>
        </p:blipFill>
        <p:spPr>
          <a:xfrm>
            <a:off x="6391865" y="1389435"/>
            <a:ext cx="1885932" cy="2606019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51"/>
          <a:stretch/>
        </p:blipFill>
        <p:spPr>
          <a:xfrm>
            <a:off x="8220091" y="1374456"/>
            <a:ext cx="2166620" cy="25984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9"/>
          <a:stretch/>
        </p:blipFill>
        <p:spPr>
          <a:xfrm>
            <a:off x="10347839" y="1351912"/>
            <a:ext cx="1756874" cy="26435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2"/>
          <a:stretch/>
        </p:blipFill>
        <p:spPr>
          <a:xfrm>
            <a:off x="32729" y="4013898"/>
            <a:ext cx="2298097" cy="280806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826" y="4107667"/>
            <a:ext cx="2186468" cy="27239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412"/>
          <a:stretch/>
        </p:blipFill>
        <p:spPr>
          <a:xfrm>
            <a:off x="6354258" y="4016659"/>
            <a:ext cx="2038209" cy="283407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2D2D2D"/>
              </a:clrFrom>
              <a:clrTo>
                <a:srgbClr val="2D2D2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871"/>
          <a:stretch/>
        </p:blipFill>
        <p:spPr>
          <a:xfrm>
            <a:off x="8340390" y="3972910"/>
            <a:ext cx="2007449" cy="29046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209"/>
          <a:stretch/>
        </p:blipFill>
        <p:spPr>
          <a:xfrm>
            <a:off x="10336685" y="3934978"/>
            <a:ext cx="1802213" cy="294260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0"/>
          <a:stretch/>
        </p:blipFill>
        <p:spPr>
          <a:xfrm>
            <a:off x="4429190" y="4049934"/>
            <a:ext cx="1906498" cy="277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67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Calibri" panose="020F0502020204030204" pitchFamily="34" charset="0"/>
              </a:rPr>
              <a:t>Составьте ассоциативную цепочку по материалу 8 класса. </a:t>
            </a:r>
            <a:endParaRPr lang="ru-RU" b="1" i="1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С</a:t>
            </a: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оставьте рассказ по цепочке.</a:t>
            </a:r>
            <a:endParaRPr lang="ru-RU" sz="3600" b="1" i="1" dirty="0">
              <a:solidFill>
                <a:srgbClr val="993366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800" y="3105806"/>
            <a:ext cx="2922790" cy="37811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178" y="3105806"/>
            <a:ext cx="2886204" cy="378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81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4671" y="624110"/>
            <a:ext cx="10636623" cy="1280890"/>
          </a:xfrm>
        </p:spPr>
        <p:txBody>
          <a:bodyPr>
            <a:noAutofit/>
          </a:bodyPr>
          <a:lstStyle/>
          <a:p>
            <a:pPr marL="0" indent="0"/>
            <a:r>
              <a:rPr lang="ru-RU" b="1" i="1" dirty="0">
                <a:solidFill>
                  <a:srgbClr val="993366"/>
                </a:solidFill>
                <a:latin typeface="Calibri" panose="020F0502020204030204" pitchFamily="34" charset="0"/>
              </a:rPr>
              <a:t>Ассоциативное мышление лежит в основе гибкости, креативности мышления и компетентности личности.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48" y="2554014"/>
            <a:ext cx="5849007" cy="4177862"/>
          </a:xfrm>
        </p:spPr>
      </p:pic>
    </p:spTree>
    <p:extLst>
      <p:ext uri="{BB962C8B-B14F-4D97-AF65-F5344CB8AC3E}">
        <p14:creationId xmlns:p14="http://schemas.microsoft.com/office/powerpoint/2010/main" val="298850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2840" y="1450428"/>
            <a:ext cx="8871771" cy="44607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Спасибо за внимание!!!</a:t>
            </a:r>
            <a:endParaRPr lang="ru-RU" sz="5400" b="1" i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704" y="2976561"/>
            <a:ext cx="3231930" cy="2667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09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4786" y="268942"/>
            <a:ext cx="11457214" cy="4639234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Понятие «ассоциация» встречается в психологии памяти, воображения, мышления и объединяет все психические познавательные процессы в единый комплекс. </a:t>
            </a:r>
          </a:p>
          <a:p>
            <a:endParaRPr lang="ru-RU" sz="4000" b="1" i="1" dirty="0">
              <a:solidFill>
                <a:srgbClr val="993366"/>
              </a:solidFill>
              <a:latin typeface="Calibri" panose="020F0502020204030204" pitchFamily="34" charset="0"/>
            </a:endParaRPr>
          </a:p>
          <a:p>
            <a:endParaRPr lang="ru-RU" sz="4000" b="1" i="1" dirty="0" smtClean="0">
              <a:solidFill>
                <a:srgbClr val="993366"/>
              </a:solidFill>
              <a:latin typeface="Calibri" panose="020F0502020204030204" pitchFamily="34" charset="0"/>
            </a:endParaRPr>
          </a:p>
          <a:p>
            <a:endParaRPr lang="ru-RU" sz="4000" b="1" i="1" dirty="0">
              <a:solidFill>
                <a:srgbClr val="993366"/>
              </a:solidFill>
              <a:latin typeface="Calibri" panose="020F0502020204030204" pitchFamily="34" charset="0"/>
            </a:endParaRPr>
          </a:p>
          <a:p>
            <a:r>
              <a:rPr lang="ru-RU" sz="40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 Ассоциативность как связь между предметами и действиями, символами и ощущениями - характерная черта психики человека.</a:t>
            </a:r>
            <a:endParaRPr lang="ru-RU" sz="4000" b="1" i="1" dirty="0">
              <a:solidFill>
                <a:srgbClr val="993366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2793949"/>
            <a:ext cx="2944210" cy="211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31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09393" y="0"/>
            <a:ext cx="7709337" cy="59112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Ассоциацию как процесс активного воображения </a:t>
            </a: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рассматривали </a:t>
            </a:r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в своих трудах Т. </a:t>
            </a:r>
            <a:r>
              <a:rPr lang="ru-RU" sz="3600" b="1" i="1" dirty="0" err="1" smtClean="0">
                <a:solidFill>
                  <a:srgbClr val="993366"/>
                </a:solidFill>
                <a:latin typeface="Calibri" panose="020F0502020204030204" pitchFamily="34" charset="0"/>
              </a:rPr>
              <a:t>Рибо</a:t>
            </a: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, Дж</a:t>
            </a:r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. </a:t>
            </a: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Локк, Т</a:t>
            </a:r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. Гоббс, </a:t>
            </a: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Р</a:t>
            </a:r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. </a:t>
            </a: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Декарт, А</a:t>
            </a:r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. Бен, </a:t>
            </a:r>
            <a:endParaRPr lang="ru-RU" sz="3600" b="1" i="1" dirty="0" smtClean="0">
              <a:solidFill>
                <a:srgbClr val="99336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Г</a:t>
            </a:r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. Спенсер, З. Фрейд, Г. </a:t>
            </a:r>
            <a:r>
              <a:rPr lang="ru-RU" sz="3600" b="1" i="1" dirty="0" err="1" smtClean="0">
                <a:solidFill>
                  <a:srgbClr val="993366"/>
                </a:solidFill>
                <a:latin typeface="Calibri" panose="020F0502020204030204" pitchFamily="34" charset="0"/>
              </a:rPr>
              <a:t>Эббингауз</a:t>
            </a: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endParaRPr lang="ru-RU" sz="3600" b="1" i="1" dirty="0" smtClean="0">
              <a:solidFill>
                <a:srgbClr val="993366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Роберт </a:t>
            </a: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Семенович </a:t>
            </a:r>
            <a:r>
              <a:rPr lang="ru-RU" sz="3600" b="1" i="1" dirty="0" err="1">
                <a:solidFill>
                  <a:srgbClr val="993366"/>
                </a:solidFill>
                <a:latin typeface="Calibri" panose="020F0502020204030204" pitchFamily="34" charset="0"/>
              </a:rPr>
              <a:t>Немов</a:t>
            </a:r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 описывает ассоциацию как основу памяти и рассматривает приёмы запоминания, которые основаны на </a:t>
            </a: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ассоциациях. </a:t>
            </a:r>
            <a:endParaRPr lang="ru-RU" sz="3600" b="1" i="1" dirty="0">
              <a:solidFill>
                <a:srgbClr val="993366"/>
              </a:solidFill>
              <a:latin typeface="Calibri" panose="020F0502020204030204" pitchFamily="34" charset="0"/>
            </a:endParaRPr>
          </a:p>
          <a:p>
            <a:endParaRPr lang="ru-RU" sz="2800" b="1" i="1" dirty="0">
              <a:solidFill>
                <a:srgbClr val="99336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10" y="1907628"/>
            <a:ext cx="3515711" cy="3016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35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 smtClean="0">
                <a:latin typeface="Calibri" panose="020F0502020204030204" pitchFamily="34" charset="0"/>
              </a:rPr>
              <a:t>Третьяков Владимир Николаевич  видит ассоциативное мышление как часть панорамного.</a:t>
            </a:r>
            <a:endParaRPr lang="ru-RU" sz="4000" b="1" i="1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1117" y="2958353"/>
            <a:ext cx="8506424" cy="3644153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Панорамное мышление </a:t>
            </a: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- способ </a:t>
            </a:r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мышления,  преодолевающий эволюционную отягощенность человеческого менталитета </a:t>
            </a: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- </a:t>
            </a:r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узость поля сознания.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14" y="2958353"/>
            <a:ext cx="3153103" cy="26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50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2714" y="367394"/>
            <a:ext cx="9804301" cy="745671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>
                <a:solidFill>
                  <a:srgbClr val="C00000"/>
                </a:solidFill>
                <a:latin typeface="Calibri" panose="020F0502020204030204" pitchFamily="34" charset="0"/>
              </a:rPr>
              <a:t>Образность</a:t>
            </a:r>
            <a:r>
              <a:rPr lang="ru-RU" sz="44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, </a:t>
            </a:r>
            <a:r>
              <a:rPr lang="ru-RU" sz="4400" b="1" i="1" dirty="0">
                <a:solidFill>
                  <a:srgbClr val="C00000"/>
                </a:solidFill>
                <a:latin typeface="Calibri" panose="020F0502020204030204" pitchFamily="34" charset="0"/>
              </a:rPr>
              <a:t>ассоциативность, </a:t>
            </a:r>
            <a:r>
              <a:rPr lang="ru-RU" sz="44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воображение,  </a:t>
            </a:r>
            <a:r>
              <a:rPr lang="ru-RU" sz="4400" b="1" i="1" dirty="0">
                <a:solidFill>
                  <a:srgbClr val="C00000"/>
                </a:solidFill>
                <a:latin typeface="Calibri" panose="020F0502020204030204" pitchFamily="34" charset="0"/>
              </a:rPr>
              <a:t>интуиция … </a:t>
            </a:r>
            <a:br>
              <a:rPr lang="ru-RU" sz="4400" b="1" i="1" dirty="0">
                <a:solidFill>
                  <a:srgbClr val="C00000"/>
                </a:solidFill>
                <a:latin typeface="Calibri" panose="020F0502020204030204" pitchFamily="34" charset="0"/>
              </a:rPr>
            </a:b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7443" y="2334986"/>
            <a:ext cx="11159572" cy="41599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Совокупность </a:t>
            </a:r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этих качеств детской </a:t>
            </a: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психологии - </a:t>
            </a:r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удивительный </a:t>
            </a: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 </a:t>
            </a:r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генетически обусловленный творческий механизм познания будущей жизни! </a:t>
            </a:r>
            <a:endParaRPr lang="ru-RU" sz="3600" b="1" i="1" dirty="0" smtClean="0">
              <a:solidFill>
                <a:srgbClr val="993366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844" y="4033158"/>
            <a:ext cx="4163786" cy="282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0365" y="283779"/>
            <a:ext cx="7914247" cy="1103587"/>
          </a:xfrm>
        </p:spPr>
        <p:txBody>
          <a:bodyPr>
            <a:normAutofit/>
          </a:bodyPr>
          <a:lstStyle/>
          <a:p>
            <a:pPr marL="0" indent="0"/>
            <a:r>
              <a:rPr lang="ru-RU" sz="6000" b="1" i="1" dirty="0">
                <a:latin typeface="Calibri" panose="020F0502020204030204" pitchFamily="34" charset="0"/>
              </a:rPr>
              <a:t>Детская </a:t>
            </a:r>
            <a:r>
              <a:rPr lang="ru-RU" sz="6000" b="1" i="1" dirty="0" smtClean="0">
                <a:latin typeface="Calibri" panose="020F0502020204030204" pitchFamily="34" charset="0"/>
              </a:rPr>
              <a:t>интуиция:</a:t>
            </a:r>
            <a:endParaRPr lang="ru-RU" sz="6000" b="1" i="1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52192" y="1387366"/>
            <a:ext cx="8439807" cy="4523856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форма </a:t>
            </a:r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реализации заложенного в психике механизма опережающего отражения</a:t>
            </a: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;</a:t>
            </a:r>
          </a:p>
          <a:p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 еще не </a:t>
            </a:r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отягощена эмпирическими формулами-стереотипами, создающими в сознании взрослого мозаичную картину </a:t>
            </a:r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мира;</a:t>
            </a:r>
          </a:p>
          <a:p>
            <a:r>
              <a:rPr lang="ru-RU" sz="36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 </a:t>
            </a:r>
            <a:r>
              <a:rPr lang="ru-RU" sz="3600" b="1" i="1" dirty="0">
                <a:solidFill>
                  <a:srgbClr val="993366"/>
                </a:solidFill>
                <a:latin typeface="Calibri" panose="020F0502020204030204" pitchFamily="34" charset="0"/>
              </a:rPr>
              <a:t>уникальный способ  восприятия целостности.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57" r="11564"/>
          <a:stretch/>
        </p:blipFill>
        <p:spPr>
          <a:xfrm>
            <a:off x="15765" y="1749056"/>
            <a:ext cx="3736427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1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0847" y="624110"/>
            <a:ext cx="9433765" cy="1280890"/>
          </a:xfrm>
        </p:spPr>
        <p:txBody>
          <a:bodyPr>
            <a:normAutofit fontScale="90000"/>
          </a:bodyPr>
          <a:lstStyle/>
          <a:p>
            <a:r>
              <a:rPr lang="ru-RU" sz="4000" b="1" i="1" dirty="0">
                <a:solidFill>
                  <a:srgbClr val="C00000"/>
                </a:solidFill>
                <a:latin typeface="Calibri" panose="020F0502020204030204" pitchFamily="34" charset="0"/>
              </a:rPr>
              <a:t>П</a:t>
            </a:r>
            <a:r>
              <a:rPr lang="ru-RU" sz="40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ротиворечие </a:t>
            </a:r>
            <a:r>
              <a:rPr lang="ru-RU" sz="4000" b="1" i="1" dirty="0">
                <a:solidFill>
                  <a:srgbClr val="C00000"/>
                </a:solidFill>
                <a:latin typeface="Calibri" panose="020F0502020204030204" pitchFamily="34" charset="0"/>
              </a:rPr>
              <a:t>между теорией и практикой развития ассоциативного </a:t>
            </a:r>
            <a:r>
              <a:rPr lang="ru-RU" sz="40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мышления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18840" y="2133599"/>
            <a:ext cx="6887677" cy="4487917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слабая методологическая компетентность учителя;</a:t>
            </a:r>
          </a:p>
          <a:p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недостаточно 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разработанные методы 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и 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приемы 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осмысления материала, отсутствие которых не позволяет сформировать у детей навык построения ассоциаций.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82" y="2364828"/>
            <a:ext cx="4529958" cy="348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18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7742" y="0"/>
            <a:ext cx="10515599" cy="1891553"/>
          </a:xfrm>
        </p:spPr>
        <p:txBody>
          <a:bodyPr>
            <a:noAutofit/>
          </a:bodyPr>
          <a:lstStyle/>
          <a:p>
            <a:r>
              <a:rPr lang="ru-RU" sz="4400" b="1" i="1" dirty="0">
                <a:latin typeface="Calibri" panose="020F0502020204030204" pitchFamily="34" charset="0"/>
              </a:rPr>
              <a:t>Развитие ассоциативного мышления </a:t>
            </a:r>
            <a:r>
              <a:rPr lang="ru-RU" sz="4400" b="1" i="1" dirty="0" smtClean="0">
                <a:latin typeface="Calibri" panose="020F0502020204030204" pitchFamily="34" charset="0"/>
              </a:rPr>
              <a:t>основано </a:t>
            </a:r>
            <a:r>
              <a:rPr lang="ru-RU" sz="4400" b="1" i="1" dirty="0">
                <a:latin typeface="Calibri" panose="020F0502020204030204" pitchFamily="34" charset="0"/>
              </a:rPr>
              <a:t>на </a:t>
            </a:r>
            <a:r>
              <a:rPr lang="ru-RU" sz="4400" b="1" i="1" dirty="0" smtClean="0">
                <a:latin typeface="Calibri" panose="020F0502020204030204" pitchFamily="34" charset="0"/>
              </a:rPr>
              <a:t> особенностях:</a:t>
            </a:r>
            <a:endParaRPr lang="ru-RU" sz="4400" b="1" i="1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9131" y="1529255"/>
            <a:ext cx="8502868" cy="5167379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sz="41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внимание </a:t>
            </a:r>
            <a:r>
              <a:rPr lang="ru-RU" sz="4100" b="1" i="1" dirty="0">
                <a:solidFill>
                  <a:srgbClr val="993366"/>
                </a:solidFill>
                <a:latin typeface="Calibri" panose="020F0502020204030204" pitchFamily="34" charset="0"/>
              </a:rPr>
              <a:t>тесно связано с эмоциями и чувствами детей;</a:t>
            </a:r>
          </a:p>
          <a:p>
            <a:pPr lvl="0"/>
            <a:r>
              <a:rPr lang="ru-RU" sz="4100" b="1" i="1" dirty="0">
                <a:solidFill>
                  <a:srgbClr val="993366"/>
                </a:solidFill>
                <a:latin typeface="Calibri" panose="020F0502020204030204" pitchFamily="34" charset="0"/>
              </a:rPr>
              <a:t>условие развития воображения – включение в деятельность;</a:t>
            </a:r>
          </a:p>
          <a:p>
            <a:pPr lvl="0"/>
            <a:r>
              <a:rPr lang="ru-RU" sz="4100" b="1" i="1" dirty="0">
                <a:solidFill>
                  <a:srgbClr val="993366"/>
                </a:solidFill>
                <a:latin typeface="Calibri" panose="020F0502020204030204" pitchFamily="34" charset="0"/>
              </a:rPr>
              <a:t>практически действенный и чувственный анализ преобладает в </a:t>
            </a:r>
            <a:r>
              <a:rPr lang="ru-RU" sz="41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школьном </a:t>
            </a:r>
            <a:r>
              <a:rPr lang="ru-RU" sz="4100" b="1" i="1" dirty="0">
                <a:solidFill>
                  <a:srgbClr val="993366"/>
                </a:solidFill>
                <a:latin typeface="Calibri" panose="020F0502020204030204" pitchFamily="34" charset="0"/>
              </a:rPr>
              <a:t>возрасте;</a:t>
            </a:r>
          </a:p>
          <a:p>
            <a:pPr lvl="0"/>
            <a:r>
              <a:rPr lang="ru-RU" sz="4100" b="1" i="1" dirty="0">
                <a:solidFill>
                  <a:srgbClr val="993366"/>
                </a:solidFill>
                <a:latin typeface="Calibri" panose="020F0502020204030204" pitchFamily="34" charset="0"/>
              </a:rPr>
              <a:t>установление ассоциаций по смежности является для </a:t>
            </a:r>
            <a:r>
              <a:rPr lang="ru-RU" sz="4100" b="1" i="1" dirty="0" smtClean="0">
                <a:solidFill>
                  <a:srgbClr val="993366"/>
                </a:solidFill>
                <a:latin typeface="Calibri" panose="020F0502020204030204" pitchFamily="34" charset="0"/>
              </a:rPr>
              <a:t>школьников </a:t>
            </a:r>
            <a:r>
              <a:rPr lang="ru-RU" sz="4100" b="1" i="1" dirty="0">
                <a:solidFill>
                  <a:srgbClr val="993366"/>
                </a:solidFill>
                <a:latin typeface="Calibri" panose="020F0502020204030204" pitchFamily="34" charset="0"/>
              </a:rPr>
              <a:t>естественным процессом.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63" y="2632120"/>
            <a:ext cx="2822026" cy="238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08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1056</TotalTime>
  <Words>440</Words>
  <Application>Microsoft Office PowerPoint</Application>
  <PresentationFormat>Широкоэкранный</PresentationFormat>
  <Paragraphs>60</Paragraphs>
  <Slides>26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Century Gothic</vt:lpstr>
      <vt:lpstr>Times New Roman</vt:lpstr>
      <vt:lpstr>Wingdings 3</vt:lpstr>
      <vt:lpstr>Легкий дым</vt:lpstr>
      <vt:lpstr>Развитие ассоциативного мышления на уроках физики</vt:lpstr>
      <vt:lpstr>Ассоциация — это взаимосвязь между отдельными определениями, фактами, предметами, явлениями, в результате которой упоминание одного понятия вызывает воспоминание о другом, сочетающимся с ним. Ассоциации могут возникать по различным признакам: цвету, вкусу, форме, звучанию, действию, назначению, количеству. </vt:lpstr>
      <vt:lpstr>Презентация PowerPoint</vt:lpstr>
      <vt:lpstr>Презентация PowerPoint</vt:lpstr>
      <vt:lpstr>Третьяков Владимир Николаевич  видит ассоциативное мышление как часть панорамного.</vt:lpstr>
      <vt:lpstr>Образность, ассоциативность, воображение,  интуиция …  </vt:lpstr>
      <vt:lpstr>Детская интуиция:</vt:lpstr>
      <vt:lpstr>Противоречие между теорией и практикой развития ассоциативного мышления  </vt:lpstr>
      <vt:lpstr>Развитие ассоциативного мышления основано на  особенностях:</vt:lpstr>
      <vt:lpstr>«Свободные ассоциации»</vt:lpstr>
      <vt:lpstr>      «Бег ассоциаций» - активный метод обучения, систематизирующий  полученные знания путем сравнения нового с уже имеющимся опытом.  </vt:lpstr>
      <vt:lpstr>«Ассоциативная цепочка», «Непрерывная шкала мыслей», «Бесконечная цепочка» </vt:lpstr>
      <vt:lpstr>Презентация PowerPoint</vt:lpstr>
      <vt:lpstr>Ассоциации по формулам</vt:lpstr>
      <vt:lpstr>Презентация PowerPoint</vt:lpstr>
      <vt:lpstr>Метод «маленьких человечков»</vt:lpstr>
      <vt:lpstr>Мнемокарточки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Барометр - лыжи - черепаха - пробка - водонапорная башня - ветка - батут - баржа - запорожец - блок  - плотина - патроны </vt:lpstr>
      <vt:lpstr>Составьте ассоциативную цепочку по материалу 8 класса. </vt:lpstr>
      <vt:lpstr>Ассоциативное мышление лежит в основе гибкости, креативности мышления и компетентности личности.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Image&amp;Matros ®</dc:creator>
  <cp:lastModifiedBy>Image&amp;Matros ®</cp:lastModifiedBy>
  <cp:revision>42</cp:revision>
  <dcterms:created xsi:type="dcterms:W3CDTF">2017-03-25T01:55:24Z</dcterms:created>
  <dcterms:modified xsi:type="dcterms:W3CDTF">2017-03-26T08:14:44Z</dcterms:modified>
</cp:coreProperties>
</file>