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58" r:id="rId5"/>
    <p:sldId id="262" r:id="rId6"/>
    <p:sldId id="263" r:id="rId7"/>
    <p:sldId id="270" r:id="rId8"/>
    <p:sldId id="273" r:id="rId9"/>
    <p:sldId id="264" r:id="rId10"/>
    <p:sldId id="267" r:id="rId11"/>
    <p:sldId id="265" r:id="rId12"/>
    <p:sldId id="266" r:id="rId13"/>
    <p:sldId id="268" r:id="rId14"/>
    <p:sldId id="269" r:id="rId15"/>
    <p:sldId id="271" r:id="rId16"/>
    <p:sldId id="272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3" d="100"/>
          <a:sy n="63" d="100"/>
        </p:scale>
        <p:origin x="-150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mages.clipartbro.com/230/large-lake-clipart-23072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00" y="3133575"/>
            <a:ext cx="8496000" cy="3350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1.bp.blogspot.com/-tTv2AVq982A/U7rlHVOcDSI/AAAAAAAAAsQ/_LWIQrvdmeU/s1600/smart_city_green.pn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763" y="4869160"/>
            <a:ext cx="2232248" cy="1769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g3.proshkolu.ru/content/media/pic/std/3000000/2736000/2735550-cd9392461b8c3ebc.pn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369000"/>
            <a:ext cx="22860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alphaModFix amt="50000"/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857620" y="3714752"/>
            <a:ext cx="4000528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4 класс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УМК «Школа России»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Колупаева Татьяна Николаевна,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учитель начальных классов</a:t>
            </a: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1000100" y="1643050"/>
            <a:ext cx="7200800" cy="13849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2800" b="1" dirty="0" smtClean="0">
                <a:ln w="19050">
                  <a:noFill/>
                  <a:prstDash val="solid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Урок литературного чтения 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800" b="1" dirty="0" smtClean="0">
                <a:ln w="19050">
                  <a:noFill/>
                  <a:prstDash val="solid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ИВАН САВВИЧ НИКИТИН 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800" b="1" dirty="0" smtClean="0">
                <a:ln w="19050">
                  <a:noFill/>
                  <a:prstDash val="solid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«РУСЬ»</a:t>
            </a:r>
            <a:endParaRPr lang="ru-RU" sz="2800" b="1" dirty="0">
              <a:ln w="19050">
                <a:noFill/>
                <a:prstDash val="solid"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500042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МБОУ Тогучинского района</a:t>
            </a:r>
          </a:p>
          <a:p>
            <a:pPr algn="ctr"/>
            <a:r>
              <a:rPr 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«Тогучинская средняя школа №3»</a:t>
            </a:r>
            <a:endParaRPr lang="ru-RU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607220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2017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357166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Биографы</a:t>
            </a:r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http://wpoet.ru/wp-content/uploads/2014/04/480px-Ivan_Nikiti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28662" y="492919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ПАСПОРТ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1142984"/>
            <a:ext cx="4786346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ФАМИЛИЯ  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НИКИТИН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___________________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ИМЯ             _______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_______________________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ОТЧЕСТВО   _____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САВВИЧ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____________________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Год рождения  __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21 сентября 1824 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Место рождения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ВОРОНЕЖ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________________                         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ОСНОВНЫЕ СВЕДЕНИЯ: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i="1" u="sng" dirty="0" smtClean="0">
                <a:latin typeface="Times New Roman" pitchFamily="18" charset="0"/>
                <a:cs typeface="Times New Roman" pitchFamily="18" charset="0"/>
              </a:rPr>
              <a:t>ОТЕЦ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купец, владелец свечного завода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i="1" u="sng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помогал отцу, торговал на базаре; ему пришлось очень много работать, чтобы заработать на хлеб; всё свободное время он отдавал чтению, писал стихи.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Первое напечатанное стихотворение Никитина «Русь» принесло ему известность. На его стихи написано более 60 романсов и песен.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42968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«ИСТОРИКИ»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just"/>
            <a:r>
              <a:rPr lang="ru-RU" sz="3200" dirty="0" smtClean="0"/>
              <a:t>	Древнерусское государство возникло в 882 году. Князь Олег стал первым правителем. Древняя Русь была многонациональным государством. </a:t>
            </a:r>
          </a:p>
          <a:p>
            <a:pPr algn="just"/>
            <a:r>
              <a:rPr lang="ru-RU" sz="3200" dirty="0" smtClean="0"/>
              <a:t>	Великими делами в истории Руси прославлен князь Владимир Красное Солнышко. Князь Владимир вошёл в историю как креститель Руси. Русь стала православной. </a:t>
            </a:r>
          </a:p>
          <a:p>
            <a:pPr algn="ctr"/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Содержимое 7" descr="drevnyaya-rus-istoriya-dlya-detey-video-47670-large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325787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mongggg34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85720" y="428604"/>
            <a:ext cx="336062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00034" y="285728"/>
            <a:ext cx="814393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			         </a:t>
            </a:r>
            <a:r>
              <a:rPr lang="ru-RU" sz="2800" dirty="0" smtClean="0"/>
              <a:t>В 13 веке на Русь обрушились     </a:t>
            </a:r>
          </a:p>
          <a:p>
            <a:r>
              <a:rPr lang="ru-RU" sz="2800" dirty="0" smtClean="0"/>
              <a:t>                                        тяжёлые испытания. С востока,      </a:t>
            </a:r>
          </a:p>
          <a:p>
            <a:r>
              <a:rPr lang="ru-RU" sz="2800" dirty="0" smtClean="0"/>
              <a:t>                                        из  Азии, напали степные 	   </a:t>
            </a:r>
          </a:p>
          <a:p>
            <a:r>
              <a:rPr lang="ru-RU" sz="2800" dirty="0" smtClean="0"/>
              <a:t>                                        кочевники -монголы. </a:t>
            </a:r>
          </a:p>
          <a:p>
            <a:pPr algn="just"/>
            <a:r>
              <a:rPr lang="ru-RU" sz="2800" dirty="0" smtClean="0"/>
              <a:t>	</a:t>
            </a:r>
          </a:p>
          <a:p>
            <a:pPr algn="just"/>
            <a:r>
              <a:rPr lang="ru-RU" sz="2800" dirty="0" smtClean="0"/>
              <a:t>	Новая угроза появилась на северо-западе Руси. Опасность исходила от шведских захватчиков и немецких рыцарей – крестоносцев. Шведы были разбиты в 1240 году князем Александром Невским. Через два года на чудском озере он разбил рыцарей-крестоносцев. </a:t>
            </a:r>
          </a:p>
          <a:p>
            <a:pPr algn="just"/>
            <a:r>
              <a:rPr lang="ru-RU" sz="2800" dirty="0" smtClean="0"/>
              <a:t>	Несчастья, обрушившиеся на Русь, не сломили русских людей. Нужно было налаживать жизнь заново.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57148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«ИСКАТЕЛИ»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82153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	«Наше Отечество, наша Родина – матушка Россия. Отечеством мы зовём Россию потому, что в ней жили испокон веку отцы и деды наши»                                                                                     						К.Д. Ушинский</a:t>
            </a:r>
          </a:p>
          <a:p>
            <a:endParaRPr lang="ru-RU" sz="3200" b="1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paisaje-1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43042" y="3357562"/>
            <a:ext cx="533403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285860"/>
            <a:ext cx="80724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Курганы </a:t>
            </a:r>
            <a:r>
              <a:rPr lang="ru-RU" sz="3200" b="1" dirty="0" smtClean="0">
                <a:solidFill>
                  <a:srgbClr val="006600"/>
                </a:solidFill>
                <a:latin typeface="Monotype Corsiva" pitchFamily="66" charset="0"/>
              </a:rPr>
              <a:t>– холмы; могильный холм у древних народов.  </a:t>
            </a:r>
          </a:p>
          <a:p>
            <a:pPr algn="just"/>
            <a:endParaRPr lang="ru-RU" sz="3200" b="1" dirty="0" smtClean="0">
              <a:solidFill>
                <a:srgbClr val="006600"/>
              </a:solidFill>
              <a:latin typeface="Monotype Corsiva" pitchFamily="66" charset="0"/>
            </a:endParaRPr>
          </a:p>
          <a:p>
            <a:pPr algn="just"/>
            <a:endParaRPr lang="ru-RU" sz="3200" b="1" dirty="0" smtClean="0">
              <a:solidFill>
                <a:srgbClr val="006600"/>
              </a:solidFill>
              <a:latin typeface="Monotype Corsiva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Казна</a:t>
            </a:r>
            <a:r>
              <a:rPr lang="ru-RU" sz="3200" b="1" dirty="0" smtClean="0">
                <a:solidFill>
                  <a:srgbClr val="006600"/>
                </a:solidFill>
                <a:latin typeface="Monotype Corsiva" pitchFamily="66" charset="0"/>
              </a:rPr>
              <a:t> – государственное имущество, денежные и иные  средства.</a:t>
            </a:r>
          </a:p>
          <a:p>
            <a:pPr algn="just"/>
            <a:endParaRPr lang="ru-RU" sz="3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just"/>
            <a:endParaRPr lang="ru-RU" sz="3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Мурава </a:t>
            </a:r>
            <a:r>
              <a:rPr lang="ru-RU" sz="3200" b="1" dirty="0" smtClean="0">
                <a:solidFill>
                  <a:srgbClr val="006600"/>
                </a:solidFill>
                <a:latin typeface="Monotype Corsiva" pitchFamily="66" charset="0"/>
              </a:rPr>
              <a:t>–  в народной поэзии : молодая трава.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571480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«ИСКАТЕЛИ»</a:t>
            </a:r>
            <a:endParaRPr lang="ru-RU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Содержимое 7" descr="1347991944_kurgan-rekonstrukcia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357422" y="1714489"/>
            <a:ext cx="3071834" cy="1689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Содержимое 18" descr="empty-treasuries-debts-in-the-budget-symbolic-picture-for-state-indebtedness-e0eax2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4857752" y="3714752"/>
            <a:ext cx="2500298" cy="1746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857232"/>
            <a:ext cx="828680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Какое впечатление произвело на вас это стихотворение?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По характеру стихосложения что напоминает это произведение? </a:t>
            </a:r>
          </a:p>
          <a:p>
            <a:pPr algn="just"/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/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Как удалось Никитину описать бескрайние просторы?</a:t>
            </a:r>
          </a:p>
          <a:p>
            <a:pPr algn="just"/>
            <a:endParaRPr lang="ru-RU" sz="20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endParaRPr lang="ru-RU" dirty="0" smtClean="0"/>
          </a:p>
        </p:txBody>
      </p:sp>
      <p:pic>
        <p:nvPicPr>
          <p:cNvPr id="6" name="Содержимое 5" descr="img2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42910" y="2357430"/>
            <a:ext cx="3714744" cy="2755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i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000760" y="2071678"/>
            <a:ext cx="2316162" cy="3224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14356"/>
            <a:ext cx="81439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Найдите эпитеты,  изображающие силу и мощь Руси.</a:t>
            </a: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Прочитайте строки, в которых говориться, как русский народ откликнулся на призыв защищать Россию.</a:t>
            </a:r>
          </a:p>
          <a:p>
            <a:pPr algn="just">
              <a:buFont typeface="Wingdings" pitchFamily="2" charset="2"/>
              <a:buChar char="Ø"/>
            </a:pPr>
            <a:endParaRPr lang="ru-RU" sz="2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Найдите строки в стихотворении, рассказывающие о победе.</a:t>
            </a:r>
          </a:p>
        </p:txBody>
      </p:sp>
      <p:pic>
        <p:nvPicPr>
          <p:cNvPr id="6" name="Содержимое 5" descr="i (1)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143108" y="4000504"/>
            <a:ext cx="4038600" cy="262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autospas.md/public/uploads/image/94126183.jpg"/>
          <p:cNvPicPr>
            <a:picLocks noGr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714752"/>
            <a:ext cx="3571868" cy="240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78605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                      Лист самооценки</a:t>
            </a:r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  <a:b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Arial Black" pitchFamily="34" charset="0"/>
              </a:rPr>
              <a:t>                        работы группы</a:t>
            </a:r>
            <a:r>
              <a:rPr lang="ru-RU" sz="1400" dirty="0" smtClean="0">
                <a:latin typeface="Arial Black" pitchFamily="34" charset="0"/>
              </a:rPr>
              <a:t/>
            </a:r>
            <a:br>
              <a:rPr lang="ru-RU" sz="1400" dirty="0" smtClean="0">
                <a:latin typeface="Arial Black" pitchFamily="34" charset="0"/>
              </a:rPr>
            </a:br>
            <a:r>
              <a:rPr lang="ru-RU" sz="1400" dirty="0" smtClean="0">
                <a:latin typeface="Arial Black" pitchFamily="34" charset="0"/>
              </a:rPr>
              <a:t/>
            </a:r>
            <a:br>
              <a:rPr lang="ru-RU" sz="1400" dirty="0" smtClean="0">
                <a:latin typeface="Arial Black" pitchFamily="34" charset="0"/>
              </a:rPr>
            </a:br>
            <a:r>
              <a:rPr lang="ru-RU" sz="1400" dirty="0" smtClean="0">
                <a:latin typeface="Arial Black" pitchFamily="34" charset="0"/>
              </a:rPr>
              <a:t>	</a:t>
            </a:r>
            <a:r>
              <a:rPr lang="ru-RU" sz="1800" dirty="0" smtClean="0">
                <a:latin typeface="Arial Black" pitchFamily="34" charset="0"/>
              </a:rPr>
              <a:t>Оцени работу своей группы: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006600"/>
                </a:solidFill>
                <a:latin typeface="Arial Black" pitchFamily="34" charset="0"/>
              </a:rPr>
              <a:t>Все ли члены группы принимали участие в работе?</a:t>
            </a:r>
            <a:r>
              <a:rPr lang="ru-RU" sz="1800" dirty="0" smtClean="0">
                <a:latin typeface="Arial Black" pitchFamily="34" charset="0"/>
              </a:rPr>
              <a:t/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А) Да, все работали одинаково;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Б) Нет, работал только один;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В) кто- то работал больше, кто- то меньше других.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006600"/>
                </a:solidFill>
                <a:latin typeface="Arial Black" pitchFamily="34" charset="0"/>
              </a:rPr>
              <a:t>Дружно ли вы работали? Были ссоры?</a:t>
            </a:r>
            <a:r>
              <a:rPr lang="ru-RU" sz="1800" dirty="0" smtClean="0">
                <a:latin typeface="Arial Black" pitchFamily="34" charset="0"/>
              </a:rPr>
              <a:t/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А) Работали дружно, ссор не было;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Б) Работали дружно, спорили, но не ссорились</a:t>
            </a:r>
            <a:r>
              <a:rPr lang="ru-RU" sz="1800" b="1" dirty="0" smtClean="0">
                <a:latin typeface="Arial Black" pitchFamily="34" charset="0"/>
              </a:rPr>
              <a:t>;</a:t>
            </a:r>
            <a:r>
              <a:rPr lang="ru-RU" sz="1800" dirty="0" smtClean="0">
                <a:latin typeface="Arial Black" pitchFamily="34" charset="0"/>
              </a:rPr>
              <a:t/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В) Очень трудно было договариваться, не всегда получалось.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006600"/>
                </a:solidFill>
                <a:latin typeface="Arial Black" pitchFamily="34" charset="0"/>
              </a:rPr>
              <a:t>Тебе нравится результат работы группы?</a:t>
            </a:r>
            <a:r>
              <a:rPr lang="ru-RU" sz="1800" dirty="0" smtClean="0">
                <a:latin typeface="Arial Black" pitchFamily="34" charset="0"/>
              </a:rPr>
              <a:t/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А) Да, всё получилось хорошо;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Б) Нравится, но можно сделать лучше;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В) Нет, не нравится.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006600"/>
                </a:solidFill>
                <a:latin typeface="Arial Black" pitchFamily="34" charset="0"/>
              </a:rPr>
              <a:t>4. Оцени свой вклад в работу группы.</a:t>
            </a:r>
            <a:r>
              <a:rPr lang="ru-RU" sz="1800" dirty="0" smtClean="0">
                <a:latin typeface="Arial Black" pitchFamily="34" charset="0"/>
              </a:rPr>
              <a:t/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А) Почти всё сделали без меня;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Б) Я сделал очень много, без меня работа бы не получилась;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В) Я принимал участие в обсуждении.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98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85721" y="357166"/>
            <a:ext cx="8572560" cy="61436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76" y="5214950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857620" y="3714752"/>
            <a:ext cx="4000528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28604"/>
            <a:ext cx="82153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Холмы, перелески,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Луга и поля –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Родная, зелёная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Наша земля.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Земля, где я сделал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Свой первый шажок,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Где вышел когда-то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К развилке дорог.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			И понял, что это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			Раздолье полей –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			Частица великой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				Отчизны моей.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2516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          Раздел </a:t>
            </a:r>
            <a:b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      </a:t>
            </a: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«РОДИНА»</a:t>
            </a:r>
            <a:endParaRPr lang="ru-RU" sz="4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122" name="Picture 2" descr="http://nem.naxyu.nem.nem.ya.wtf/uploads/posts/2015-10/144475509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7166"/>
            <a:ext cx="4071966" cy="2732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85720" y="2571744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познакомимся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 произведениями о Родине известных русских поэтов и писателей.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научимся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читать стихи, передавая чувство гордости за свою великую Родину.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будем учиться</a:t>
            </a:r>
          </a:p>
          <a:p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делать сообщения по итогам самостоятельной исследовательской работы.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420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  <a:t>Игра</a:t>
            </a:r>
            <a:b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  <a:t>«Собери пословицу»</a:t>
            </a:r>
            <a:b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1785926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Если дружба велика, будет Родина крепка.</a:t>
            </a:r>
            <a:endParaRPr lang="ru-RU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714348" y="3214686"/>
            <a:ext cx="764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Человек без Родины, что соловей без песни.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714348" y="471488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Родина – мать, умей за неё постоять.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97090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build="p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Узнайте автора и название произведения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428736"/>
          <a:ext cx="4548200" cy="8233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37050"/>
                <a:gridCol w="1137050"/>
                <a:gridCol w="1137050"/>
                <a:gridCol w="1137050"/>
              </a:tblGrid>
              <a:tr h="45141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661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2428868"/>
          <a:ext cx="6786612" cy="828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31102"/>
                <a:gridCol w="1131102"/>
                <a:gridCol w="1131102"/>
                <a:gridCol w="1131102"/>
                <a:gridCol w="1131102"/>
                <a:gridCol w="11311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7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10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3357562"/>
          <a:ext cx="7929621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32803"/>
                <a:gridCol w="1132803"/>
                <a:gridCol w="1132803"/>
                <a:gridCol w="1132803"/>
                <a:gridCol w="1132803"/>
                <a:gridCol w="1132803"/>
                <a:gridCol w="11328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8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4357694"/>
          <a:ext cx="4572032" cy="9144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143008"/>
                <a:gridCol w="1143008"/>
                <a:gridCol w="1143008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7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11</a:t>
                      </a:r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928794" y="5500702"/>
          <a:ext cx="6858049" cy="914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23459"/>
                <a:gridCol w="623459"/>
                <a:gridCol w="623459"/>
                <a:gridCol w="623459"/>
                <a:gridCol w="623459"/>
                <a:gridCol w="623459"/>
                <a:gridCol w="623459"/>
                <a:gridCol w="623459"/>
                <a:gridCol w="623459"/>
                <a:gridCol w="623459"/>
                <a:gridCol w="62345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1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2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3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4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5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6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7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8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9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10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11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А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В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И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К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Н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Р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С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Т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У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Ч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Black" pitchFamily="34" charset="0"/>
                        </a:rPr>
                        <a:t>Ь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564357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КОД: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09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86808" cy="1143000"/>
          </a:xfrm>
        </p:spPr>
        <p:txBody>
          <a:bodyPr/>
          <a:lstStyle/>
          <a:p>
            <a:pPr algn="just"/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Иван </a:t>
            </a:r>
            <a:b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		</a:t>
            </a:r>
            <a:r>
              <a:rPr lang="ru-RU" sz="4000" dirty="0" err="1" smtClean="0">
                <a:solidFill>
                  <a:srgbClr val="006600"/>
                </a:solidFill>
                <a:latin typeface="Arial Black" pitchFamily="34" charset="0"/>
              </a:rPr>
              <a:t>Саввич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				     Никитин       </a:t>
            </a:r>
            <a:b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       </a:t>
            </a: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«Русь»</a:t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	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Цель: </a:t>
            </a:r>
            <a:r>
              <a:rPr lang="ru-RU" sz="3200" dirty="0" smtClean="0">
                <a:solidFill>
                  <a:srgbClr val="006600"/>
                </a:solidFill>
                <a:latin typeface="Arial Black" pitchFamily="34" charset="0"/>
              </a:rPr>
              <a:t>познакомиться с произведением И.С. Никитина «Русь»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4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http://wpoet.ru/wp-content/uploads/2014/04/480px-Ivan_Nikiti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28575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527131342d255ca3a06dd12ba6affb4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071670" y="500042"/>
            <a:ext cx="4500594" cy="5816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6600"/>
                </a:solidFill>
                <a:latin typeface="Arial Black" pitchFamily="34" charset="0"/>
              </a:rPr>
              <a:t>Н.К.Рерих </a:t>
            </a:r>
            <a:br>
              <a:rPr lang="ru-RU" sz="3200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6600"/>
                </a:solidFill>
                <a:latin typeface="Arial Black" pitchFamily="34" charset="0"/>
              </a:rPr>
              <a:t>«Заморские гости»</a:t>
            </a:r>
            <a:endParaRPr lang="ru-RU" sz="3200" dirty="0">
              <a:solidFill>
                <a:srgbClr val="006600"/>
              </a:solidFill>
              <a:latin typeface="Arial Black" pitchFamily="34" charset="0"/>
            </a:endParaRPr>
          </a:p>
        </p:txBody>
      </p:sp>
      <p:pic>
        <p:nvPicPr>
          <p:cNvPr id="5" name="Содержимое 4" descr="roerich14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4000528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5000628" cy="4525963"/>
          </a:xfrm>
        </p:spPr>
        <p:txBody>
          <a:bodyPr/>
          <a:lstStyle/>
          <a:p>
            <a:pPr algn="ctr">
              <a:buNone/>
            </a:pPr>
            <a:endParaRPr lang="ru-RU" sz="2200" b="1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2200" b="1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Раз, два – острова,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Три, четыре – мы приплыли.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Пять, шесть сходим здесь.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Семь, восемь – сколько сосен!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Девять, десять – мы в пути.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Досчитал до </a:t>
            </a:r>
            <a:r>
              <a:rPr lang="ru-RU" sz="2200" b="1" dirty="0" err="1" smtClean="0">
                <a:solidFill>
                  <a:srgbClr val="006600"/>
                </a:solidFill>
                <a:latin typeface="Arial Black" pitchFamily="34" charset="0"/>
              </a:rPr>
              <a:t>де-ся-ти</a:t>
            </a:r>
            <a:r>
              <a:rPr lang="ru-RU" sz="2200" b="1" dirty="0" smtClean="0">
                <a:solidFill>
                  <a:srgbClr val="006600"/>
                </a:solidFill>
                <a:latin typeface="Arial Black" pitchFamily="34" charset="0"/>
              </a:rPr>
              <a:t>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5" y="1785926"/>
          <a:ext cx="8286810" cy="43019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62270"/>
                <a:gridCol w="2762270"/>
                <a:gridCol w="2762270"/>
              </a:tblGrid>
              <a:tr h="8974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</a:rPr>
                        <a:t>ГРУППЫ</a:t>
                      </a:r>
                      <a:endParaRPr lang="ru-RU" sz="3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6001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ИСТОРИКИ</a:t>
                      </a:r>
                      <a:endParaRPr lang="ru-RU" sz="36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БИОГРАФЫ</a:t>
                      </a:r>
                      <a:endParaRPr lang="ru-RU" sz="36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ИСКАТЕЛИ</a:t>
                      </a:r>
                      <a:endParaRPr lang="ru-RU" sz="36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 anchor="ctr"/>
                </a:tc>
              </a:tr>
              <a:tr h="194445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6600"/>
                          </a:solidFill>
                        </a:rPr>
                        <a:t>Рассказать об основных исторических</a:t>
                      </a:r>
                      <a:r>
                        <a:rPr lang="ru-RU" sz="2000" baseline="0" dirty="0" smtClean="0">
                          <a:solidFill>
                            <a:srgbClr val="006600"/>
                          </a:solidFill>
                        </a:rPr>
                        <a:t> событиях, происходивших в Древней Руси</a:t>
                      </a:r>
                      <a:endParaRPr lang="ru-RU" sz="20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6600"/>
                          </a:solidFill>
                        </a:rPr>
                        <a:t>Создать паспорт великого русского поэта</a:t>
                      </a:r>
                      <a:r>
                        <a:rPr lang="ru-RU" sz="2000" baseline="0" dirty="0" smtClean="0">
                          <a:solidFill>
                            <a:srgbClr val="006600"/>
                          </a:solidFill>
                        </a:rPr>
                        <a:t> Ивана </a:t>
                      </a:r>
                      <a:r>
                        <a:rPr lang="ru-RU" sz="2000" baseline="0" dirty="0" err="1" smtClean="0">
                          <a:solidFill>
                            <a:srgbClr val="006600"/>
                          </a:solidFill>
                        </a:rPr>
                        <a:t>Саввича</a:t>
                      </a:r>
                      <a:r>
                        <a:rPr lang="ru-RU" sz="2000" baseline="0" dirty="0" smtClean="0">
                          <a:solidFill>
                            <a:srgbClr val="006600"/>
                          </a:solidFill>
                        </a:rPr>
                        <a:t> Никитина</a:t>
                      </a:r>
                      <a:endParaRPr lang="ru-RU" sz="20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6600"/>
                          </a:solidFill>
                        </a:rPr>
                        <a:t>Найти высказывания поэтов и писателей о Родине, дать лексическое значение слов и стихотворных фраз.</a:t>
                      </a:r>
                      <a:endParaRPr lang="ru-RU" sz="20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71604" y="428604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Исследовательская работа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9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322</Words>
  <Application>Microsoft Office PowerPoint</Application>
  <PresentationFormat>Экран (4:3)</PresentationFormat>
  <Paragraphs>152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           Раздел         «РОДИНА»</vt:lpstr>
      <vt:lpstr>Игра «Собери пословицу»       </vt:lpstr>
      <vt:lpstr>Узнайте автора и название произведения</vt:lpstr>
      <vt:lpstr>Иван    Саввич          Никитин                «Русь»    Цель: познакомиться с произведением И.С. Никитина «Русь»  </vt:lpstr>
      <vt:lpstr>Слайд 7</vt:lpstr>
      <vt:lpstr>Н.К.Рерих  «Заморские гости»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                    Лист самооценки                          работы группы   Оцени работу своей группы: Все ли члены группы принимали участие в работе? А) Да, все работали одинаково; Б) Нет, работал только один; В) кто- то работал больше, кто- то меньше других. Дружно ли вы работали? Были ссоры? А) Работали дружно, ссор не было; Б) Работали дружно, спорили, но не ссорились; В) Очень трудно было договариваться, не всегда получалось. Тебе нравится результат работы группы? А) Да, всё получилось хорошо; Б) Нравится, но можно сделать лучше; В) Нет, не нравится. 4. Оцени свой вклад в работу группы. А) Почти всё сделали без меня; Б) Я сделал очень много, без меня работа бы не получилась; В) Я принимал участие в обсуждении.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Экологический-2</dc:title>
  <dc:creator>Фокина Лидия Петровна</dc:creator>
  <cp:keywords>Шаблон презентации</cp:keywords>
  <cp:lastModifiedBy>Я</cp:lastModifiedBy>
  <cp:revision>66</cp:revision>
  <dcterms:created xsi:type="dcterms:W3CDTF">2017-02-23T13:11:39Z</dcterms:created>
  <dcterms:modified xsi:type="dcterms:W3CDTF">2017-03-22T00:09:44Z</dcterms:modified>
</cp:coreProperties>
</file>