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7"/>
  </p:notesMasterIdLst>
  <p:sldIdLst>
    <p:sldId id="258" r:id="rId2"/>
    <p:sldId id="264" r:id="rId3"/>
    <p:sldId id="265" r:id="rId4"/>
    <p:sldId id="271" r:id="rId5"/>
    <p:sldId id="274" r:id="rId6"/>
    <p:sldId id="272" r:id="rId7"/>
    <p:sldId id="266" r:id="rId8"/>
    <p:sldId id="269" r:id="rId9"/>
    <p:sldId id="268" r:id="rId10"/>
    <p:sldId id="267" r:id="rId11"/>
    <p:sldId id="270" r:id="rId12"/>
    <p:sldId id="262" r:id="rId13"/>
    <p:sldId id="261" r:id="rId14"/>
    <p:sldId id="263" r:id="rId15"/>
    <p:sldId id="27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3" autoAdjust="0"/>
    <p:restoredTop sz="94660"/>
  </p:normalViewPr>
  <p:slideViewPr>
    <p:cSldViewPr>
      <p:cViewPr>
        <p:scale>
          <a:sx n="66" d="100"/>
          <a:sy n="66" d="100"/>
        </p:scale>
        <p:origin x="-1488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745E37-CB2D-4221-AB75-AB4412BF2F6A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27597F-55C9-436F-99DD-4901D5A84E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6ED15-4D36-4092-AC9E-90F812602697}" type="datetime1">
              <a:rPr lang="ru-RU" smtClean="0"/>
              <a:pPr/>
              <a:t>14.03.2019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3F618-FA61-4DC6-82CE-8E6E87898BFC}" type="datetime1">
              <a:rPr lang="ru-RU" smtClean="0"/>
              <a:pPr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E4903-3E1E-4A75-941C-FECC84472DA0}" type="datetime1">
              <a:rPr lang="ru-RU" smtClean="0"/>
              <a:pPr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81292-8675-4AED-9D66-E6C4CB087C29}" type="datetime1">
              <a:rPr lang="ru-RU" smtClean="0"/>
              <a:pPr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655-55D2-437C-BB0E-018E9878B147}" type="datetime1">
              <a:rPr lang="ru-RU" smtClean="0"/>
              <a:pPr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3B765-375F-4085-B47A-48159C7E894F}" type="datetime1">
              <a:rPr lang="ru-RU" smtClean="0"/>
              <a:pPr/>
              <a:t>14.03.2019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18FDA-D7EA-4454-8990-49E97F7C480F}" type="datetime1">
              <a:rPr lang="ru-RU" smtClean="0"/>
              <a:pPr/>
              <a:t>14.03.2019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85274-9359-4821-AAD8-7F4C5D645977}" type="datetime1">
              <a:rPr lang="ru-RU" smtClean="0"/>
              <a:pPr/>
              <a:t>14.03.2019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39CD4-8537-4FF9-B873-97881206A9E1}" type="datetime1">
              <a:rPr lang="ru-RU" smtClean="0"/>
              <a:pPr/>
              <a:t>14.03.2019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B1244-998A-454E-80A4-2BA12E4CB105}" type="datetime1">
              <a:rPr lang="ru-RU" smtClean="0"/>
              <a:pPr/>
              <a:t>14.03.2019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39033-6D96-4BBF-8054-49AD070FCC6E}" type="datetime1">
              <a:rPr lang="ru-RU" smtClean="0"/>
              <a:pPr/>
              <a:t>14.03.2019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01D97B4-2DFF-426C-8675-B35932894B1A}" type="datetime1">
              <a:rPr lang="ru-RU" smtClean="0"/>
              <a:pPr/>
              <a:t>14.03.2019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3501008"/>
            <a:ext cx="69847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88640"/>
            <a:ext cx="8352928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indent="-273050" algn="ctr">
              <a:lnSpc>
                <a:spcPct val="90000"/>
              </a:lnSpc>
              <a:defRPr/>
            </a:pPr>
            <a:r>
              <a:rPr lang="ru-RU" b="1" dirty="0" smtClean="0"/>
              <a:t>Государственное автономное профессиональное  образовательное учреждение Чукотского автономного округа</a:t>
            </a:r>
          </a:p>
          <a:p>
            <a:pPr marL="273050" indent="-273050" algn="ctr">
              <a:lnSpc>
                <a:spcPct val="90000"/>
              </a:lnSpc>
              <a:defRPr/>
            </a:pPr>
            <a:r>
              <a:rPr lang="ru-RU" b="1" i="1" dirty="0" smtClean="0"/>
              <a:t> «Чукотский полярный техникум поселка Эгвекинот»</a:t>
            </a:r>
          </a:p>
          <a:p>
            <a:pPr marL="273050" indent="-273050" algn="ctr">
              <a:lnSpc>
                <a:spcPct val="90000"/>
              </a:lnSpc>
              <a:defRPr/>
            </a:pPr>
            <a:endParaRPr lang="ru-RU" dirty="0" smtClean="0"/>
          </a:p>
          <a:p>
            <a:pPr marL="273050" indent="-273050" algn="ctr">
              <a:lnSpc>
                <a:spcPct val="90000"/>
              </a:lnSpc>
              <a:defRPr/>
            </a:pPr>
            <a:endParaRPr lang="ru-RU" b="1" dirty="0" smtClean="0"/>
          </a:p>
          <a:p>
            <a:pPr marL="273050" indent="-273050" algn="ctr">
              <a:lnSpc>
                <a:spcPct val="90000"/>
              </a:lnSpc>
              <a:defRPr/>
            </a:pPr>
            <a:endParaRPr lang="ru-RU" b="1" dirty="0" smtClean="0"/>
          </a:p>
          <a:p>
            <a:pPr marL="273050" indent="-273050" algn="ctr">
              <a:lnSpc>
                <a:spcPct val="90000"/>
              </a:lnSpc>
              <a:defRPr/>
            </a:pPr>
            <a:r>
              <a:rPr lang="en-US" sz="3600" b="1" dirty="0" smtClean="0"/>
              <a:t>V </a:t>
            </a:r>
            <a:r>
              <a:rPr lang="ru-RU" sz="3600" b="1" dirty="0" smtClean="0"/>
              <a:t>НАУЧНО-ПРАКТИЧЕСКАЯ КОНФЕРЕНЦИЯ </a:t>
            </a:r>
          </a:p>
          <a:p>
            <a:pPr marL="273050" indent="-273050" algn="ctr">
              <a:lnSpc>
                <a:spcPct val="90000"/>
              </a:lnSpc>
              <a:defRPr/>
            </a:pPr>
            <a:r>
              <a:rPr lang="ru-RU" sz="3600" b="1" dirty="0" smtClean="0"/>
              <a:t> «Мой первый шаг в науку»</a:t>
            </a:r>
            <a:endParaRPr lang="ru-RU" sz="3600" b="1" dirty="0"/>
          </a:p>
        </p:txBody>
      </p:sp>
      <p:sp>
        <p:nvSpPr>
          <p:cNvPr id="6" name="Рисунок 5"/>
          <p:cNvSpPr>
            <a:spLocks noGrp="1"/>
          </p:cNvSpPr>
          <p:nvPr>
            <p:ph type="pic" idx="1"/>
          </p:nvPr>
        </p:nvSpPr>
        <p:spPr>
          <a:xfrm>
            <a:off x="179512" y="188640"/>
            <a:ext cx="8714857" cy="4392885"/>
          </a:xfrm>
        </p:spPr>
      </p:sp>
      <p:sp>
        <p:nvSpPr>
          <p:cNvPr id="8" name="Прямоугольник 7"/>
          <p:cNvSpPr/>
          <p:nvPr/>
        </p:nvSpPr>
        <p:spPr>
          <a:xfrm>
            <a:off x="323528" y="404664"/>
            <a:ext cx="8424936" cy="233602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273050" indent="-273050" algn="ctr">
              <a:lnSpc>
                <a:spcPct val="90000"/>
              </a:lnSpc>
              <a:defRPr/>
            </a:pPr>
            <a:r>
              <a:rPr lang="ru-RU" b="1" dirty="0" smtClean="0"/>
              <a:t>Государственное автономное профессиональное  </a:t>
            </a:r>
            <a:r>
              <a:rPr lang="ru-RU" b="1" dirty="0" smtClean="0"/>
              <a:t>образовательное</a:t>
            </a:r>
            <a:endParaRPr lang="ru-RU" dirty="0" smtClean="0"/>
          </a:p>
          <a:p>
            <a:pPr marL="273050" indent="-273050" algn="ctr">
              <a:lnSpc>
                <a:spcPct val="90000"/>
              </a:lnSpc>
              <a:defRPr/>
            </a:pPr>
            <a:endParaRPr lang="ru-RU" b="1" dirty="0" smtClean="0"/>
          </a:p>
          <a:p>
            <a:pPr marL="273050" indent="-273050" algn="ctr">
              <a:lnSpc>
                <a:spcPct val="90000"/>
              </a:lnSpc>
              <a:defRPr/>
            </a:pPr>
            <a:endParaRPr lang="ru-RU" b="1" dirty="0" smtClean="0"/>
          </a:p>
          <a:p>
            <a:pPr marL="273050" indent="-273050" algn="ctr">
              <a:lnSpc>
                <a:spcPct val="90000"/>
              </a:lnSpc>
              <a:defRPr/>
            </a:pPr>
            <a:r>
              <a:rPr lang="en-US" sz="3600" b="1" dirty="0" smtClean="0"/>
              <a:t>V </a:t>
            </a:r>
            <a:r>
              <a:rPr lang="ru-RU" sz="3600" b="1" dirty="0" smtClean="0"/>
              <a:t>НАУЧНО-ПРАКТИЧЕСКАЯ КОНФЕРЕНЦИЯ </a:t>
            </a:r>
          </a:p>
          <a:p>
            <a:pPr marL="273050" indent="-273050" algn="ctr">
              <a:lnSpc>
                <a:spcPct val="90000"/>
              </a:lnSpc>
              <a:defRPr/>
            </a:pPr>
            <a:r>
              <a:rPr lang="ru-RU" sz="3600" b="1" dirty="0" smtClean="0"/>
              <a:t> «Мой первый шаг в науку»</a:t>
            </a:r>
            <a:endParaRPr lang="ru-RU" sz="3600" b="1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86311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Admin\Рабочий стол\конференция 2019\1389544875_soc-set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3550" y="95250"/>
            <a:ext cx="5676900" cy="666750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C:\Documents and Settings\Admin\</a:t>
            </a:r>
            <a:r>
              <a:rPr lang="ru-RU" dirty="0" smtClean="0"/>
              <a:t>Рабочий </a:t>
            </a:r>
            <a:r>
              <a:rPr lang="ru-RU" dirty="0" err="1" smtClean="0"/>
              <a:t>стол\конференция</a:t>
            </a:r>
            <a:r>
              <a:rPr lang="ru-RU" dirty="0" smtClean="0"/>
              <a:t> 2019\1389544883_</a:t>
            </a:r>
            <a:r>
              <a:rPr lang="en-US" dirty="0" smtClean="0"/>
              <a:t>soc-seti-5.jpg</a:t>
            </a:r>
            <a:endParaRPr lang="ru-RU" dirty="0"/>
          </a:p>
        </p:txBody>
      </p:sp>
      <p:pic>
        <p:nvPicPr>
          <p:cNvPr id="25602" name="Picture 2" descr="C:\Documents and Settings\Admin\Рабочий стол\конференция 2019\1389544883_soc-seti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60648"/>
            <a:ext cx="5040560" cy="6264696"/>
          </a:xfrm>
          <a:prstGeom prst="rect">
            <a:avLst/>
          </a:prstGeom>
          <a:noFill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5095" y="337899"/>
            <a:ext cx="5746631" cy="940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3568" y="1412776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В тренде…</a:t>
            </a:r>
            <a:endParaRPr lang="ru-RU" sz="32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547664" y="4941168"/>
            <a:ext cx="2016224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Основан  в октябре 2010 г. 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/>
              <a:t>Администраторы «</a:t>
            </a:r>
            <a:r>
              <a:rPr lang="ru-RU" b="1" dirty="0" err="1"/>
              <a:t>ВКонтакте</a:t>
            </a:r>
            <a:r>
              <a:rPr lang="ru-RU" b="1" dirty="0"/>
              <a:t>» честно </a:t>
            </a:r>
            <a:r>
              <a:rPr lang="ru-RU" b="1" dirty="0" smtClean="0"/>
              <a:t>предупреждают: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700808"/>
            <a:ext cx="82089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sz="2800" dirty="0" smtClean="0"/>
              <a:t>«</a:t>
            </a:r>
            <a:r>
              <a:rPr lang="ru-RU" sz="3200" dirty="0" smtClean="0"/>
              <a:t>Вся </a:t>
            </a:r>
            <a:r>
              <a:rPr lang="ru-RU" sz="3200" dirty="0"/>
              <a:t>информация в Интернете находится в свободном доступе, невозможно полностью запретить другим пользователям ее копировать и выкладывать еще где-то. Единственный возможный способ полностью обезопасить себя — </a:t>
            </a:r>
            <a:r>
              <a:rPr lang="ru-RU" sz="3200" dirty="0">
                <a:solidFill>
                  <a:srgbClr val="FF0000"/>
                </a:solidFill>
              </a:rPr>
              <a:t>не размещать ничего в свободном доступе</a:t>
            </a:r>
            <a:r>
              <a:rPr lang="ru-RU" sz="3200" dirty="0" smtClean="0">
                <a:solidFill>
                  <a:srgbClr val="FF0000"/>
                </a:solidFill>
              </a:rPr>
              <a:t>, </a:t>
            </a:r>
            <a:r>
              <a:rPr lang="ru-RU" sz="3200" dirty="0">
                <a:solidFill>
                  <a:srgbClr val="FF0000"/>
                </a:solidFill>
              </a:rPr>
              <a:t>следить за своими личными данными».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6405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fontAlgn="t"/>
            <a:r>
              <a:rPr lang="ru-RU" b="1" dirty="0"/>
              <a:t> «Я не такая, я не такой»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3200" dirty="0"/>
              <a:t>Выкладывание личных фотографий может иметь негативные </a:t>
            </a:r>
            <a:r>
              <a:rPr lang="ru-RU" sz="3200" dirty="0" smtClean="0"/>
              <a:t>последствия.</a:t>
            </a:r>
          </a:p>
          <a:p>
            <a:r>
              <a:rPr lang="ru-RU" sz="3200" dirty="0" smtClean="0"/>
              <a:t>Ваши фото</a:t>
            </a:r>
          </a:p>
          <a:p>
            <a:r>
              <a:rPr lang="ru-RU" sz="3200" dirty="0" smtClean="0"/>
              <a:t>Фото ваших друзей</a:t>
            </a:r>
          </a:p>
          <a:p>
            <a:r>
              <a:rPr lang="ru-RU" sz="3200" dirty="0" smtClean="0"/>
              <a:t>Фото, скаченные из интернета</a:t>
            </a:r>
          </a:p>
          <a:p>
            <a:r>
              <a:rPr lang="ru-RU" sz="3200" dirty="0" smtClean="0"/>
              <a:t>Ваши видеоролики</a:t>
            </a:r>
          </a:p>
          <a:p>
            <a:r>
              <a:rPr lang="ru-RU" sz="3200" dirty="0" smtClean="0"/>
              <a:t>Ролики из интернета</a:t>
            </a:r>
          </a:p>
          <a:p>
            <a:r>
              <a:rPr lang="ru-RU" sz="3200" dirty="0"/>
              <a:t>Высказывания под </a:t>
            </a:r>
            <a:r>
              <a:rPr lang="ru-RU" sz="3200" dirty="0" smtClean="0"/>
              <a:t>маской</a:t>
            </a:r>
            <a:r>
              <a:rPr lang="ru-RU" sz="3200" dirty="0"/>
              <a:t> </a:t>
            </a:r>
          </a:p>
          <a:p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309521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721494"/>
            <a:ext cx="835292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t">
              <a:buFont typeface="Arial" pitchFamily="34" charset="0"/>
              <a:buChar char="•"/>
            </a:pPr>
            <a:r>
              <a:rPr lang="ru-RU" sz="3600" dirty="0"/>
              <a:t>Свои данные: номер телефона, домашний адрес, личные документы: паспорт, </a:t>
            </a:r>
            <a:r>
              <a:rPr lang="ru-RU" sz="3600" dirty="0" err="1"/>
              <a:t>инн</a:t>
            </a:r>
            <a:r>
              <a:rPr lang="ru-RU" sz="3600" dirty="0"/>
              <a:t> и </a:t>
            </a:r>
            <a:r>
              <a:rPr lang="ru-RU" sz="3600" dirty="0" err="1"/>
              <a:t>др</a:t>
            </a:r>
            <a:r>
              <a:rPr lang="ru-RU" sz="3600" dirty="0"/>
              <a:t>, сведения об имуществе, месте учебы</a:t>
            </a:r>
            <a:r>
              <a:rPr lang="ru-RU" sz="3600" dirty="0" smtClean="0"/>
              <a:t>.</a:t>
            </a:r>
          </a:p>
          <a:p>
            <a:pPr marL="285750" indent="-285750" fontAlgn="t">
              <a:buFont typeface="Arial" pitchFamily="34" charset="0"/>
              <a:buChar char="•"/>
            </a:pPr>
            <a:r>
              <a:rPr lang="ru-RU" sz="3600" dirty="0"/>
              <a:t>Данные об отношениях.</a:t>
            </a:r>
          </a:p>
          <a:p>
            <a:pPr marL="285750" indent="-285750" fontAlgn="t">
              <a:buFont typeface="Arial" pitchFamily="34" charset="0"/>
              <a:buChar char="•"/>
            </a:pPr>
            <a:r>
              <a:rPr lang="ru-RU" sz="3600" dirty="0"/>
              <a:t>Экстремальные хобби и вредные привычки.</a:t>
            </a:r>
          </a:p>
          <a:p>
            <a:pPr marL="285750" indent="-285750" fontAlgn="t">
              <a:buFont typeface="Arial" pitchFamily="34" charset="0"/>
              <a:buChar char="•"/>
            </a:pPr>
            <a:r>
              <a:rPr lang="ru-RU" sz="3600" dirty="0"/>
              <a:t>Публичные сообщения на вашей «стене».</a:t>
            </a:r>
          </a:p>
          <a:p>
            <a:pPr marL="285750" indent="-285750" fontAlgn="t">
              <a:buFont typeface="Arial" pitchFamily="34" charset="0"/>
              <a:buChar char="•"/>
            </a:pPr>
            <a:r>
              <a:rPr lang="ru-RU" sz="3600" dirty="0"/>
              <a:t>Группы, в которых вы </a:t>
            </a:r>
            <a:r>
              <a:rPr lang="ru-RU" sz="3600" dirty="0" smtClean="0"/>
              <a:t>состоите.</a:t>
            </a:r>
            <a:endParaRPr lang="ru-RU" sz="3600" dirty="0"/>
          </a:p>
          <a:p>
            <a:pPr fontAlgn="t"/>
            <a:endParaRPr lang="ru-RU" sz="36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581049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ольник 4"/>
          <p:cNvSpPr>
            <a:spLocks noChangeArrowheads="1"/>
          </p:cNvSpPr>
          <p:nvPr/>
        </p:nvSpPr>
        <p:spPr bwMode="auto">
          <a:xfrm>
            <a:off x="1116013" y="260350"/>
            <a:ext cx="756126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Я </a:t>
            </a:r>
            <a:r>
              <a:rPr lang="ru-RU" sz="2800" b="1" dirty="0">
                <a:solidFill>
                  <a:srgbClr val="FF0000"/>
                </a:solidFill>
              </a:rPr>
              <a:t>думаю, что пора </a:t>
            </a:r>
            <a:r>
              <a:rPr lang="ru-RU" sz="2800" b="1" dirty="0" smtClean="0">
                <a:solidFill>
                  <a:srgbClr val="FF0000"/>
                </a:solidFill>
              </a:rPr>
              <a:t>вернуть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свою жизнь себе. </a:t>
            </a:r>
          </a:p>
        </p:txBody>
      </p:sp>
      <p:pic>
        <p:nvPicPr>
          <p:cNvPr id="1026" name="Picture 2" descr="Y:\!Фото\2018 год\чук.калейдоскоп\IMG_20180323_1610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00838">
            <a:off x="369616" y="1089410"/>
            <a:ext cx="272265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Documents and Settings\Admin\Рабочий стол\куратор м11-18\20181010_2126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44131">
            <a:off x="68436" y="3682578"/>
            <a:ext cx="3160716" cy="2041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Documents and Settings\Admin\Рабочий стол\куратор м11-18\20181109_2134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836712"/>
            <a:ext cx="1804572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Documents and Settings\Admin\Рабочий стол\куратор м11-18\20181026_1614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312175">
            <a:off x="5267135" y="3225917"/>
            <a:ext cx="3561101" cy="2670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 descr="http://chptegvekinot.edusite.ru/images/p8_dsc0541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1052736"/>
            <a:ext cx="3552395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3" name="Picture 9" descr="http://chptegvekinot.edusite.ru/images/p8_img-20180604-wa000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2" y="3933056"/>
            <a:ext cx="2281436" cy="17110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7504" y="404664"/>
            <a:ext cx="9036496" cy="2715307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bg2">
                    <a:lumMod val="25000"/>
                  </a:schemeClr>
                </a:solidFill>
              </a:rPr>
              <a:t>Тема работы: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800" b="1" dirty="0" smtClean="0">
                <a:solidFill>
                  <a:srgbClr val="FFFF00"/>
                </a:solidFill>
              </a:rPr>
              <a:t>Социальные сети: </a:t>
            </a:r>
            <a:br>
              <a:rPr lang="ru-RU" sz="4800" b="1" dirty="0" smtClean="0">
                <a:solidFill>
                  <a:srgbClr val="FFFF00"/>
                </a:solidFill>
              </a:rPr>
            </a:br>
            <a:r>
              <a:rPr lang="ru-RU" sz="4800" b="1" dirty="0" smtClean="0">
                <a:solidFill>
                  <a:srgbClr val="FFFF00"/>
                </a:solidFill>
              </a:rPr>
              <a:t>вред или польза?</a:t>
            </a:r>
            <a:endParaRPr lang="ru-RU" sz="4800" dirty="0">
              <a:solidFill>
                <a:srgbClr val="FFFF00"/>
              </a:solidFill>
            </a:endParaRPr>
          </a:p>
        </p:txBody>
      </p:sp>
      <p:pic>
        <p:nvPicPr>
          <p:cNvPr id="6" name="Picture 2" descr="http://websovetik.com/wp-content/uploads/2015/02/%D1%81%D0%BE%D1%86%D1%81%D0%B5%D1%82%D0%B8-%D0%B4%D0%BE%D1%85%D0%BE%D0%B4-470x2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140968"/>
            <a:ext cx="4772838" cy="2376264"/>
          </a:xfrm>
          <a:prstGeom prst="rect">
            <a:avLst/>
          </a:prstGeom>
          <a:noFill/>
        </p:spPr>
      </p:pic>
      <p:sp>
        <p:nvSpPr>
          <p:cNvPr id="7" name="Подзаголовок 4"/>
          <p:cNvSpPr txBox="1">
            <a:spLocks/>
          </p:cNvSpPr>
          <p:nvPr/>
        </p:nvSpPr>
        <p:spPr>
          <a:xfrm>
            <a:off x="2267744" y="3068960"/>
            <a:ext cx="6336704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2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2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2400" b="0" i="0" u="sng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lang="ru-RU" sz="2400" u="sng" dirty="0" smtClean="0">
              <a:solidFill>
                <a:schemeClr val="tx2"/>
              </a:solidFill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Подготовили: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ru-RU" sz="2800" b="1" dirty="0" smtClean="0">
                <a:solidFill>
                  <a:srgbClr val="0070C0"/>
                </a:solidFill>
              </a:rPr>
              <a:t>БРУС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ЛАРИСА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студентка 1 курса группы ТМ01-18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руководитель-Мефодьева В.Г.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772400" cy="3234283"/>
          </a:xfrm>
        </p:spPr>
        <p:txBody>
          <a:bodyPr>
            <a:normAutofit/>
          </a:bodyPr>
          <a:lstStyle/>
          <a:p>
            <a:r>
              <a:rPr lang="ru-RU" b="1" u="sng" dirty="0" smtClean="0">
                <a:solidFill>
                  <a:srgbClr val="00B050"/>
                </a:solidFill>
              </a:rPr>
              <a:t>Гипотеза</a:t>
            </a:r>
            <a:r>
              <a:rPr lang="ru-RU" dirty="0" smtClean="0">
                <a:solidFill>
                  <a:srgbClr val="00B050"/>
                </a:solidFill>
              </a:rPr>
              <a:t>: Мы считаем, что социальные сети равноценно полезны и вредны.</a:t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70C0"/>
                </a:solidFill>
              </a:rPr>
              <a:t>ЗАДАЧИ: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3645024"/>
            <a:ext cx="8027169" cy="2825278"/>
          </a:xfrm>
        </p:spPr>
        <p:txBody>
          <a:bodyPr>
            <a:normAutofit fontScale="92500" lnSpcReduction="10000"/>
          </a:bodyPr>
          <a:lstStyle/>
          <a:p>
            <a:pPr fontAlgn="base"/>
            <a:r>
              <a:rPr lang="ru-RU" dirty="0" smtClean="0">
                <a:solidFill>
                  <a:srgbClr val="0070C0"/>
                </a:solidFill>
              </a:rPr>
              <a:t>1. Выяснить основные причины перехода к виртуальному общению.</a:t>
            </a:r>
          </a:p>
          <a:p>
            <a:pPr fontAlgn="base"/>
            <a:endParaRPr lang="ru-RU" dirty="0" smtClean="0">
              <a:solidFill>
                <a:srgbClr val="0070C0"/>
              </a:solidFill>
            </a:endParaRPr>
          </a:p>
          <a:p>
            <a:pPr fontAlgn="base"/>
            <a:r>
              <a:rPr lang="ru-RU" dirty="0" smtClean="0">
                <a:solidFill>
                  <a:srgbClr val="0070C0"/>
                </a:solidFill>
              </a:rPr>
              <a:t>2. Определить степень опасности и пользы виртуального общения.</a:t>
            </a:r>
          </a:p>
          <a:p>
            <a:pPr fontAlgn="base"/>
            <a:endParaRPr lang="ru-RU" dirty="0" smtClean="0">
              <a:solidFill>
                <a:srgbClr val="0070C0"/>
              </a:solidFill>
            </a:endParaRPr>
          </a:p>
          <a:p>
            <a:pPr fontAlgn="base"/>
            <a:r>
              <a:rPr lang="ru-RU" dirty="0" smtClean="0">
                <a:solidFill>
                  <a:srgbClr val="0070C0"/>
                </a:solidFill>
              </a:rPr>
              <a:t>3. Разработать рекомендации по преодолению зависимости от общения в  социальных «сетях» для  студентов. 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772400" cy="18002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Виртуальное общение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 descr="C:\Documents and Settings\Admin\Рабочий стол\конференция 2019\social-plag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564904"/>
            <a:ext cx="6768752" cy="4038689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8072437" cy="107156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Для начала, давайте разберемся, что же такое социальная сеть?</a:t>
            </a:r>
            <a:endParaRPr lang="ru-RU" sz="3600" dirty="0"/>
          </a:p>
        </p:txBody>
      </p:sp>
      <p:pic>
        <p:nvPicPr>
          <p:cNvPr id="5123" name="Picture 6" descr="http://www.redactor.in.ua/images/images/social_desea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3138488"/>
            <a:ext cx="4567237" cy="324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50825" y="1412875"/>
            <a:ext cx="8642350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i="1" dirty="0">
                <a:solidFill>
                  <a:srgbClr val="F622CE"/>
                </a:solidFill>
                <a:latin typeface="Arial" pitchFamily="34" charset="0"/>
              </a:rPr>
              <a:t>Социальная сеть 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– это многопользовательская интернет-система, позволяющая общаться; размещать, просматривать и оценивать разного рода файлы (аудио, видео, фото, текст); искать знакомых и заводить новые знакомства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772400" cy="79208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Сравнительный анализ 2 групп</a:t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студенты                      преподаватели </a:t>
            </a:r>
            <a:endParaRPr lang="ru-RU" sz="32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7544" y="1124744"/>
          <a:ext cx="3672407" cy="4968552"/>
        </p:xfrm>
        <a:graphic>
          <a:graphicData uri="http://schemas.openxmlformats.org/drawingml/2006/table">
            <a:tbl>
              <a:tblPr/>
              <a:tblGrid>
                <a:gridCol w="539868"/>
                <a:gridCol w="3132539"/>
              </a:tblGrid>
              <a:tr h="194286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Результат</a:t>
                      </a:r>
                      <a:endParaRPr lang="ru-RU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5414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99%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Опрашиваемых з</a:t>
                      </a:r>
                      <a:r>
                        <a:rPr lang="ru-RU" sz="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арегистрированы в различных социальных сетях.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4286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73%  </a:t>
                      </a:r>
                      <a:endParaRPr lang="ru-RU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Подтолкнули зарегистрироваться в социальных сетях, друзья.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4286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87%  </a:t>
                      </a:r>
                      <a:endParaRPr lang="ru-RU" sz="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Ответили, что в  профиле выложена не вся информация о себе.</a:t>
                      </a:r>
                      <a:endParaRPr lang="ru-RU" sz="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7485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60%  </a:t>
                      </a:r>
                      <a:endParaRPr lang="ru-RU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Сказали, что будут   пользоваться социальными сетями, если они станут платными.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4286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39%  </a:t>
                      </a:r>
                      <a:endParaRPr lang="ru-RU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Ежедневно  выходят в социальные сети.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9722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75%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Ответили на вопрос: «Вы гонитесь за большим количеством друзей?»: Нет, список моих друзей в социальной сети составляют только близкие для меня люди.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4286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53%</a:t>
                      </a:r>
                      <a:endParaRPr lang="ru-RU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Редко выкладывают различные записи групп на свою страницу.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1507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50%  </a:t>
                      </a:r>
                      <a:endParaRPr lang="ru-RU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Делятся со своими друзьям ссылками или записями из различных групп.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23369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32%</a:t>
                      </a:r>
                      <a:endParaRPr lang="ru-RU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Опрошенные часто выкладывайте фотографии, на которых есть  друзья, не спросив их об этом, 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также 32% считают зачем мне спрашивать их мнение; 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32% всегда советуются.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97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35%</a:t>
                      </a:r>
                      <a:endParaRPr lang="ru-RU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В редких случаях,  используют ненормативную лексику при общение с людьми или когда комментируют различные записи в  новостях.</a:t>
                      </a:r>
                      <a:endParaRPr lang="ru-RU" sz="600" dirty="0">
                        <a:latin typeface="Calibri"/>
                        <a:ea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7349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60%  </a:t>
                      </a:r>
                      <a:endParaRPr lang="ru-RU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Беспокоит, сколько отметок "мне нравится" поставлены на фотографиях или записях, но просить кого-то, чтоб мне поставили </a:t>
                      </a:r>
                      <a:r>
                        <a:rPr lang="ru-RU" sz="800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like</a:t>
                      </a: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 не будут.</a:t>
                      </a:r>
                      <a:endParaRPr lang="ru-RU" sz="600" dirty="0">
                        <a:latin typeface="Calibri"/>
                        <a:ea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2449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46%  </a:t>
                      </a:r>
                      <a:endParaRPr lang="ru-RU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В последний раз заходили на свою страницу чтобы посмотреть, что нового у знакомых, </a:t>
                      </a:r>
                      <a:endParaRPr lang="ru-RU" sz="600" dirty="0">
                        <a:latin typeface="Calibri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а также 42,8% для того чтобы поделиться эмоциями с окружающими.</a:t>
                      </a:r>
                      <a:endParaRPr lang="ru-RU" sz="600" dirty="0">
                        <a:latin typeface="Calibri"/>
                        <a:ea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89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60,7%  </a:t>
                      </a:r>
                      <a:endParaRPr lang="ru-RU" sz="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Считают, что социальные сети приносят только пользу, </a:t>
                      </a:r>
                      <a:endParaRPr lang="ru-RU" sz="600" b="1" dirty="0">
                        <a:latin typeface="Calibri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17% что они вредны, 14% поровну и пользы и вреда.</a:t>
                      </a:r>
                      <a:endParaRPr lang="ru-RU" sz="600" b="1" dirty="0">
                        <a:latin typeface="Calibri"/>
                        <a:ea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4286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60,7%</a:t>
                      </a:r>
                      <a:endParaRPr lang="ru-RU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33363A"/>
                          </a:solidFill>
                          <a:latin typeface="Calibri"/>
                          <a:ea typeface="Times New Roman"/>
                        </a:rPr>
                        <a:t>Проводят в соц. сетях</a:t>
                      </a: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 меньше 30 минут</a:t>
                      </a:r>
                      <a:endParaRPr lang="ru-RU" sz="600" dirty="0">
                        <a:latin typeface="Calibri"/>
                        <a:ea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89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64,2%</a:t>
                      </a:r>
                      <a:endParaRPr lang="ru-RU" sz="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зарегистрированы в </a:t>
                      </a:r>
                      <a:r>
                        <a:rPr lang="en-US" sz="8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Instagram</a:t>
                      </a: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, </a:t>
                      </a:r>
                      <a:endParaRPr lang="ru-RU" sz="600" b="1" dirty="0">
                        <a:latin typeface="Calibri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50% зарегистрированы  </a:t>
                      </a:r>
                      <a:r>
                        <a:rPr lang="ru-RU" sz="8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Вконтакте</a:t>
                      </a: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.</a:t>
                      </a:r>
                      <a:endParaRPr lang="ru-RU" sz="600" b="1" dirty="0">
                        <a:latin typeface="Calibri"/>
                        <a:ea typeface="Times New Roman"/>
                      </a:endParaRPr>
                    </a:p>
                  </a:txBody>
                  <a:tcPr marL="37645" marR="3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572000" y="1124742"/>
          <a:ext cx="3575494" cy="4968556"/>
        </p:xfrm>
        <a:graphic>
          <a:graphicData uri="http://schemas.openxmlformats.org/drawingml/2006/table">
            <a:tbl>
              <a:tblPr/>
              <a:tblGrid>
                <a:gridCol w="384946"/>
                <a:gridCol w="3190548"/>
              </a:tblGrid>
              <a:tr h="197439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Результат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7436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Опрашиваемых зарегистрированные</a:t>
                      </a:r>
                      <a:r>
                        <a:rPr lang="ru-RU" sz="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в различных социальных сетях.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7439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53,5%  </a:t>
                      </a:r>
                      <a:endParaRPr lang="ru-RU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Подтолкнули зарегистрироваться в социальных сетях, друзья.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163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48,8%  </a:t>
                      </a:r>
                      <a:endParaRPr lang="ru-RU" sz="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Ответили, что в  профиле выложена не вся информация о себе, </a:t>
                      </a:r>
                      <a:endParaRPr lang="ru-RU" sz="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 также 48,8 % считают,  что выкладывать информацию нужно, дозировано без особых подробностей.</a:t>
                      </a:r>
                      <a:endParaRPr lang="ru-RU" sz="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861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39,2%  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Сказали, что будут   пользоваться социальными сетями, если они станут платными.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589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32%  </a:t>
                      </a:r>
                      <a:endParaRPr lang="ru-RU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Ежедневно  выходят в социальные сети, а также 32% делают это 2-3 раза в неделю.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384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Ответили на вопрос: «Вы гонитесь за большим количеством друзей?»: Нет, список моих друзей в социальной сети составляют только близкие для меня люди.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6924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57%</a:t>
                      </a:r>
                      <a:endParaRPr lang="ru-RU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Нет,  считают, что подобная информация не нужна на моей странице.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589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46,4%  </a:t>
                      </a:r>
                      <a:endParaRPr lang="ru-RU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Не делюсь со своими друзьям ссылками или записями из различных групп.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7439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46,4%</a:t>
                      </a:r>
                      <a:endParaRPr lang="ru-RU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Всегда советуюсь с друзьями прежде чем выложить фото.</a:t>
                      </a:r>
                      <a:endParaRPr lang="ru-RU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337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64,2%</a:t>
                      </a:r>
                      <a:endParaRPr lang="ru-RU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Не используют ненормативную лексику при общение с людьми, считают это оскорбительно по отношению к другим людям.</a:t>
                      </a:r>
                      <a:endParaRPr lang="ru-RU" sz="600" dirty="0">
                        <a:latin typeface="Calibri"/>
                        <a:ea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337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78,5%  </a:t>
                      </a:r>
                      <a:endParaRPr lang="ru-RU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Мне безразлично сколько отметок "мне нравится" стоит на моих фотографиях, записях.</a:t>
                      </a:r>
                      <a:endParaRPr lang="ru-RU" sz="600">
                        <a:latin typeface="Calibri"/>
                        <a:ea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337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46,4%  </a:t>
                      </a:r>
                      <a:endParaRPr lang="ru-RU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В последний раз заходили на свою страницу, чтобы посмотреть, что нового у знакомых.</a:t>
                      </a:r>
                      <a:endParaRPr lang="ru-RU" sz="600" dirty="0">
                        <a:latin typeface="Calibri"/>
                        <a:ea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337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83%  </a:t>
                      </a:r>
                      <a:endParaRPr lang="ru-RU" sz="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Считают, что социальные сети приносят только пользу, </a:t>
                      </a:r>
                      <a:endParaRPr lang="ru-RU" sz="600" b="1" dirty="0">
                        <a:latin typeface="Calibri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10% поровну и пользы и вреда.</a:t>
                      </a:r>
                      <a:endParaRPr lang="ru-RU" sz="600" b="1" dirty="0">
                        <a:latin typeface="Calibri"/>
                        <a:ea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7439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64,2%</a:t>
                      </a:r>
                      <a:endParaRPr lang="ru-RU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Times New Roman"/>
                        </a:rPr>
                        <a:t>Проводят в соц. сетях меньше 30 минут.</a:t>
                      </a:r>
                      <a:endParaRPr lang="ru-RU" sz="600" dirty="0">
                        <a:latin typeface="Calibri"/>
                        <a:ea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5056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67,8%</a:t>
                      </a:r>
                      <a:endParaRPr lang="ru-RU" sz="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Зарегистрированы в Одноклассниках, </a:t>
                      </a:r>
                      <a:endParaRPr lang="ru-RU" sz="600" b="1" dirty="0">
                        <a:latin typeface="Calibri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35,7% </a:t>
                      </a:r>
                      <a:r>
                        <a:rPr lang="en-US" sz="8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Instagram</a:t>
                      </a: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, </a:t>
                      </a:r>
                      <a:endParaRPr lang="ru-RU" sz="600" b="1" dirty="0">
                        <a:latin typeface="Calibri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53,5% зарегистрированы  </a:t>
                      </a:r>
                      <a:r>
                        <a:rPr lang="ru-RU" sz="8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Вконтакте</a:t>
                      </a: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.</a:t>
                      </a:r>
                      <a:endParaRPr lang="ru-RU" sz="600" b="1" dirty="0">
                        <a:latin typeface="Calibri"/>
                        <a:ea typeface="Times New Roman"/>
                      </a:endParaRPr>
                    </a:p>
                  </a:txBody>
                  <a:tcPr marL="38420" marR="384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1025" name="Picture 1" descr="C:\Documents and Settings\Admin\Рабочий стол\конференция 2019\1389544847_soc-seti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133350"/>
            <a:ext cx="5905500" cy="6591300"/>
          </a:xfrm>
          <a:prstGeom prst="rect">
            <a:avLst/>
          </a:prstGeom>
          <a:noFill/>
        </p:spPr>
      </p:pic>
      <p:pic>
        <p:nvPicPr>
          <p:cNvPr id="1026" name="Picture 2" descr="C:\Documents and Settings\Admin\Рабочий стол\конференция 2019\1389544847_soc-seti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133350"/>
            <a:ext cx="5905500" cy="6591300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конференция 2019\1389544847_soc-seti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133350"/>
            <a:ext cx="5905500" cy="6591300"/>
          </a:xfrm>
          <a:prstGeom prst="rect">
            <a:avLst/>
          </a:prstGeom>
          <a:noFill/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052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Admin\Рабочий стол\конференция 2019\1389544882_soc-seti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9263" y="95250"/>
            <a:ext cx="5705475" cy="666750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Admin\Рабочий стол\конференция 2019\1389544877_soc-seti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9263" y="95250"/>
            <a:ext cx="5705475" cy="66675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5436096" y="836712"/>
            <a:ext cx="2304256" cy="108012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790</TotalTime>
  <Words>814</Words>
  <Application>Microsoft Office PowerPoint</Application>
  <PresentationFormat>Экран (4:3)</PresentationFormat>
  <Paragraphs>137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Справедливость</vt:lpstr>
      <vt:lpstr>Слайд 1</vt:lpstr>
      <vt:lpstr>Тема работы: Социальные сети:  вред или польза?</vt:lpstr>
      <vt:lpstr>Гипотеза: Мы считаем, что социальные сети равноценно полезны и вредны.  ЗАДАЧИ:</vt:lpstr>
      <vt:lpstr>Виртуальное общение</vt:lpstr>
      <vt:lpstr>Для начала, давайте разберемся, что же такое социальная сеть?</vt:lpstr>
      <vt:lpstr>Сравнительный анализ 2 групп студенты                      преподаватели </vt:lpstr>
      <vt:lpstr>Слайд 7</vt:lpstr>
      <vt:lpstr>Слайд 8</vt:lpstr>
      <vt:lpstr>Слайд 9</vt:lpstr>
      <vt:lpstr>Слайд 10</vt:lpstr>
      <vt:lpstr>Слайд 11</vt:lpstr>
      <vt:lpstr>Администраторы «ВКонтакте» честно предупреждают:</vt:lpstr>
      <vt:lpstr> «Я не такая, я не такой»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58</cp:revision>
  <dcterms:created xsi:type="dcterms:W3CDTF">2017-05-14T08:56:51Z</dcterms:created>
  <dcterms:modified xsi:type="dcterms:W3CDTF">2019-03-14T09:53:12Z</dcterms:modified>
</cp:coreProperties>
</file>