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sldIdLst>
    <p:sldId id="256" r:id="rId2"/>
    <p:sldId id="290" r:id="rId3"/>
    <p:sldId id="258" r:id="rId4"/>
    <p:sldId id="298" r:id="rId5"/>
    <p:sldId id="259" r:id="rId6"/>
    <p:sldId id="283" r:id="rId7"/>
    <p:sldId id="285" r:id="rId8"/>
    <p:sldId id="284" r:id="rId9"/>
    <p:sldId id="261" r:id="rId10"/>
    <p:sldId id="277" r:id="rId11"/>
    <p:sldId id="275" r:id="rId12"/>
    <p:sldId id="296" r:id="rId13"/>
    <p:sldId id="297" r:id="rId14"/>
    <p:sldId id="282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76C"/>
    <a:srgbClr val="250858"/>
    <a:srgbClr val="00071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4951" autoAdjust="0"/>
    <p:restoredTop sz="94660"/>
  </p:normalViewPr>
  <p:slideViewPr>
    <p:cSldViewPr>
      <p:cViewPr varScale="1">
        <p:scale>
          <a:sx n="65" d="100"/>
          <a:sy n="65" d="100"/>
        </p:scale>
        <p:origin x="-120" y="-5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Поддерживают работу в этом направлении, активно участвуют сами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 начало первого года обучения</c:v>
                </c:pt>
                <c:pt idx="1">
                  <c:v>На конец первого года обучения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Поддерживают работу в этом направлении, сами не участвуют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 начало первого года обучения</c:v>
                </c:pt>
                <c:pt idx="1">
                  <c:v>На конец первого года обучения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 поддерживают, не участвуют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 начало первого года обучения</c:v>
                </c:pt>
                <c:pt idx="1">
                  <c:v>На конец первого года обучения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axId val="100371072"/>
        <c:axId val="100393344"/>
      </c:barChart>
      <c:catAx>
        <c:axId val="100371072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00393344"/>
        <c:crosses val="autoZero"/>
        <c:auto val="1"/>
        <c:lblAlgn val="ctr"/>
        <c:lblOffset val="100"/>
      </c:catAx>
      <c:valAx>
        <c:axId val="100393344"/>
        <c:scaling>
          <c:orientation val="minMax"/>
        </c:scaling>
        <c:axPos val="l"/>
        <c:majorGridlines/>
        <c:numFmt formatCode="General" sourceLinked="1"/>
        <c:tickLblPos val="nextTo"/>
        <c:crossAx val="100371072"/>
        <c:crosses val="autoZero"/>
        <c:crossBetween val="between"/>
      </c:valAx>
    </c:plotArea>
    <c:legend>
      <c:legendPos val="r"/>
      <c:legendEntry>
        <c:idx val="2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169566973091755E-2"/>
          <c:y val="5.9335875984251982E-2"/>
          <c:w val="0.67857229286412202"/>
          <c:h val="0.6574584153543310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 уровень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 начало первого года обучения</c:v>
                </c:pt>
                <c:pt idx="1">
                  <c:v>На конец третьего года обучения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35</c:v>
                </c:pt>
                <c:pt idx="1">
                  <c:v>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 начало первого года обучения</c:v>
                </c:pt>
                <c:pt idx="1">
                  <c:v>На конец третьего года обучения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45</c:v>
                </c:pt>
                <c:pt idx="1">
                  <c:v>40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 уровень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На начало первого года обучения</c:v>
                </c:pt>
                <c:pt idx="1">
                  <c:v>На конец третьего года обучения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20</c:v>
                </c:pt>
                <c:pt idx="1">
                  <c:v>5</c:v>
                </c:pt>
              </c:numCache>
            </c:numRef>
          </c:val>
        </c:ser>
        <c:axId val="100428416"/>
        <c:axId val="100434304"/>
      </c:barChart>
      <c:catAx>
        <c:axId val="100428416"/>
        <c:scaling>
          <c:orientation val="minMax"/>
        </c:scaling>
        <c:axPos val="b"/>
        <c:tickLblPos val="nextTo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  <c:crossAx val="100434304"/>
        <c:crosses val="autoZero"/>
        <c:auto val="1"/>
        <c:lblAlgn val="ctr"/>
        <c:lblOffset val="100"/>
      </c:catAx>
      <c:valAx>
        <c:axId val="100434304"/>
        <c:scaling>
          <c:orientation val="minMax"/>
        </c:scaling>
        <c:axPos val="l"/>
        <c:majorGridlines/>
        <c:numFmt formatCode="General" sourceLinked="1"/>
        <c:tickLblPos val="nextTo"/>
        <c:crossAx val="100428416"/>
        <c:crosses val="autoZero"/>
        <c:crossBetween val="between"/>
      </c:valAx>
    </c:plotArea>
    <c:legend>
      <c:legendPos val="r"/>
      <c:legendEntry>
        <c:idx val="1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b="0">
                <a:solidFill>
                  <a:srgbClr val="002060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>
                <a:solidFill>
                  <a:srgbClr val="00206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72814046173023772"/>
          <c:y val="0.39720359690298673"/>
          <c:w val="0.27185953826976211"/>
          <c:h val="0.20559261177524571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88D14-7469-4A19-97FF-326D545496C4}" type="datetimeFigureOut">
              <a:rPr lang="ru-RU" smtClean="0"/>
              <a:pPr/>
              <a:t>03.11.2015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5C1EF-6154-4AA0-B30A-B4DE85D3BD1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oleObject" Target="../embeddings/oleObject3.bin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jpeg"/><Relationship Id="rId11" Type="http://schemas.openxmlformats.org/officeDocument/2006/relationships/image" Target="../media/image10.jpeg"/><Relationship Id="rId5" Type="http://schemas.openxmlformats.org/officeDocument/2006/relationships/image" Target="../media/image6.jpe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5.jpeg"/><Relationship Id="rId9" Type="http://schemas.openxmlformats.org/officeDocument/2006/relationships/oleObject" Target="../embeddings/oleObject1.bin"/><Relationship Id="rId1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7000924" cy="1857364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</a:t>
            </a:r>
            <a:br>
              <a:rPr lang="ru-RU" sz="1800" b="1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 « Средняя общеобразовательная школа №15»</a:t>
            </a:r>
            <a:br>
              <a:rPr lang="ru-RU" sz="1800" b="1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г. Мичуринска Тамбовской области</a:t>
            </a:r>
            <a:endParaRPr lang="ru-RU" sz="1800" b="1" dirty="0">
              <a:solidFill>
                <a:srgbClr val="00276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2571744"/>
            <a:ext cx="5214974" cy="571504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8000" b="1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ДОПОЛНИТЕЛЬНАЯ </a:t>
            </a:r>
            <a:r>
              <a:rPr lang="ru-RU" sz="8000" b="1" dirty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ОБЩЕРАЗВИВАЮЩАЯ </a:t>
            </a:r>
            <a:r>
              <a:rPr lang="ru-RU" sz="8000" b="1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ПРОГРАММА</a:t>
            </a:r>
          </a:p>
          <a:p>
            <a:pPr algn="ctr"/>
            <a:r>
              <a:rPr lang="ru-RU" sz="14400" b="1" dirty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«С песней по жизни</a:t>
            </a:r>
            <a:r>
              <a:rPr lang="ru-RU" sz="14400" b="1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16000" b="1" dirty="0" smtClean="0">
              <a:solidFill>
                <a:srgbClr val="00276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276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276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200" b="1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6200" dirty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200" dirty="0" smtClean="0">
              <a:solidFill>
                <a:srgbClr val="00276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Автор – составитель: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Ситникова</a:t>
            </a:r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Елена Вячеславовна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 дополнительного образования</a:t>
            </a:r>
          </a:p>
          <a:p>
            <a:pPr algn="ctr"/>
            <a:r>
              <a:rPr lang="ru-RU" sz="7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5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71480"/>
            <a:ext cx="7851648" cy="64294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МОДЕЛЬ ПРОВЕДЕНИЯ ЗАНЯТИЙ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57298"/>
            <a:ext cx="7854696" cy="5000660"/>
          </a:xfrm>
        </p:spPr>
        <p:txBody>
          <a:bodyPr>
            <a:normAutofit lnSpcReduction="10000"/>
          </a:bodyPr>
          <a:lstStyle/>
          <a:p>
            <a:pPr algn="l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настройка певческих голосов: комплекс упражнений для работы над певческим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дыханием (2–3 мин);</a:t>
            </a:r>
          </a:p>
          <a:p>
            <a:pPr algn="l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дыхательная гимнастика;</a:t>
            </a:r>
          </a:p>
          <a:p>
            <a:pPr algn="l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речевые упражнения;</a:t>
            </a:r>
          </a:p>
          <a:p>
            <a:pPr algn="l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распевание;</a:t>
            </a:r>
          </a:p>
          <a:p>
            <a:pPr algn="l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пение вокализов; </a:t>
            </a:r>
          </a:p>
          <a:p>
            <a:pPr algn="l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работа над произведением;</a:t>
            </a:r>
            <a:endParaRPr lang="en-US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работа над основами музыкальной грамоты;</a:t>
            </a:r>
          </a:p>
          <a:p>
            <a:pPr algn="l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анализ занятия;</a:t>
            </a:r>
          </a:p>
          <a:p>
            <a:pPr algn="l"/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задание на дом.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0"/>
            <a:ext cx="8358246" cy="928670"/>
          </a:xfrm>
        </p:spPr>
        <p:txBody>
          <a:bodyPr anchor="ctr"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КОНЦУ 3 ГОДА ОБУЧЕНИЯ РЕБЕНОК</a:t>
            </a:r>
            <a:endParaRPr lang="ru-RU" sz="1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714356"/>
            <a:ext cx="8858312" cy="6000792"/>
          </a:xfrm>
        </p:spPr>
        <p:txBody>
          <a:bodyPr>
            <a:noAutofit/>
          </a:bodyPr>
          <a:lstStyle/>
          <a:p>
            <a:pPr algn="l"/>
            <a:r>
              <a:rPr lang="ru-RU" sz="12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ЗНАЕТ:</a:t>
            </a:r>
            <a:endParaRPr lang="ru-RU" sz="1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      Что такое музыкальный фольклор.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      Чем отличается музыка от других видов искусств.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      Особенности национальной , зарубежной классической и современной музыки, ее представителей (музыкантов и композиторов).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      Какие виды музыкальной деятельности существуют.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     Основы музыкальной грамоты.</a:t>
            </a:r>
          </a:p>
          <a:p>
            <a:pPr algn="l"/>
            <a:r>
              <a:rPr lang="ru-RU" sz="12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ИМЕЕТ ПОНЯТИЯ:</a:t>
            </a:r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      Об элементарных музыкальных средствах исполнения.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      О вокально-хоровой деятельности (распевание, певческая установка, цепное дыхание, певческое дыхание ).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      О нормах поведения на сцене и в зрительном зале.</a:t>
            </a:r>
          </a:p>
          <a:p>
            <a:pPr algn="l"/>
            <a:r>
              <a:rPr lang="ru-RU" sz="12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УМЕЕТ:</a:t>
            </a:r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      Выражать свое отношение к явлениям в жизни и на сцене.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      Образно мыслить.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      Концентрировать внимание.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      Ощущать себя в музыкальном пространстве.</a:t>
            </a:r>
          </a:p>
          <a:p>
            <a:pPr algn="l"/>
            <a:r>
              <a:rPr lang="ru-RU" sz="1200" b="1" i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ПРИОБРЕТАЕТ  НАВЫКИ:</a:t>
            </a:r>
            <a:endParaRPr lang="ru-RU" sz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      Общения с партнером (одноклассниками).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      Элементарного музыкального мастерства.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      Образного восприятия музыкального произведения.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      Коллективного творчества.</a:t>
            </a:r>
          </a:p>
          <a:p>
            <a:pPr algn="l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А так же избавляется от излишней стеснительности, боязни общества, комплекса "взгляда со стороны", приобретает общительность, открытость, бережное отношение к музыкальным инструментам, голосу, ответственность перед коллективом.</a:t>
            </a:r>
          </a:p>
          <a:p>
            <a:pPr algn="l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ДИАГРАММА РЕЗУЛЬТАТОВ ОПРОСА РОДИТЕЛЕЙ ОБ ОТНОШЕНИИ К РАБОТЕ СВОИХ ДЕТЕЙ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43050"/>
          <a:ext cx="8229600" cy="4929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428605"/>
            <a:ext cx="7772400" cy="100013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ДИАГРАММА РАЗВИТИЯ ТВОРЧЕСКОГО ПОТЕНЦИАЛА МЛАДШИХ ШКОЛЬНИКОВ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1928802"/>
            <a:ext cx="7215238" cy="457203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428736"/>
          <a:ext cx="8429684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getImag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290"/>
            <a:ext cx="1857388" cy="2571768"/>
          </a:xfrm>
          <a:prstGeom prst="rect">
            <a:avLst/>
          </a:prstGeom>
          <a:noFill/>
        </p:spPr>
      </p:pic>
      <p:pic>
        <p:nvPicPr>
          <p:cNvPr id="23555" name="Picture 3" descr="C:\Users\user\Desktop\Новая папка (3)\DSC021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357166"/>
            <a:ext cx="1857388" cy="2484356"/>
          </a:xfrm>
          <a:prstGeom prst="rect">
            <a:avLst/>
          </a:prstGeom>
          <a:noFill/>
        </p:spPr>
      </p:pic>
      <p:pic>
        <p:nvPicPr>
          <p:cNvPr id="23558" name="Picture 6" descr="D:\Материалы зеленой флешки\Transcend\Фото детей и школы\DSCN03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4500570"/>
            <a:ext cx="2761953" cy="2071702"/>
          </a:xfrm>
          <a:prstGeom prst="rect">
            <a:avLst/>
          </a:prstGeom>
          <a:noFill/>
        </p:spPr>
      </p:pic>
      <p:pic>
        <p:nvPicPr>
          <p:cNvPr id="23559" name="Picture 7" descr="C:\Users\user\Desktop\Новая папка (3)\DSC09212.JP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42910" y="4500570"/>
            <a:ext cx="2643206" cy="2071702"/>
          </a:xfrm>
          <a:prstGeom prst="rect">
            <a:avLst/>
          </a:prstGeom>
          <a:noFill/>
        </p:spPr>
      </p:pic>
      <p:pic>
        <p:nvPicPr>
          <p:cNvPr id="23560" name="Picture 8" descr="D:\Материалы зеленой флешки\Transcend\Все фото\DSC0925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00364" y="2052628"/>
            <a:ext cx="3071834" cy="2252679"/>
          </a:xfrm>
          <a:prstGeom prst="rect">
            <a:avLst/>
          </a:prstGeom>
          <a:noFill/>
        </p:spPr>
      </p:pic>
      <p:pic>
        <p:nvPicPr>
          <p:cNvPr id="7" name="Picture 4" descr="C:\Users\user\Desktop\Новая папка (3)\Image009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2928934"/>
            <a:ext cx="995369" cy="1357322"/>
          </a:xfrm>
          <a:prstGeom prst="rect">
            <a:avLst/>
          </a:prstGeom>
          <a:noFill/>
        </p:spPr>
      </p:pic>
      <p:graphicFrame>
        <p:nvGraphicFramePr>
          <p:cNvPr id="24577" name="Object 1"/>
          <p:cNvGraphicFramePr>
            <a:graphicFrameLocks noChangeAspect="1"/>
          </p:cNvGraphicFramePr>
          <p:nvPr/>
        </p:nvGraphicFramePr>
        <p:xfrm>
          <a:off x="2714612" y="142852"/>
          <a:ext cx="1091340" cy="1428760"/>
        </p:xfrm>
        <a:graphic>
          <a:graphicData uri="http://schemas.openxmlformats.org/presentationml/2006/ole">
            <p:oleObj spid="_x0000_s24577" name="PDF" r:id="rId9" imgW="0" imgH="0" progId="FoxitReader.Document">
              <p:embed/>
            </p:oleObj>
          </a:graphicData>
        </a:graphic>
      </p:graphicFrame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4643438" y="5072074"/>
          <a:ext cx="1000132" cy="1500198"/>
        </p:xfrm>
        <a:graphic>
          <a:graphicData uri="http://schemas.openxmlformats.org/presentationml/2006/ole">
            <p:oleObj spid="_x0000_s24578" name="PDF" r:id="rId10" imgW="0" imgH="0" progId="FoxitReader.Document">
              <p:embed/>
            </p:oleObj>
          </a:graphicData>
        </a:graphic>
      </p:graphicFrame>
      <p:pic>
        <p:nvPicPr>
          <p:cNvPr id="10" name="Picture 6" descr="C:\Users\user\Desktop\Новая папка (3)\IMG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00694" y="214290"/>
            <a:ext cx="1050356" cy="1404663"/>
          </a:xfrm>
          <a:prstGeom prst="rect">
            <a:avLst/>
          </a:prstGeom>
          <a:noFill/>
        </p:spPr>
      </p:pic>
      <p:pic>
        <p:nvPicPr>
          <p:cNvPr id="11" name="Picture 2" descr="C:\Users\user\Desktop\Новая папка (3)\Image008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143768" y="3000372"/>
            <a:ext cx="1000132" cy="1285884"/>
          </a:xfrm>
          <a:prstGeom prst="rect">
            <a:avLst/>
          </a:prstGeom>
          <a:noFill/>
        </p:spPr>
      </p:pic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4143372" y="500042"/>
          <a:ext cx="1000132" cy="1428760"/>
        </p:xfrm>
        <a:graphic>
          <a:graphicData uri="http://schemas.openxmlformats.org/presentationml/2006/ole">
            <p:oleObj spid="_x0000_s24579" name="PDF" r:id="rId13" imgW="0" imgH="0" progId="FoxitReader.Document">
              <p:embed/>
            </p:oleObj>
          </a:graphicData>
        </a:graphic>
      </p:graphicFrame>
      <p:pic>
        <p:nvPicPr>
          <p:cNvPr id="13" name="Picture 3" descr="C:\Users\user\Desktop\Новая папка (3)\Image0090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388511" y="4429132"/>
            <a:ext cx="1040614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0"/>
            <a:ext cx="7715304" cy="857232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СПИСОК ИСПОЛЬЗУЕМЫХ ИНФОРМАЦИОННЫХ ИСТОЧНИКОВ</a:t>
            </a:r>
            <a:r>
              <a:rPr lang="ru-RU" sz="1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642918"/>
            <a:ext cx="8786874" cy="6072230"/>
          </a:xfrm>
        </p:spPr>
        <p:txBody>
          <a:bodyPr>
            <a:noAutofit/>
          </a:bodyPr>
          <a:lstStyle/>
          <a:p>
            <a:pPr lvl="0" algn="ctr"/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 для педагога</a:t>
            </a:r>
            <a:endParaRPr lang="en-US" sz="11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1.Вершинина Г.Б, «…Вольна о музыке 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глаголить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»: (Музыка на уроках развития речи): пособие для 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учителя._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М.: Новая школа, 1996.-192с.-ISBN 5-7301=0144-9.</a:t>
            </a:r>
          </a:p>
          <a:p>
            <a:pPr lvl="0"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2.Изобразительное искусство, музыка, мировая художественная культура: сборник материалов по реализации федерального компонента государственного стандарта общего образования в общеобразовательных учреждениях Волгоградской области /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авг.-сост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Е.И.Колусева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 И.В Буланова, Л.В, 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Зеленская.-Волгоград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Учитель, 2006.-103с.- ISBN 5-7057-1052-6.</a:t>
            </a:r>
          </a:p>
          <a:p>
            <a:pPr lvl="0"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3.Кульвич С.В., Иванченко В.Н, Дополнительное образование детей: Методическая служба. Практическое пособие для руководителей образовательных учреждений дополнительного  образования детей, методистов и специалистов по дополнительному образованию детей, студентов педагогических учебных заведений, слушателей ИПК- Ростов - 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/Д: изд-во «Учитель», 2005.-324с.- ISBN 5-87259-296-5.</a:t>
            </a:r>
          </a:p>
          <a:p>
            <a:pPr lvl="0"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4.Музыка. Музыкально-эстетическое воспитание.1-10 классы.</a:t>
            </a:r>
          </a:p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 для детей</a:t>
            </a:r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1.Басина Н.Э., Суслова О.А, С кисточкой и музыкой в ладошке. – М.: Пинка-Пресс, 1997. – 146с.</a:t>
            </a:r>
          </a:p>
          <a:p>
            <a:pPr lvl="0"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2.Кошмина И.Н. Путешествие в мир  «Музыка». Москва. «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Олма-Пресс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Град», 2003.</a:t>
            </a:r>
          </a:p>
          <a:p>
            <a:pPr lvl="0"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3.нциклопедия для юных музыкантов / авт. – сост. И.К, 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Куберский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– СПб.: 000 «Золотой век», 1996. – 57</a:t>
            </a:r>
          </a:p>
          <a:p>
            <a:pPr algn="ctr"/>
            <a:r>
              <a:rPr lang="en-US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MULTIMEDIA </a:t>
            </a:r>
            <a:endParaRPr lang="ru-RU" sz="11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1.Дракоша в мире музыки. ООО «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СиДи-АРТ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2.Музыкальный Бункер. </a:t>
            </a:r>
            <a:r>
              <a:rPr lang="en-US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DS Multimedia Production Ltd 1997. </a:t>
            </a:r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3.Музыкальный класс</a:t>
            </a:r>
            <a:r>
              <a:rPr lang="en-US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000 «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Нью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Медиа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Дженерейшн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4.Шедевры музыки. «Кирилл и 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Мефодий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2001. ООО «Уральский электронный завод».</a:t>
            </a:r>
          </a:p>
          <a:p>
            <a:pPr algn="l"/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5.Энциклопедия классической музыки. Интерактивный мир. «</a:t>
            </a:r>
            <a:r>
              <a:rPr lang="ru-RU" sz="11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Коминфо</a:t>
            </a:r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», 2002.</a:t>
            </a:r>
          </a:p>
          <a:p>
            <a:pPr algn="l"/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Сайты для педагогов</a:t>
            </a: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meta-music.ru</a:t>
            </a:r>
            <a:endParaRPr lang="ru-RU" sz="1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muza-live.ucoz.ru&gt;dir/13</a:t>
            </a:r>
            <a:endParaRPr lang="ru-RU" sz="1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1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proshkolu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1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&gt;Клубы&gt;Страница клуба&gt;Обсудить</a:t>
            </a:r>
          </a:p>
          <a:p>
            <a:pPr algn="l"/>
            <a:r>
              <a:rPr lang="en-US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openclass.ru&gt;node/50647</a:t>
            </a:r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Сайты для детей</a:t>
            </a:r>
          </a:p>
          <a:p>
            <a:pPr algn="l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detstvo.info&gt;institution/musicschool.htm</a:t>
            </a:r>
            <a:endParaRPr lang="ru-RU" sz="1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zaykinsait.ru&gt;detclips.html</a:t>
            </a:r>
            <a:endParaRPr lang="ru-RU" sz="1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11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volmik.blogspot.it</a:t>
            </a:r>
            <a:endParaRPr lang="ru-RU" sz="11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1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/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6083320"/>
          </a:xfrm>
        </p:spPr>
        <p:txBody>
          <a:bodyPr anchor="ctr">
            <a:noAutofit/>
          </a:bodyPr>
          <a:lstStyle/>
          <a:p>
            <a:pPr algn="l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Нормативная база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Федеральный закон от 29.12.2012 № 273-ФЗ «Об образовании в Российской Федерации»;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-Концепция модернизации российского образования на период до 2020 года;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-Санитарно-эпидемиологические правила и нормативы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СанПиНа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2.4.4. 1251-03 (зарегистрированного в Минюсте 27.05.03 г. № 4594);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-Примерные требования к программам дополнительного образования детей. Приложение к письму Департамента молодежной политики, воспитания и социальной поддержки детей Минобразования и науки России от 11.12.2006 г. № 06-1844.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Область применения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Тип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дополнительная образовательная программа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Направленность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художественная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Классификация: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характеру деятельности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познавательная, развивающая творческую личность.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возрастному принципу</a:t>
            </a:r>
            <a:r>
              <a:rPr lang="en-US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программа рассчитана на детей младшего школьного возраста  (7-10 лет);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Срок реализации 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86808" cy="6429420"/>
          </a:xfrm>
        </p:spPr>
        <p:txBody>
          <a:bodyPr anchor="t">
            <a:no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Актуальность программы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Педагогическая целесообразность модифицированной программы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 песней по жизни»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заключается в следующем: в последнее время наметилась тенденция к ухудшению здоровья детского населения. Можно утверждать, что кроме развивающих и   обучающих задач, пение решает ещё немаловажную задачу – оздоровительно-коррекционную, т.к. включает элементы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здоровьесохраняющих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технологий в процессе обучения пению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Отличительными особенностями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программы является: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деятельностный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подход к воспитанию и развитию ребенка средствами музыки, где школьник выступает в роли композитора, исполнителя, слушателя;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принцип междисциплинарной интеграции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применим к смежным наукам (уроки литературы, музыки, изобразительного искусства и вокал);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принцип </a:t>
            </a:r>
            <a:r>
              <a:rPr lang="ru-RU" sz="2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креативности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предполагает максимальную ориентацию на творчество ребенка, на развитие его психофизических ощущений, раскрепощение личности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40312"/>
          </a:xfrm>
        </p:spPr>
        <p:txBody>
          <a:bodyPr anchor="t">
            <a:normAutofit/>
          </a:bodyPr>
          <a:lstStyle/>
          <a:p>
            <a:pPr algn="l"/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Цель программы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устойчивого интереса к музыкальному искусству посредством вокально-певческого жанра как одного из самых доступных массовых видов музыкальной деятельности.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6276268"/>
          </a:xfrm>
        </p:spPr>
        <p:txBody>
          <a:bodyPr anchor="t">
            <a:noAutofit/>
          </a:bodyPr>
          <a:lstStyle/>
          <a:p>
            <a:pPr algn="l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Изучение музыки как вида искусства направлено на достижение следующих </a:t>
            </a:r>
            <a: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задач:</a:t>
            </a:r>
            <a:b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Обучающие: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освоить знания</a:t>
            </a: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национальной, зарубежной классической и современной музыке, о музыкантах, музыкальных инструментах, музыкальной грамоте и искусстве вокала, хорового пения, её интонационно-образной природе, жанровом и стилевом многообразии, о выразительных средствах, особенностях музыкального языка;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расширить представление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 музыкальном фольклоре, классическом наследии и современном творчестве отечественных и зарубежных композиторов;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 выявлять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особенности  воздействия звуков музыки на чувства, настроение человека;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научить определять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компоненты, связывающие музыку с другими видами искусства и жизнью.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Развивающие: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развить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музыкальный слух, чувство ритма, музыкальную память и восприимчивость, способность к сопереживанию; образное и ассоциативное мышление, творческое воображение, певческий голос.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Воспитательные: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сформировать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устойчивый интерес к музыке, музыкальному искусству своего народа и других народов мира;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способствовать проявлению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музыкального вкуса учащихся; потребности в самостоятельном общении с высокохудожественной музыкой; 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способствовать формированию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эмоционально-ценностного отношения к музыке; </a:t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сформировать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нравственно-этическое отношение учащихся к 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слушательской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исполнительской культуре.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05800" cy="867524"/>
          </a:xfrm>
        </p:spPr>
        <p:txBody>
          <a:bodyPr anchor="t"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</a:t>
            </a:r>
            <a:b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ПРОГРАММЫ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86050" y="1500174"/>
            <a:ext cx="385765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ВОКАЛЬНО-ХОРОВАЯ РАБОТА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571876"/>
            <a:ext cx="3357586" cy="7715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МУЗЫКАЛЬНО-ТЕОРЕТИЧЕСКАЯ ПОДГОТОВКА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0694" y="3571876"/>
            <a:ext cx="3271854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ТЕОРЕТИКО-АНАЛИТИЧЕСКАЯ РАБОТА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5572140"/>
            <a:ext cx="4000528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КОНЦЕРТНО-ИСПОЛНИТЕЛЬСКАЯ ДЕЯТЕЛЬНОСТЬ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>
            <a:stCxn id="3" idx="1"/>
            <a:endCxn id="4" idx="0"/>
          </p:cNvCxnSpPr>
          <p:nvPr/>
        </p:nvCxnSpPr>
        <p:spPr>
          <a:xfrm rot="10800000" flipV="1">
            <a:off x="2035952" y="1928802"/>
            <a:ext cx="750099" cy="1643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643702" y="1928802"/>
            <a:ext cx="492919" cy="1643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13" idx="3"/>
          </p:cNvCxnSpPr>
          <p:nvPr/>
        </p:nvCxnSpPr>
        <p:spPr>
          <a:xfrm>
            <a:off x="2143108" y="4429134"/>
            <a:ext cx="2428892" cy="10001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stCxn id="5" idx="2"/>
            <a:endCxn id="13" idx="5"/>
          </p:cNvCxnSpPr>
          <p:nvPr/>
        </p:nvCxnSpPr>
        <p:spPr>
          <a:xfrm rot="5400000">
            <a:off x="5461402" y="3754045"/>
            <a:ext cx="1071570" cy="22788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Двойная стрелка вверх/вниз 12"/>
          <p:cNvSpPr/>
          <p:nvPr/>
        </p:nvSpPr>
        <p:spPr>
          <a:xfrm>
            <a:off x="4572000" y="2357430"/>
            <a:ext cx="285752" cy="321471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571480"/>
            <a:ext cx="7253310" cy="785818"/>
          </a:xfrm>
        </p:spPr>
        <p:txBody>
          <a:bodyPr anchor="t"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ФОРМЫ РАБОТЫ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357298"/>
            <a:ext cx="7854696" cy="514353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sz="3000" dirty="0" smtClean="0">
                <a:solidFill>
                  <a:srgbClr val="00276C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тематические занятия;</a:t>
            </a:r>
          </a:p>
          <a:p>
            <a:pPr algn="l"/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-занятие-дискуссия;</a:t>
            </a:r>
          </a:p>
          <a:p>
            <a:pPr algn="l"/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-занятие-встреча;</a:t>
            </a:r>
          </a:p>
          <a:p>
            <a:pPr algn="l"/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-занятие-состязание;</a:t>
            </a:r>
          </a:p>
          <a:p>
            <a:pPr algn="l"/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-музыкальная викторина;</a:t>
            </a:r>
          </a:p>
          <a:p>
            <a:pPr algn="l"/>
            <a:endParaRPr lang="ru-RU" sz="3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3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-экскурсия, театр.</a:t>
            </a:r>
          </a:p>
          <a:p>
            <a:pPr algn="l"/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215370" cy="1000132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Методы организации</a:t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учебно-познавательной деятельности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571612"/>
            <a:ext cx="7899300" cy="492922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импровизационный;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-информационный;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-демонстрационный;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-положительно-мотивационный;</a:t>
            </a:r>
          </a:p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-метод соучастия.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05800" cy="64294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ОБРАЗОВАТЕЛЬНЫЕ ТЕХНОЛОГИИ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071802" y="928670"/>
            <a:ext cx="2928958" cy="7858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marL="571500" indent="-571500"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Технология развития</a:t>
            </a:r>
          </a:p>
          <a:p>
            <a:pPr marL="571500" indent="-571500" algn="ctr"/>
            <a:r>
              <a:rPr lang="ru-RU" sz="1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критического мышления</a:t>
            </a:r>
          </a:p>
        </p:txBody>
      </p:sp>
      <p:sp>
        <p:nvSpPr>
          <p:cNvPr id="5" name="Овал 4"/>
          <p:cNvSpPr/>
          <p:nvPr/>
        </p:nvSpPr>
        <p:spPr>
          <a:xfrm>
            <a:off x="357158" y="2285992"/>
            <a:ext cx="2786082" cy="10001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Информационные компьютерные технологии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6000760" y="2357430"/>
            <a:ext cx="2857520" cy="92869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Технология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индивидуально-деятельностного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подхода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решение 12"/>
          <p:cNvSpPr/>
          <p:nvPr/>
        </p:nvSpPr>
        <p:spPr>
          <a:xfrm>
            <a:off x="1928794" y="1857364"/>
            <a:ext cx="2000264" cy="35719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Ключевые термины</a:t>
            </a:r>
            <a:endParaRPr lang="ru-RU" sz="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решение 13"/>
          <p:cNvSpPr/>
          <p:nvPr/>
        </p:nvSpPr>
        <p:spPr>
          <a:xfrm>
            <a:off x="5143504" y="1857364"/>
            <a:ext cx="1857388" cy="35719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Составление кластера</a:t>
            </a:r>
            <a:endParaRPr lang="ru-RU" sz="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Блок-схема: решение 29"/>
          <p:cNvSpPr/>
          <p:nvPr/>
        </p:nvSpPr>
        <p:spPr>
          <a:xfrm>
            <a:off x="6357950" y="3429000"/>
            <a:ext cx="2214578" cy="428628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Творческие задания в игровой форме</a:t>
            </a:r>
            <a:endParaRPr lang="ru-RU" sz="8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>
            <a:stCxn id="6" idx="4"/>
          </p:cNvCxnSpPr>
          <p:nvPr/>
        </p:nvCxnSpPr>
        <p:spPr>
          <a:xfrm rot="5400000">
            <a:off x="7357288" y="3357562"/>
            <a:ext cx="143670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5929322" y="1285860"/>
            <a:ext cx="142876" cy="60722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/>
          <p:cNvSpPr/>
          <p:nvPr/>
        </p:nvSpPr>
        <p:spPr>
          <a:xfrm>
            <a:off x="2357422" y="3643314"/>
            <a:ext cx="4143404" cy="1143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Технология развивающего обучения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(проектно-исследовательская деятельность)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5" name="Прямая со стрелкой 44"/>
          <p:cNvCxnSpPr>
            <a:stCxn id="41" idx="6"/>
          </p:cNvCxnSpPr>
          <p:nvPr/>
        </p:nvCxnSpPr>
        <p:spPr>
          <a:xfrm>
            <a:off x="6500826" y="4214818"/>
            <a:ext cx="64294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>
            <a:off x="2786050" y="5072074"/>
            <a:ext cx="857256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rot="16200000" flipH="1">
            <a:off x="5286381" y="5000636"/>
            <a:ext cx="928695" cy="357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endCxn id="88" idx="0"/>
          </p:cNvCxnSpPr>
          <p:nvPr/>
        </p:nvCxnSpPr>
        <p:spPr>
          <a:xfrm rot="5400000">
            <a:off x="1889502" y="4246964"/>
            <a:ext cx="500066" cy="4357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Блок-схема: решение 87"/>
          <p:cNvSpPr/>
          <p:nvPr/>
        </p:nvSpPr>
        <p:spPr>
          <a:xfrm>
            <a:off x="1000100" y="4714884"/>
            <a:ext cx="1843094" cy="571504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Ролевые  (или игровые)  проекты</a:t>
            </a:r>
            <a:endParaRPr lang="ru-RU" sz="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Блок-схема: решение 88"/>
          <p:cNvSpPr/>
          <p:nvPr/>
        </p:nvSpPr>
        <p:spPr>
          <a:xfrm>
            <a:off x="2000232" y="5643578"/>
            <a:ext cx="2143140" cy="642942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rgbClr val="002060"/>
                </a:solidFill>
              </a:rPr>
              <a:t> </a:t>
            </a:r>
            <a:r>
              <a:rPr lang="ru-RU" sz="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Информативно-исследовательские</a:t>
            </a:r>
            <a:endParaRPr lang="ru-RU" sz="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Блок-схема: решение 89"/>
          <p:cNvSpPr/>
          <p:nvPr/>
        </p:nvSpPr>
        <p:spPr>
          <a:xfrm>
            <a:off x="3643306" y="5143512"/>
            <a:ext cx="1571636" cy="50006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Сценарные проекты </a:t>
            </a:r>
            <a:endParaRPr lang="ru-RU" sz="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Блок-схема: решение 90"/>
          <p:cNvSpPr/>
          <p:nvPr/>
        </p:nvSpPr>
        <p:spPr>
          <a:xfrm>
            <a:off x="5000628" y="5643578"/>
            <a:ext cx="1928826" cy="571504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Творческие проекты </a:t>
            </a:r>
            <a:endParaRPr lang="ru-RU" sz="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Блок-схема: решение 91"/>
          <p:cNvSpPr/>
          <p:nvPr/>
        </p:nvSpPr>
        <p:spPr>
          <a:xfrm>
            <a:off x="6143636" y="4714884"/>
            <a:ext cx="2000264" cy="612648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Практико-ориентированные проекты</a:t>
            </a:r>
            <a:endParaRPr lang="ru-RU" sz="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2" name="Прямая со стрелкой 61"/>
          <p:cNvCxnSpPr>
            <a:stCxn id="3" idx="2"/>
          </p:cNvCxnSpPr>
          <p:nvPr/>
        </p:nvCxnSpPr>
        <p:spPr>
          <a:xfrm rot="10800000" flipV="1">
            <a:off x="2928926" y="1321578"/>
            <a:ext cx="142876" cy="5357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>
            <a:stCxn id="41" idx="0"/>
          </p:cNvCxnSpPr>
          <p:nvPr/>
        </p:nvCxnSpPr>
        <p:spPr>
          <a:xfrm rot="5400000" flipH="1" flipV="1">
            <a:off x="4286248" y="3500438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Блок-схема: решение 84"/>
          <p:cNvSpPr/>
          <p:nvPr/>
        </p:nvSpPr>
        <p:spPr>
          <a:xfrm>
            <a:off x="3428992" y="2857496"/>
            <a:ext cx="2000264" cy="500066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Информационные проекты </a:t>
            </a:r>
            <a:endParaRPr lang="ru-RU" sz="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4" name="Прямая со стрелкой 103"/>
          <p:cNvCxnSpPr>
            <a:stCxn id="41" idx="4"/>
            <a:endCxn id="90" idx="0"/>
          </p:cNvCxnSpPr>
          <p:nvPr/>
        </p:nvCxnSpPr>
        <p:spPr>
          <a:xfrm rot="5400000">
            <a:off x="4250529" y="4964917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</TotalTime>
  <Words>507</Words>
  <Application>Microsoft Office PowerPoint</Application>
  <PresentationFormat>Экран (4:3)</PresentationFormat>
  <Paragraphs>124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PDF</vt:lpstr>
      <vt:lpstr>Муниципальное общеобразовательное учреждение  « Средняя общеобразовательная школа №15» г. Мичуринска Тамбовской области</vt:lpstr>
      <vt:lpstr>Нормативная база - Федеральный закон от 29.12.2012 № 273-ФЗ «Об образовании в Российской Федерации»; -Концепция модернизации российского образования на период до 2020 года; -Санитарно-эпидемиологические правила и нормативы СанПиНа 2.4.4. 1251-03 (зарегистрированного в Минюсте 27.05.03 г. № 4594); -Примерные требования к программам дополнительного образования детей. Приложение к письму Департамента молодежной политики, воспитания и социальной поддержки детей Минобразования и науки России от 11.12.2006 г. № 06-1844. Область применения - дополнительное образование Тип – дополнительная образовательная программа Направленность – художественная Классификация: По характеру деятельности – познавательная, развивающая творческую личность. По возрастному принципу - программа рассчитана на детей младшего школьного возраста  (7-10 лет); Срок реализации  - 3 года</vt:lpstr>
      <vt:lpstr>                          Актуальность программы  Педагогическая целесообразность модифицированной программы «С песней по жизни» заключается в следующем: в последнее время наметилась тенденция к ухудшению здоровья детского населения. Можно утверждать, что кроме развивающих и   обучающих задач, пение решает ещё немаловажную задачу – оздоровительно-коррекционную, т.к. включает элементы здоровьесберегающих и здоровьесохраняющих технологий в процессе обучения пению.  Отличительными особенностями программы является:  деятельностный подход к воспитанию и развитию ребенка средствами музыки, где школьник выступает в роли композитора, исполнителя, слушателя;  принцип междисциплинарной интеграции – применим к смежным наукам (уроки литературы, музыки, изобразительного искусства и вокал); принцип креативности – предполагает максимальную ориентацию на творчество ребенка, на развитие его психофизических ощущений, раскрепощение личности.   </vt:lpstr>
      <vt:lpstr>                 Цель программы Формирование устойчивого интереса к музыкальному искусству посредством вокально-певческого жанра как одного из самых доступных массовых видов музыкальной деятельности.</vt:lpstr>
      <vt:lpstr>Изучение музыки как вида искусства направлено на достижение следующих задач: Обучающие: -освоить знания о национальной, зарубежной классической и современной музыке, о музыкантах, музыкальных инструментах, музыкальной грамоте и искусстве вокала, хорового пения, её интонационно-образной природе, жанровом и стилевом многообразии, о выразительных средствах, особенностях музыкального языка; -расширить представление о музыкальном фольклоре, классическом наследии и современном творчестве отечественных и зарубежных композиторов; -научить выявлять особенности  воздействия звуков музыки на чувства, настроение человека; -научить определять компоненты, связывающие музыку с другими видами искусства и жизнью. Развивающие: -развить музыкальный слух, чувство ритма, музыкальную память и восприимчивость, способность к сопереживанию; образное и ассоциативное мышление, творческое воображение, певческий голос. Воспитательные: -сформировать устойчивый интерес к музыке, музыкальному искусству своего народа и других народов мира; -способствовать проявлению музыкального вкуса учащихся; потребности в самостоятельном общении с высокохудожественной музыкой;  -способствовать формированию эмоционально-ценностного отношения к музыке;  -сформировать нравственно-этическое отношение учащихся к слушательской и исполнительской культуре. </vt:lpstr>
      <vt:lpstr>ОСНОВНЫЕ НАПРАВЛЕНИЯ   ПРОГРАММЫ</vt:lpstr>
      <vt:lpstr>ФОРМЫ РАБОТЫ </vt:lpstr>
      <vt:lpstr>Методы организации  учебно-познавательной деятельности </vt:lpstr>
      <vt:lpstr>ОБРАЗОВАТЕЛЬНЫЕ ТЕХНОЛОГИИ</vt:lpstr>
      <vt:lpstr>МОДЕЛЬ ПРОВЕДЕНИЯ ЗАНЯТИЙ</vt:lpstr>
      <vt:lpstr>ОЖИДАЕМЫЕ РЕЗУЛЬТАТЫ К КОНЦУ 3 ГОДА ОБУЧЕНИЯ РЕБЕНОК</vt:lpstr>
      <vt:lpstr>ДИАГРАММА РЕЗУЛЬТАТОВ ОПРОСА РОДИТЕЛЕЙ ОБ ОТНОШЕНИИ К РАБОТЕ СВОИХ ДЕТЕЙ</vt:lpstr>
      <vt:lpstr>ДИАГРАММА РАЗВИТИЯ ТВОРЧЕСКОГО ПОТЕНЦИАЛА МЛАДШИХ ШКОЛЬНИКОВ</vt:lpstr>
      <vt:lpstr>Слайд 14</vt:lpstr>
      <vt:lpstr>СПИСОК ИСПОЛЬЗУЕМЫХ ИНФОРМАЦИОННЫХ ИСТОЧНИКОВ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«СРЕДНЯЯ ОБЩЕОБРАЗОВАТЕЛЬНАЯ ШКОЛА №15»</dc:title>
  <dc:creator>user</dc:creator>
  <cp:lastModifiedBy>user</cp:lastModifiedBy>
  <cp:revision>203</cp:revision>
  <dcterms:created xsi:type="dcterms:W3CDTF">2015-08-25T07:15:52Z</dcterms:created>
  <dcterms:modified xsi:type="dcterms:W3CDTF">2015-11-03T15:33:41Z</dcterms:modified>
</cp:coreProperties>
</file>