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72" r:id="rId5"/>
    <p:sldId id="273" r:id="rId6"/>
    <p:sldId id="264" r:id="rId7"/>
    <p:sldId id="267" r:id="rId8"/>
    <p:sldId id="261" r:id="rId9"/>
    <p:sldId id="266" r:id="rId10"/>
    <p:sldId id="265" r:id="rId11"/>
    <p:sldId id="262" r:id="rId12"/>
    <p:sldId id="263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1C73-F134-4F67-9953-9C8B6810C0C9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3D0B4-C910-41CB-A89E-FCF7428BB6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1C73-F134-4F67-9953-9C8B6810C0C9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3D0B4-C910-41CB-A89E-FCF7428BB6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1C73-F134-4F67-9953-9C8B6810C0C9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3D0B4-C910-41CB-A89E-FCF7428BB6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1C73-F134-4F67-9953-9C8B6810C0C9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3D0B4-C910-41CB-A89E-FCF7428BB6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1C73-F134-4F67-9953-9C8B6810C0C9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3D0B4-C910-41CB-A89E-FCF7428BB6E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1C73-F134-4F67-9953-9C8B6810C0C9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3D0B4-C910-41CB-A89E-FCF7428BB6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1C73-F134-4F67-9953-9C8B6810C0C9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3D0B4-C910-41CB-A89E-FCF7428BB6EC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1C73-F134-4F67-9953-9C8B6810C0C9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3D0B4-C910-41CB-A89E-FCF7428BB6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1C73-F134-4F67-9953-9C8B6810C0C9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3D0B4-C910-41CB-A89E-FCF7428BB6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1C73-F134-4F67-9953-9C8B6810C0C9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3D0B4-C910-41CB-A89E-FCF7428BB6EC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1C73-F134-4F67-9953-9C8B6810C0C9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3D0B4-C910-41CB-A89E-FCF7428BB6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0781C73-F134-4F67-9953-9C8B6810C0C9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0533D0B4-C910-41CB-A89E-FCF7428BB6E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188640"/>
            <a:ext cx="7543800" cy="45357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Права человека в </a:t>
            </a:r>
            <a:r>
              <a:rPr lang="ru-RU" dirty="0" smtClean="0">
                <a:solidFill>
                  <a:srgbClr val="FFFF00"/>
                </a:solidFill>
              </a:rPr>
              <a:t>правовом государстве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4724400"/>
            <a:ext cx="4968552" cy="99060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Учитель истории и обществознания </a:t>
            </a:r>
          </a:p>
          <a:p>
            <a:pPr algn="r"/>
            <a:r>
              <a:rPr lang="ru-RU" dirty="0" smtClean="0"/>
              <a:t>С.Ю. Кузнецова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92113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116632"/>
            <a:ext cx="7543800" cy="14401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ОБЯЗАННОСТИ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/>
              <a:t>12 декабря 1993 г.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32856"/>
            <a:ext cx="3709317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5295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78417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42712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295275"/>
            <a:ext cx="8424863" cy="626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74075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0"/>
            <a:ext cx="7543800" cy="4572000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b="1" dirty="0">
                <a:solidFill>
                  <a:schemeClr val="accent1"/>
                </a:solidFill>
                <a:ea typeface="Times New Roman"/>
                <a:cs typeface="Times New Roman"/>
              </a:rPr>
              <a:t>Задачи и принципы кодекса УК РФ</a:t>
            </a:r>
            <a:endParaRPr lang="ru-RU" sz="4000" dirty="0">
              <a:solidFill>
                <a:schemeClr val="accent1"/>
              </a:solidFill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>
                <a:solidFill>
                  <a:schemeClr val="tx1"/>
                </a:solidFill>
                <a:ea typeface="Times New Roman"/>
                <a:cs typeface="Times New Roman"/>
              </a:rPr>
              <a:t>Основные задачи Уголовного кодекса РФ – охрана прав граждан, собственности, окружающей среды, общественного порядка, конституционного строя и предупреждение совершения преступлений</a:t>
            </a:r>
            <a:r>
              <a:rPr lang="ru-RU" dirty="0">
                <a:ea typeface="Times New Roman"/>
                <a:cs typeface="Times New Roman"/>
              </a:rPr>
              <a:t>. 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60928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4975448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400" b="1" dirty="0" smtClean="0">
                <a:ea typeface="Times New Roman"/>
                <a:cs typeface="Times New Roman"/>
              </a:rPr>
              <a:t>Как</a:t>
            </a:r>
            <a:r>
              <a:rPr lang="ru-RU" sz="3400" b="1" dirty="0">
                <a:ea typeface="Times New Roman"/>
                <a:cs typeface="Times New Roman"/>
              </a:rPr>
              <a:t> ни парадоксально, но сейчас в повседневной жизни многие из нас совершенно не используют те правовые возможности, которые уже существуют. Почему? </a:t>
            </a:r>
            <a:br>
              <a:rPr lang="ru-RU" sz="3400" b="1" dirty="0">
                <a:ea typeface="Times New Roman"/>
                <a:cs typeface="Times New Roman"/>
              </a:rPr>
            </a:br>
            <a:r>
              <a:rPr lang="ru-RU" sz="3400" b="1" dirty="0">
                <a:ea typeface="Times New Roman"/>
                <a:cs typeface="Times New Roman"/>
              </a:rPr>
              <a:t>На мой взгляд, этому три причины: </a:t>
            </a:r>
            <a:br>
              <a:rPr lang="ru-RU" sz="3400" b="1" dirty="0">
                <a:ea typeface="Times New Roman"/>
                <a:cs typeface="Times New Roman"/>
              </a:rPr>
            </a:br>
            <a:r>
              <a:rPr lang="ru-RU" sz="3400" b="1" dirty="0" smtClean="0">
                <a:ea typeface="Times New Roman"/>
                <a:cs typeface="Times New Roman"/>
              </a:rPr>
              <a:t>	1</a:t>
            </a:r>
            <a:r>
              <a:rPr lang="ru-RU" sz="3400" b="1" dirty="0">
                <a:ea typeface="Times New Roman"/>
                <a:cs typeface="Times New Roman"/>
              </a:rPr>
              <a:t>. В большинстве своем мы просто не знаем в достаточном объеме своих возможностей, которые предусмотрены законодательством. </a:t>
            </a:r>
            <a:br>
              <a:rPr lang="ru-RU" sz="3400" b="1" dirty="0">
                <a:ea typeface="Times New Roman"/>
                <a:cs typeface="Times New Roman"/>
              </a:rPr>
            </a:br>
            <a:r>
              <a:rPr lang="ru-RU" sz="3400" b="1" dirty="0" smtClean="0">
                <a:ea typeface="Times New Roman"/>
                <a:cs typeface="Times New Roman"/>
              </a:rPr>
              <a:t>	2</a:t>
            </a:r>
            <a:r>
              <a:rPr lang="ru-RU" sz="3400" b="1" dirty="0">
                <a:ea typeface="Times New Roman"/>
                <a:cs typeface="Times New Roman"/>
              </a:rPr>
              <a:t>. Многие из нас просто не верят, что его проблему можно решить правовыми способами. </a:t>
            </a:r>
            <a:endParaRPr lang="ru-RU" sz="3400" b="1" dirty="0" smtClean="0"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400" b="1" dirty="0" smtClean="0">
                <a:ea typeface="Times New Roman"/>
                <a:cs typeface="Times New Roman"/>
              </a:rPr>
              <a:t>А зря! </a:t>
            </a:r>
            <a:br>
              <a:rPr lang="ru-RU" sz="3400" b="1" dirty="0" smtClean="0">
                <a:ea typeface="Times New Roman"/>
                <a:cs typeface="Times New Roman"/>
              </a:rPr>
            </a:br>
            <a:r>
              <a:rPr lang="ru-RU" sz="3400" b="1" dirty="0" smtClean="0">
                <a:ea typeface="Times New Roman"/>
                <a:cs typeface="Times New Roman"/>
              </a:rPr>
              <a:t>	3. У нас не развита привычка консультаций с юристом на ранних этапах. Мы обращаемся к нему, когда вопрос стал уже «горячим». И здесь одного правового воспитания населения мало – необходимо менять форматы и условия работы юридических фирм. </a:t>
            </a:r>
            <a:endParaRPr lang="ru-RU" sz="3400" b="1" dirty="0" smtClean="0">
              <a:latin typeface="Calibri"/>
              <a:ea typeface="Calibri"/>
              <a:cs typeface="Times New Roman"/>
            </a:endParaRPr>
          </a:p>
          <a:p>
            <a:pPr algn="just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246966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73016"/>
            <a:ext cx="266429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20688"/>
            <a:ext cx="3048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100" y="2636912"/>
            <a:ext cx="2857500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351237"/>
            <a:ext cx="3456384" cy="2915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052736"/>
            <a:ext cx="28575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0389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404664"/>
            <a:ext cx="7543800" cy="4167336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Государство</a:t>
            </a:r>
            <a:r>
              <a:rPr lang="ru-RU" sz="3200" b="1" dirty="0">
                <a:latin typeface="Times New Roman" pitchFamily="18" charset="0"/>
                <a:ea typeface="Calibri"/>
                <a:cs typeface="Times New Roman" pitchFamily="18" charset="0"/>
              </a:rPr>
              <a:t> - политически организованное общество, имеющее систему органов и учреждений политической власти, правовых норм и экономических связей, а также суверенную территорию.</a:t>
            </a:r>
            <a:endParaRPr lang="ru-RU" sz="3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1551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828836"/>
            <a:ext cx="8136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Правовое государство признает и конституционно закрепляет свободу людей, их равенство в правах как прирожденные качества каждого человека.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158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7488832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0583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60648"/>
            <a:ext cx="7543800" cy="4463752"/>
          </a:xfrm>
        </p:spPr>
        <p:txBody>
          <a:bodyPr/>
          <a:lstStyle/>
          <a:p>
            <a:pPr algn="ctr"/>
            <a:r>
              <a:rPr lang="ru-RU" sz="4800" dirty="0" smtClean="0">
                <a:solidFill>
                  <a:srgbClr val="FFFF00"/>
                </a:solidFill>
              </a:rPr>
              <a:t>ПРАВИЛА </a:t>
            </a:r>
            <a:br>
              <a:rPr lang="ru-RU" sz="4800" dirty="0" smtClean="0">
                <a:solidFill>
                  <a:srgbClr val="FFFF00"/>
                </a:solidFill>
              </a:rPr>
            </a:br>
            <a:r>
              <a:rPr lang="ru-RU" sz="4800" dirty="0" smtClean="0">
                <a:solidFill>
                  <a:srgbClr val="FFFF00"/>
                </a:solidFill>
              </a:rPr>
              <a:t>ГЛАСНОСТЬ</a:t>
            </a:r>
            <a:br>
              <a:rPr lang="ru-RU" sz="4800" dirty="0" smtClean="0">
                <a:solidFill>
                  <a:srgbClr val="FFFF00"/>
                </a:solidFill>
              </a:rPr>
            </a:br>
            <a:r>
              <a:rPr lang="ru-RU" sz="4800" dirty="0" smtClean="0">
                <a:solidFill>
                  <a:srgbClr val="FFFF00"/>
                </a:solidFill>
              </a:rPr>
              <a:t> ЯСНОСТЬ </a:t>
            </a:r>
            <a:br>
              <a:rPr lang="ru-RU" sz="4800" dirty="0" smtClean="0">
                <a:solidFill>
                  <a:srgbClr val="FFFF00"/>
                </a:solidFill>
              </a:rPr>
            </a:br>
            <a:r>
              <a:rPr lang="ru-RU" sz="4800" dirty="0" smtClean="0">
                <a:solidFill>
                  <a:srgbClr val="FFFF00"/>
                </a:solidFill>
              </a:rPr>
              <a:t>СТАБИЛЬНОСТЬ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>
                <a:solidFill>
                  <a:schemeClr val="accent1"/>
                </a:solidFill>
              </a:rPr>
              <a:t>РАВЕНСТВО СПРАВЕДЛИВОСТЬ</a:t>
            </a:r>
            <a:endParaRPr lang="ru-RU" sz="4800" dirty="0">
              <a:solidFill>
                <a:schemeClr val="accent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8919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0-tub-ru.yandex.net/i?id=fe25a82c446df6c61e729c5c54b278ad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848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875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8683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75" y="116632"/>
            <a:ext cx="8208912" cy="6840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08096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433" y="-191699"/>
            <a:ext cx="3359150" cy="2088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3871913" cy="296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69193"/>
            <a:ext cx="3511550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501008"/>
            <a:ext cx="3743325" cy="287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5" y="3861048"/>
            <a:ext cx="4292600" cy="285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5" y="3014663"/>
            <a:ext cx="12382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64223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99</TotalTime>
  <Words>90</Words>
  <Application>Microsoft Office PowerPoint</Application>
  <PresentationFormat>Экран (4:3)</PresentationFormat>
  <Paragraphs>12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NewsPrint</vt:lpstr>
      <vt:lpstr>   Права человека в правовом государстве </vt:lpstr>
      <vt:lpstr>Презентация PowerPoint</vt:lpstr>
      <vt:lpstr>Презентация PowerPoint</vt:lpstr>
      <vt:lpstr>Презентация PowerPoint</vt:lpstr>
      <vt:lpstr>ПРАВИЛА  ГЛАСНОСТЬ  ЯСНОСТЬ  СТАБИЛЬНОСТЬ РАВЕНСТВО СПРАВЕДЛИВОСТЬ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ОБЯЗАННОСТИ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Права человека в свободной стране</dc:title>
  <dc:creator>Симонов Михаил</dc:creator>
  <cp:lastModifiedBy>Симонов Михаил</cp:lastModifiedBy>
  <cp:revision>8</cp:revision>
  <dcterms:created xsi:type="dcterms:W3CDTF">2019-03-19T14:18:07Z</dcterms:created>
  <dcterms:modified xsi:type="dcterms:W3CDTF">2019-03-20T16:30:53Z</dcterms:modified>
</cp:coreProperties>
</file>