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7"/>
  </p:notesMasterIdLst>
  <p:sldIdLst>
    <p:sldId id="256" r:id="rId2"/>
    <p:sldId id="257" r:id="rId3"/>
    <p:sldId id="258" r:id="rId4"/>
    <p:sldId id="259" r:id="rId5"/>
    <p:sldId id="261" r:id="rId6"/>
    <p:sldId id="265" r:id="rId7"/>
    <p:sldId id="267" r:id="rId8"/>
    <p:sldId id="264" r:id="rId9"/>
    <p:sldId id="287" r:id="rId10"/>
    <p:sldId id="286" r:id="rId11"/>
    <p:sldId id="285" r:id="rId12"/>
    <p:sldId id="263" r:id="rId13"/>
    <p:sldId id="284" r:id="rId14"/>
    <p:sldId id="283" r:id="rId15"/>
    <p:sldId id="282" r:id="rId16"/>
    <p:sldId id="281" r:id="rId17"/>
    <p:sldId id="280" r:id="rId18"/>
    <p:sldId id="279" r:id="rId19"/>
    <p:sldId id="278" r:id="rId20"/>
    <p:sldId id="277" r:id="rId21"/>
    <p:sldId id="276" r:id="rId22"/>
    <p:sldId id="275" r:id="rId23"/>
    <p:sldId id="274" r:id="rId24"/>
    <p:sldId id="273" r:id="rId25"/>
    <p:sldId id="272" r:id="rId26"/>
    <p:sldId id="271" r:id="rId27"/>
    <p:sldId id="304" r:id="rId28"/>
    <p:sldId id="303" r:id="rId29"/>
    <p:sldId id="302" r:id="rId30"/>
    <p:sldId id="301" r:id="rId31"/>
    <p:sldId id="300" r:id="rId32"/>
    <p:sldId id="299" r:id="rId33"/>
    <p:sldId id="298" r:id="rId34"/>
    <p:sldId id="297" r:id="rId35"/>
    <p:sldId id="305" r:id="rId36"/>
    <p:sldId id="306" r:id="rId37"/>
    <p:sldId id="308" r:id="rId38"/>
    <p:sldId id="307" r:id="rId39"/>
    <p:sldId id="310" r:id="rId40"/>
    <p:sldId id="311" r:id="rId41"/>
    <p:sldId id="312" r:id="rId42"/>
    <p:sldId id="314" r:id="rId43"/>
    <p:sldId id="315" r:id="rId44"/>
    <p:sldId id="316" r:id="rId45"/>
    <p:sldId id="296" r:id="rId46"/>
    <p:sldId id="295" r:id="rId47"/>
    <p:sldId id="317" r:id="rId48"/>
    <p:sldId id="318" r:id="rId49"/>
    <p:sldId id="294" r:id="rId50"/>
    <p:sldId id="293" r:id="rId51"/>
    <p:sldId id="292" r:id="rId52"/>
    <p:sldId id="319" r:id="rId53"/>
    <p:sldId id="320" r:id="rId54"/>
    <p:sldId id="291" r:id="rId55"/>
    <p:sldId id="321" r:id="rId56"/>
    <p:sldId id="322" r:id="rId57"/>
    <p:sldId id="323" r:id="rId58"/>
    <p:sldId id="324" r:id="rId59"/>
    <p:sldId id="290" r:id="rId60"/>
    <p:sldId id="289" r:id="rId61"/>
    <p:sldId id="288" r:id="rId62"/>
    <p:sldId id="270" r:id="rId63"/>
    <p:sldId id="269" r:id="rId64"/>
    <p:sldId id="337" r:id="rId65"/>
    <p:sldId id="338" r:id="rId66"/>
    <p:sldId id="268" r:id="rId67"/>
    <p:sldId id="336" r:id="rId68"/>
    <p:sldId id="335" r:id="rId69"/>
    <p:sldId id="339" r:id="rId70"/>
    <p:sldId id="334" r:id="rId71"/>
    <p:sldId id="333" r:id="rId72"/>
    <p:sldId id="340" r:id="rId73"/>
    <p:sldId id="332" r:id="rId74"/>
    <p:sldId id="331" r:id="rId75"/>
    <p:sldId id="341" r:id="rId76"/>
    <p:sldId id="330" r:id="rId77"/>
    <p:sldId id="329" r:id="rId78"/>
    <p:sldId id="343" r:id="rId79"/>
    <p:sldId id="325" r:id="rId80"/>
    <p:sldId id="328" r:id="rId81"/>
    <p:sldId id="342" r:id="rId82"/>
    <p:sldId id="344" r:id="rId83"/>
    <p:sldId id="262" r:id="rId84"/>
    <p:sldId id="266" r:id="rId85"/>
    <p:sldId id="260" r:id="rId8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B0D57D-73D0-4D12-B80C-44F826686249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E05841-49FC-40D2-A531-C32389747C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335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22A26-A02C-421A-9CA9-D32F0192DB3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275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22A26-A02C-421A-9CA9-D32F0192DB30}" type="slidenum">
              <a:rPr lang="ru-RU" smtClean="0"/>
              <a:t>58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350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0.jpeg"/><Relationship Id="rId7" Type="http://schemas.openxmlformats.org/officeDocument/2006/relationships/image" Target="../media/image40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2.jpeg"/><Relationship Id="rId10" Type="http://schemas.openxmlformats.org/officeDocument/2006/relationships/image" Target="../media/image43.jpeg"/><Relationship Id="rId4" Type="http://schemas.openxmlformats.org/officeDocument/2006/relationships/image" Target="../media/image31.jpeg"/><Relationship Id="rId9" Type="http://schemas.openxmlformats.org/officeDocument/2006/relationships/image" Target="../media/image4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52.jpeg"/><Relationship Id="rId3" Type="http://schemas.openxmlformats.org/officeDocument/2006/relationships/image" Target="../media/image31.jpeg"/><Relationship Id="rId7" Type="http://schemas.openxmlformats.org/officeDocument/2006/relationships/image" Target="../media/image47.jpeg"/><Relationship Id="rId12" Type="http://schemas.openxmlformats.org/officeDocument/2006/relationships/image" Target="../media/image5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11" Type="http://schemas.openxmlformats.org/officeDocument/2006/relationships/image" Target="../media/image50.jpeg"/><Relationship Id="rId5" Type="http://schemas.openxmlformats.org/officeDocument/2006/relationships/image" Target="../media/image45.jpeg"/><Relationship Id="rId15" Type="http://schemas.openxmlformats.org/officeDocument/2006/relationships/image" Target="../media/image54.jpeg"/><Relationship Id="rId10" Type="http://schemas.openxmlformats.org/officeDocument/2006/relationships/image" Target="../media/image49.jpeg"/><Relationship Id="rId4" Type="http://schemas.openxmlformats.org/officeDocument/2006/relationships/image" Target="../media/image32.jpeg"/><Relationship Id="rId9" Type="http://schemas.openxmlformats.org/officeDocument/2006/relationships/image" Target="../media/image48.jpeg"/><Relationship Id="rId14" Type="http://schemas.openxmlformats.org/officeDocument/2006/relationships/image" Target="../media/image53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jpg"/><Relationship Id="rId4" Type="http://schemas.openxmlformats.org/officeDocument/2006/relationships/image" Target="../media/image59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0.jpg"/><Relationship Id="rId4" Type="http://schemas.openxmlformats.org/officeDocument/2006/relationships/image" Target="../media/image69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jpg"/><Relationship Id="rId4" Type="http://schemas.openxmlformats.org/officeDocument/2006/relationships/image" Target="../media/image72.jp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gif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Д/З: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§ 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14,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в. 1,2,4,5+ текст на с.151 (в.1-3)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3881" y="1107995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ambria" pitchFamily="18" charset="0"/>
              </a:rPr>
              <a:t>2) какие черты присущи религиозному сознанию? Какие религии и почему относят к мировым?</a:t>
            </a:r>
            <a:endParaRPr lang="ru-RU" sz="2800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33881" y="2066865"/>
            <a:ext cx="9144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ambria" pitchFamily="18" charset="0"/>
              </a:rPr>
              <a:t>3) чем характеризуется современный этап государственно-церковных отношений в нашей стране? С чем связан резкий подъем интереса к религии в российском обществе в последние десятилетия?</a:t>
            </a:r>
            <a:endParaRPr lang="ru-RU" sz="28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84775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Cambria" pitchFamily="18" charset="0"/>
              </a:rPr>
              <a:t>1) работа с текстом – </a:t>
            </a:r>
            <a:r>
              <a:rPr lang="ru-RU" sz="2800" b="1" dirty="0" smtClean="0">
                <a:solidFill>
                  <a:srgbClr val="C00000"/>
                </a:solidFill>
                <a:latin typeface="Cambria" pitchFamily="18" charset="0"/>
              </a:rPr>
              <a:t>4 человека</a:t>
            </a:r>
            <a:endParaRPr lang="ru-RU" sz="2800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454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zal\Desktop\Рисунок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09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48133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Использовали музыкальные инструменты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zal\Desktop\Рисунок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8013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012" y="624795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Ударные и духовые. Литературные произведения от тех времён, понятное дело, не дошли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zal\Desktop\Рисунок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913" y="-17758"/>
            <a:ext cx="7244198" cy="5934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012" y="593467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Скорее всего, первобытным людям было известно искусство Боди-арт-рисунки и татуировки на теле. Другой вопрос, можно ли всё это считать искусством в современном понимании этого слова?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88000" y="0"/>
            <a:ext cx="3456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Боди-Арт</a:t>
            </a:r>
            <a:endParaRPr lang="ru-RU" sz="4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87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9767"/>
            <a:ext cx="9144000" cy="173664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Искусство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– мастерство, умение, искушённость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48133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В широком смысле слова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zal\Desktop\Рисунок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935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754" y="6488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Можно быть искусным мастером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zal\Desktop\Рисунок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3086" y="0"/>
            <a:ext cx="9753600" cy="649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48133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танцором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zal\Desktop\Рисунок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40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48133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Даже искусным лжецом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65"/>
            <a:ext cx="9143999" cy="350734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Искусство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– форма художествен-но-творческой деятельности людей, целостное отражение </a:t>
            </a:r>
          </a:p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действительности в </a:t>
            </a:r>
            <a:r>
              <a:rPr lang="ru-RU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эмоциональ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-но-чувственных образах</a:t>
            </a: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80528" y="3897"/>
            <a:ext cx="9505056" cy="459700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Художественный образ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– создан-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ное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 автором и доступное </a:t>
            </a:r>
            <a:r>
              <a:rPr lang="ru-RU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вос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-приятию с помощью органов чувств явление, которое выражает те или иные стороны жизни</a:t>
            </a: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zal\Desktop\Рисунок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98" y="-187288"/>
            <a:ext cx="9179595" cy="639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44266" y="20251"/>
            <a:ext cx="91882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27000">
                    <a:srgbClr val="00330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А. А. Иванов. Явление Христа народу</a:t>
            </a:r>
            <a:endParaRPr lang="ru-RU" sz="4000" b="1" dirty="0">
              <a:solidFill>
                <a:schemeClr val="bg1"/>
              </a:solidFill>
              <a:effectLst>
                <a:glow rad="127000">
                  <a:srgbClr val="003300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Художественный образ не претендует на объективность, наоборот, в нём отражается субъективная позиция её создателя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Искусство</a:t>
            </a:r>
            <a:endParaRPr lang="ru-RU" sz="8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24744"/>
            <a:ext cx="9144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Д/З: 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§ </a:t>
            </a:r>
            <a:r>
              <a:rPr lang="ru-RU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15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, в. 1,2,3,4,7-устно + текст с. 160-161 (в. 1,2,4,5)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87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zal\Desktop\Рисунок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" y="0"/>
            <a:ext cx="9190439" cy="6453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65" y="613017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schemeClr val="bg1"/>
                </a:solidFill>
                <a:latin typeface="Cambria" pitchFamily="18" charset="0"/>
              </a:rPr>
              <a:t>Личное отношение к миру. От искусства никто не ждёт фотографической точности в </a:t>
            </a:r>
            <a:r>
              <a:rPr lang="ru-RU" dirty="0" smtClean="0">
                <a:latin typeface="Cambria" pitchFamily="18" charset="0"/>
              </a:rPr>
              <a:t>изображении действительности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23220" y="0"/>
            <a:ext cx="91904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К. П. Брюллов. Последний день Помпеи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zal\Desktop\Рисунок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5873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9417" y="188640"/>
            <a:ext cx="8947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«Робин Гуд» (режиссёр Р. Скотт)</a:t>
            </a:r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4415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Художественный образ-чаще всего вымысел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zal\Desktop\Рисунок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4240"/>
            <a:ext cx="7164288" cy="5867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55081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27000">
                    <a:srgbClr val="00330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К. А. Коровин. Портрет Ф. И. Шаляпина</a:t>
            </a:r>
            <a:endParaRPr lang="ru-RU" sz="4000" b="1" dirty="0">
              <a:solidFill>
                <a:schemeClr val="bg1"/>
              </a:solidFill>
              <a:effectLst>
                <a:glow rad="127000">
                  <a:srgbClr val="003300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5502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И даже если речь идёт о реальных людях и событиях, автор всё равно что-то додумывает, добавляет от себя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zal\Desktop\Рисунок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48" y="720462"/>
            <a:ext cx="9176147" cy="408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2148" y="0"/>
            <a:ext cx="9176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П. Пикассо. </a:t>
            </a:r>
            <a:r>
              <a:rPr lang="ru-RU" sz="4000" b="1" dirty="0" err="1" smtClean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Герника</a:t>
            </a:r>
            <a:endParaRPr lang="ru-RU" sz="4000" b="1" dirty="0">
              <a:solidFill>
                <a:schemeClr val="bg1"/>
              </a:solidFill>
              <a:effectLst>
                <a:glow rad="127000">
                  <a:schemeClr val="tx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5502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Но сквозь единичные объекты, могут проступать типичные черты того или иного явления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zal\Desktop\Рисунок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68341" cy="5157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-41032"/>
            <a:ext cx="91683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«Ромео и Джульетта» (режиссёр К. </a:t>
            </a:r>
            <a:r>
              <a:rPr lang="ru-RU" sz="4000" b="1" dirty="0" err="1" smtClean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Карлей</a:t>
            </a:r>
            <a:r>
              <a:rPr lang="ru-RU" sz="4000" b="1" dirty="0" smtClean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)</a:t>
            </a:r>
            <a:endParaRPr lang="ru-RU" sz="4000" b="1" dirty="0">
              <a:solidFill>
                <a:schemeClr val="bg1"/>
              </a:solidFill>
              <a:effectLst>
                <a:glow rad="127000">
                  <a:schemeClr val="tx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25502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Тогда вымысел получает самостоятельное существование, кажется живым, подлинным. Мы начинаем примеривать художественный образ к реальным людям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zal\Desktop\Рисунок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83" y="0"/>
            <a:ext cx="9154247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516" y="648133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Дон Кихот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zal\Desktop\Рисунок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895" y="-616981"/>
            <a:ext cx="9144000" cy="704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20549" y="6457890"/>
            <a:ext cx="9326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Хлестаков</a:t>
            </a:r>
            <a:endParaRPr lang="ru-RU" sz="2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zal\Desktop\Рисунок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058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20549" y="6457890"/>
            <a:ext cx="9264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Плюшкин</a:t>
            </a:r>
            <a:endParaRPr lang="ru-RU" sz="2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zal\Desktop\Рисунок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324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20549" y="6457890"/>
            <a:ext cx="9264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Образ  Мадонны</a:t>
            </a:r>
            <a:endParaRPr lang="ru-RU" sz="2000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-41032"/>
            <a:ext cx="91683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Сикстинская Мадонна. Фрагмент. Рафаэль Санти</a:t>
            </a:r>
            <a:endParaRPr lang="ru-RU" sz="4000" b="1" dirty="0">
              <a:solidFill>
                <a:schemeClr val="bg1"/>
              </a:solidFill>
              <a:effectLst>
                <a:glow rad="127000">
                  <a:schemeClr val="tx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5616" y="0"/>
            <a:ext cx="9179615" cy="3820620"/>
          </a:xfrm>
          <a:prstGeom prst="round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Meiryo" pitchFamily="34" charset="-128"/>
              </a:rPr>
              <a:t>Искусство – творчество по законам красоты.</a:t>
            </a:r>
          </a:p>
          <a:p>
            <a:pPr marL="1433513">
              <a:lnSpc>
                <a:spcPct val="130000"/>
              </a:lnSpc>
            </a:pP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Meiryo" pitchFamily="34" charset="-128"/>
              </a:rPr>
              <a:t>Оно создаёт особые, эстетические ценности.</a:t>
            </a:r>
          </a:p>
          <a:p>
            <a:pPr marL="2776538">
              <a:lnSpc>
                <a:spcPct val="130000"/>
              </a:lnSpc>
            </a:pP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Meiryo" pitchFamily="34" charset="-128"/>
              </a:rPr>
              <a:t>Они не имеют прагматической значимости.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20549" y="6457890"/>
            <a:ext cx="9264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Искусство не полезно с чисто практической точки зрения</a:t>
            </a:r>
            <a:endParaRPr lang="ru-RU" sz="2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al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4703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645333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Искусство возникло на довольно ранних этапах развития человеческого общества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87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448"/>
            <a:ext cx="9252520" cy="7008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</p:spPr>
      </p:pic>
      <p:sp>
        <p:nvSpPr>
          <p:cNvPr id="3" name="Скругленная прямоугольная выноска 11"/>
          <p:cNvSpPr/>
          <p:nvPr/>
        </p:nvSpPr>
        <p:spPr>
          <a:xfrm>
            <a:off x="4664506" y="-32586"/>
            <a:ext cx="4392488" cy="2304256"/>
          </a:xfrm>
          <a:custGeom>
            <a:avLst/>
            <a:gdLst>
              <a:gd name="connsiteX0" fmla="*/ 0 w 2494619"/>
              <a:gd name="connsiteY0" fmla="*/ 121788 h 730716"/>
              <a:gd name="connsiteX1" fmla="*/ 121788 w 2494619"/>
              <a:gd name="connsiteY1" fmla="*/ 0 h 730716"/>
              <a:gd name="connsiteX2" fmla="*/ 415770 w 2494619"/>
              <a:gd name="connsiteY2" fmla="*/ 0 h 730716"/>
              <a:gd name="connsiteX3" fmla="*/ 415770 w 2494619"/>
              <a:gd name="connsiteY3" fmla="*/ 0 h 730716"/>
              <a:gd name="connsiteX4" fmla="*/ 1039425 w 2494619"/>
              <a:gd name="connsiteY4" fmla="*/ 0 h 730716"/>
              <a:gd name="connsiteX5" fmla="*/ 2372831 w 2494619"/>
              <a:gd name="connsiteY5" fmla="*/ 0 h 730716"/>
              <a:gd name="connsiteX6" fmla="*/ 2494619 w 2494619"/>
              <a:gd name="connsiteY6" fmla="*/ 121788 h 730716"/>
              <a:gd name="connsiteX7" fmla="*/ 2494619 w 2494619"/>
              <a:gd name="connsiteY7" fmla="*/ 426251 h 730716"/>
              <a:gd name="connsiteX8" fmla="*/ 2494619 w 2494619"/>
              <a:gd name="connsiteY8" fmla="*/ 426251 h 730716"/>
              <a:gd name="connsiteX9" fmla="*/ 2494619 w 2494619"/>
              <a:gd name="connsiteY9" fmla="*/ 608930 h 730716"/>
              <a:gd name="connsiteX10" fmla="*/ 2494619 w 2494619"/>
              <a:gd name="connsiteY10" fmla="*/ 608928 h 730716"/>
              <a:gd name="connsiteX11" fmla="*/ 2372831 w 2494619"/>
              <a:gd name="connsiteY11" fmla="*/ 730716 h 730716"/>
              <a:gd name="connsiteX12" fmla="*/ 1039425 w 2494619"/>
              <a:gd name="connsiteY12" fmla="*/ 730716 h 730716"/>
              <a:gd name="connsiteX13" fmla="*/ 1038385 w 2494619"/>
              <a:gd name="connsiteY13" fmla="*/ 922207 h 730716"/>
              <a:gd name="connsiteX14" fmla="*/ 415770 w 2494619"/>
              <a:gd name="connsiteY14" fmla="*/ 730716 h 730716"/>
              <a:gd name="connsiteX15" fmla="*/ 121788 w 2494619"/>
              <a:gd name="connsiteY15" fmla="*/ 730716 h 730716"/>
              <a:gd name="connsiteX16" fmla="*/ 0 w 2494619"/>
              <a:gd name="connsiteY16" fmla="*/ 608928 h 730716"/>
              <a:gd name="connsiteX17" fmla="*/ 0 w 2494619"/>
              <a:gd name="connsiteY17" fmla="*/ 608930 h 730716"/>
              <a:gd name="connsiteX18" fmla="*/ 0 w 2494619"/>
              <a:gd name="connsiteY18" fmla="*/ 426251 h 730716"/>
              <a:gd name="connsiteX19" fmla="*/ 0 w 2494619"/>
              <a:gd name="connsiteY19" fmla="*/ 426251 h 730716"/>
              <a:gd name="connsiteX20" fmla="*/ 0 w 2494619"/>
              <a:gd name="connsiteY20" fmla="*/ 121788 h 730716"/>
              <a:gd name="connsiteX0" fmla="*/ 0 w 2494619"/>
              <a:gd name="connsiteY0" fmla="*/ 121788 h 922207"/>
              <a:gd name="connsiteX1" fmla="*/ 121788 w 2494619"/>
              <a:gd name="connsiteY1" fmla="*/ 0 h 922207"/>
              <a:gd name="connsiteX2" fmla="*/ 415770 w 2494619"/>
              <a:gd name="connsiteY2" fmla="*/ 0 h 922207"/>
              <a:gd name="connsiteX3" fmla="*/ 415770 w 2494619"/>
              <a:gd name="connsiteY3" fmla="*/ 0 h 922207"/>
              <a:gd name="connsiteX4" fmla="*/ 1039425 w 2494619"/>
              <a:gd name="connsiteY4" fmla="*/ 0 h 922207"/>
              <a:gd name="connsiteX5" fmla="*/ 2372831 w 2494619"/>
              <a:gd name="connsiteY5" fmla="*/ 0 h 922207"/>
              <a:gd name="connsiteX6" fmla="*/ 2494619 w 2494619"/>
              <a:gd name="connsiteY6" fmla="*/ 121788 h 922207"/>
              <a:gd name="connsiteX7" fmla="*/ 2494619 w 2494619"/>
              <a:gd name="connsiteY7" fmla="*/ 426251 h 922207"/>
              <a:gd name="connsiteX8" fmla="*/ 2494619 w 2494619"/>
              <a:gd name="connsiteY8" fmla="*/ 426251 h 922207"/>
              <a:gd name="connsiteX9" fmla="*/ 2494619 w 2494619"/>
              <a:gd name="connsiteY9" fmla="*/ 608930 h 922207"/>
              <a:gd name="connsiteX10" fmla="*/ 2494619 w 2494619"/>
              <a:gd name="connsiteY10" fmla="*/ 608928 h 922207"/>
              <a:gd name="connsiteX11" fmla="*/ 2372831 w 2494619"/>
              <a:gd name="connsiteY11" fmla="*/ 730716 h 922207"/>
              <a:gd name="connsiteX12" fmla="*/ 1039425 w 2494619"/>
              <a:gd name="connsiteY12" fmla="*/ 730716 h 922207"/>
              <a:gd name="connsiteX13" fmla="*/ 1038385 w 2494619"/>
              <a:gd name="connsiteY13" fmla="*/ 922207 h 922207"/>
              <a:gd name="connsiteX14" fmla="*/ 886617 w 2494619"/>
              <a:gd name="connsiteY14" fmla="*/ 737540 h 922207"/>
              <a:gd name="connsiteX15" fmla="*/ 121788 w 2494619"/>
              <a:gd name="connsiteY15" fmla="*/ 730716 h 922207"/>
              <a:gd name="connsiteX16" fmla="*/ 0 w 2494619"/>
              <a:gd name="connsiteY16" fmla="*/ 608928 h 922207"/>
              <a:gd name="connsiteX17" fmla="*/ 0 w 2494619"/>
              <a:gd name="connsiteY17" fmla="*/ 608930 h 922207"/>
              <a:gd name="connsiteX18" fmla="*/ 0 w 2494619"/>
              <a:gd name="connsiteY18" fmla="*/ 426251 h 922207"/>
              <a:gd name="connsiteX19" fmla="*/ 0 w 2494619"/>
              <a:gd name="connsiteY19" fmla="*/ 426251 h 922207"/>
              <a:gd name="connsiteX20" fmla="*/ 0 w 2494619"/>
              <a:gd name="connsiteY20" fmla="*/ 121788 h 922207"/>
              <a:gd name="connsiteX0" fmla="*/ 0 w 2494619"/>
              <a:gd name="connsiteY0" fmla="*/ 121788 h 1072332"/>
              <a:gd name="connsiteX1" fmla="*/ 121788 w 2494619"/>
              <a:gd name="connsiteY1" fmla="*/ 0 h 1072332"/>
              <a:gd name="connsiteX2" fmla="*/ 415770 w 2494619"/>
              <a:gd name="connsiteY2" fmla="*/ 0 h 1072332"/>
              <a:gd name="connsiteX3" fmla="*/ 415770 w 2494619"/>
              <a:gd name="connsiteY3" fmla="*/ 0 h 1072332"/>
              <a:gd name="connsiteX4" fmla="*/ 1039425 w 2494619"/>
              <a:gd name="connsiteY4" fmla="*/ 0 h 1072332"/>
              <a:gd name="connsiteX5" fmla="*/ 2372831 w 2494619"/>
              <a:gd name="connsiteY5" fmla="*/ 0 h 1072332"/>
              <a:gd name="connsiteX6" fmla="*/ 2494619 w 2494619"/>
              <a:gd name="connsiteY6" fmla="*/ 121788 h 1072332"/>
              <a:gd name="connsiteX7" fmla="*/ 2494619 w 2494619"/>
              <a:gd name="connsiteY7" fmla="*/ 426251 h 1072332"/>
              <a:gd name="connsiteX8" fmla="*/ 2494619 w 2494619"/>
              <a:gd name="connsiteY8" fmla="*/ 426251 h 1072332"/>
              <a:gd name="connsiteX9" fmla="*/ 2494619 w 2494619"/>
              <a:gd name="connsiteY9" fmla="*/ 608930 h 1072332"/>
              <a:gd name="connsiteX10" fmla="*/ 2494619 w 2494619"/>
              <a:gd name="connsiteY10" fmla="*/ 608928 h 1072332"/>
              <a:gd name="connsiteX11" fmla="*/ 2372831 w 2494619"/>
              <a:gd name="connsiteY11" fmla="*/ 730716 h 1072332"/>
              <a:gd name="connsiteX12" fmla="*/ 1039425 w 2494619"/>
              <a:gd name="connsiteY12" fmla="*/ 730716 h 1072332"/>
              <a:gd name="connsiteX13" fmla="*/ 1072504 w 2494619"/>
              <a:gd name="connsiteY13" fmla="*/ 1072332 h 1072332"/>
              <a:gd name="connsiteX14" fmla="*/ 886617 w 2494619"/>
              <a:gd name="connsiteY14" fmla="*/ 737540 h 1072332"/>
              <a:gd name="connsiteX15" fmla="*/ 121788 w 2494619"/>
              <a:gd name="connsiteY15" fmla="*/ 730716 h 1072332"/>
              <a:gd name="connsiteX16" fmla="*/ 0 w 2494619"/>
              <a:gd name="connsiteY16" fmla="*/ 608928 h 1072332"/>
              <a:gd name="connsiteX17" fmla="*/ 0 w 2494619"/>
              <a:gd name="connsiteY17" fmla="*/ 608930 h 1072332"/>
              <a:gd name="connsiteX18" fmla="*/ 0 w 2494619"/>
              <a:gd name="connsiteY18" fmla="*/ 426251 h 1072332"/>
              <a:gd name="connsiteX19" fmla="*/ 0 w 2494619"/>
              <a:gd name="connsiteY19" fmla="*/ 426251 h 1072332"/>
              <a:gd name="connsiteX20" fmla="*/ 0 w 2494619"/>
              <a:gd name="connsiteY20" fmla="*/ 121788 h 1072332"/>
              <a:gd name="connsiteX0" fmla="*/ 0 w 2494619"/>
              <a:gd name="connsiteY0" fmla="*/ 121788 h 1065508"/>
              <a:gd name="connsiteX1" fmla="*/ 121788 w 2494619"/>
              <a:gd name="connsiteY1" fmla="*/ 0 h 1065508"/>
              <a:gd name="connsiteX2" fmla="*/ 415770 w 2494619"/>
              <a:gd name="connsiteY2" fmla="*/ 0 h 1065508"/>
              <a:gd name="connsiteX3" fmla="*/ 415770 w 2494619"/>
              <a:gd name="connsiteY3" fmla="*/ 0 h 1065508"/>
              <a:gd name="connsiteX4" fmla="*/ 1039425 w 2494619"/>
              <a:gd name="connsiteY4" fmla="*/ 0 h 1065508"/>
              <a:gd name="connsiteX5" fmla="*/ 2372831 w 2494619"/>
              <a:gd name="connsiteY5" fmla="*/ 0 h 1065508"/>
              <a:gd name="connsiteX6" fmla="*/ 2494619 w 2494619"/>
              <a:gd name="connsiteY6" fmla="*/ 121788 h 1065508"/>
              <a:gd name="connsiteX7" fmla="*/ 2494619 w 2494619"/>
              <a:gd name="connsiteY7" fmla="*/ 426251 h 1065508"/>
              <a:gd name="connsiteX8" fmla="*/ 2494619 w 2494619"/>
              <a:gd name="connsiteY8" fmla="*/ 426251 h 1065508"/>
              <a:gd name="connsiteX9" fmla="*/ 2494619 w 2494619"/>
              <a:gd name="connsiteY9" fmla="*/ 608930 h 1065508"/>
              <a:gd name="connsiteX10" fmla="*/ 2494619 w 2494619"/>
              <a:gd name="connsiteY10" fmla="*/ 608928 h 1065508"/>
              <a:gd name="connsiteX11" fmla="*/ 2372831 w 2494619"/>
              <a:gd name="connsiteY11" fmla="*/ 730716 h 1065508"/>
              <a:gd name="connsiteX12" fmla="*/ 1039425 w 2494619"/>
              <a:gd name="connsiteY12" fmla="*/ 730716 h 1065508"/>
              <a:gd name="connsiteX13" fmla="*/ 1154390 w 2494619"/>
              <a:gd name="connsiteY13" fmla="*/ 1065508 h 1065508"/>
              <a:gd name="connsiteX14" fmla="*/ 886617 w 2494619"/>
              <a:gd name="connsiteY14" fmla="*/ 737540 h 1065508"/>
              <a:gd name="connsiteX15" fmla="*/ 121788 w 2494619"/>
              <a:gd name="connsiteY15" fmla="*/ 730716 h 1065508"/>
              <a:gd name="connsiteX16" fmla="*/ 0 w 2494619"/>
              <a:gd name="connsiteY16" fmla="*/ 608928 h 1065508"/>
              <a:gd name="connsiteX17" fmla="*/ 0 w 2494619"/>
              <a:gd name="connsiteY17" fmla="*/ 608930 h 1065508"/>
              <a:gd name="connsiteX18" fmla="*/ 0 w 2494619"/>
              <a:gd name="connsiteY18" fmla="*/ 426251 h 1065508"/>
              <a:gd name="connsiteX19" fmla="*/ 0 w 2494619"/>
              <a:gd name="connsiteY19" fmla="*/ 426251 h 1065508"/>
              <a:gd name="connsiteX20" fmla="*/ 0 w 2494619"/>
              <a:gd name="connsiteY20" fmla="*/ 121788 h 1065508"/>
              <a:gd name="connsiteX0" fmla="*/ 0 w 2494619"/>
              <a:gd name="connsiteY0" fmla="*/ 121788 h 1042880"/>
              <a:gd name="connsiteX1" fmla="*/ 121788 w 2494619"/>
              <a:gd name="connsiteY1" fmla="*/ 0 h 1042880"/>
              <a:gd name="connsiteX2" fmla="*/ 415770 w 2494619"/>
              <a:gd name="connsiteY2" fmla="*/ 0 h 1042880"/>
              <a:gd name="connsiteX3" fmla="*/ 415770 w 2494619"/>
              <a:gd name="connsiteY3" fmla="*/ 0 h 1042880"/>
              <a:gd name="connsiteX4" fmla="*/ 1039425 w 2494619"/>
              <a:gd name="connsiteY4" fmla="*/ 0 h 1042880"/>
              <a:gd name="connsiteX5" fmla="*/ 2372831 w 2494619"/>
              <a:gd name="connsiteY5" fmla="*/ 0 h 1042880"/>
              <a:gd name="connsiteX6" fmla="*/ 2494619 w 2494619"/>
              <a:gd name="connsiteY6" fmla="*/ 121788 h 1042880"/>
              <a:gd name="connsiteX7" fmla="*/ 2494619 w 2494619"/>
              <a:gd name="connsiteY7" fmla="*/ 426251 h 1042880"/>
              <a:gd name="connsiteX8" fmla="*/ 2494619 w 2494619"/>
              <a:gd name="connsiteY8" fmla="*/ 426251 h 1042880"/>
              <a:gd name="connsiteX9" fmla="*/ 2494619 w 2494619"/>
              <a:gd name="connsiteY9" fmla="*/ 608930 h 1042880"/>
              <a:gd name="connsiteX10" fmla="*/ 2494619 w 2494619"/>
              <a:gd name="connsiteY10" fmla="*/ 608928 h 1042880"/>
              <a:gd name="connsiteX11" fmla="*/ 2372831 w 2494619"/>
              <a:gd name="connsiteY11" fmla="*/ 730716 h 1042880"/>
              <a:gd name="connsiteX12" fmla="*/ 1039425 w 2494619"/>
              <a:gd name="connsiteY12" fmla="*/ 730716 h 1042880"/>
              <a:gd name="connsiteX13" fmla="*/ 1399749 w 2494619"/>
              <a:gd name="connsiteY13" fmla="*/ 1042880 h 1042880"/>
              <a:gd name="connsiteX14" fmla="*/ 886617 w 2494619"/>
              <a:gd name="connsiteY14" fmla="*/ 737540 h 1042880"/>
              <a:gd name="connsiteX15" fmla="*/ 121788 w 2494619"/>
              <a:gd name="connsiteY15" fmla="*/ 730716 h 1042880"/>
              <a:gd name="connsiteX16" fmla="*/ 0 w 2494619"/>
              <a:gd name="connsiteY16" fmla="*/ 608928 h 1042880"/>
              <a:gd name="connsiteX17" fmla="*/ 0 w 2494619"/>
              <a:gd name="connsiteY17" fmla="*/ 608930 h 1042880"/>
              <a:gd name="connsiteX18" fmla="*/ 0 w 2494619"/>
              <a:gd name="connsiteY18" fmla="*/ 426251 h 1042880"/>
              <a:gd name="connsiteX19" fmla="*/ 0 w 2494619"/>
              <a:gd name="connsiteY19" fmla="*/ 426251 h 1042880"/>
              <a:gd name="connsiteX20" fmla="*/ 0 w 2494619"/>
              <a:gd name="connsiteY20" fmla="*/ 121788 h 1042880"/>
              <a:gd name="connsiteX0" fmla="*/ 0 w 2494619"/>
              <a:gd name="connsiteY0" fmla="*/ 121788 h 1042880"/>
              <a:gd name="connsiteX1" fmla="*/ 121788 w 2494619"/>
              <a:gd name="connsiteY1" fmla="*/ 0 h 1042880"/>
              <a:gd name="connsiteX2" fmla="*/ 415770 w 2494619"/>
              <a:gd name="connsiteY2" fmla="*/ 0 h 1042880"/>
              <a:gd name="connsiteX3" fmla="*/ 415770 w 2494619"/>
              <a:gd name="connsiteY3" fmla="*/ 0 h 1042880"/>
              <a:gd name="connsiteX4" fmla="*/ 1039425 w 2494619"/>
              <a:gd name="connsiteY4" fmla="*/ 0 h 1042880"/>
              <a:gd name="connsiteX5" fmla="*/ 2372831 w 2494619"/>
              <a:gd name="connsiteY5" fmla="*/ 0 h 1042880"/>
              <a:gd name="connsiteX6" fmla="*/ 2494619 w 2494619"/>
              <a:gd name="connsiteY6" fmla="*/ 121788 h 1042880"/>
              <a:gd name="connsiteX7" fmla="*/ 2494619 w 2494619"/>
              <a:gd name="connsiteY7" fmla="*/ 426251 h 1042880"/>
              <a:gd name="connsiteX8" fmla="*/ 2494619 w 2494619"/>
              <a:gd name="connsiteY8" fmla="*/ 426251 h 1042880"/>
              <a:gd name="connsiteX9" fmla="*/ 2494619 w 2494619"/>
              <a:gd name="connsiteY9" fmla="*/ 608930 h 1042880"/>
              <a:gd name="connsiteX10" fmla="*/ 2494619 w 2494619"/>
              <a:gd name="connsiteY10" fmla="*/ 608928 h 1042880"/>
              <a:gd name="connsiteX11" fmla="*/ 2372831 w 2494619"/>
              <a:gd name="connsiteY11" fmla="*/ 730716 h 1042880"/>
              <a:gd name="connsiteX12" fmla="*/ 1039425 w 2494619"/>
              <a:gd name="connsiteY12" fmla="*/ 730716 h 1042880"/>
              <a:gd name="connsiteX13" fmla="*/ 1399749 w 2494619"/>
              <a:gd name="connsiteY13" fmla="*/ 1042880 h 1042880"/>
              <a:gd name="connsiteX14" fmla="*/ 782526 w 2494619"/>
              <a:gd name="connsiteY14" fmla="*/ 729997 h 1042880"/>
              <a:gd name="connsiteX15" fmla="*/ 121788 w 2494619"/>
              <a:gd name="connsiteY15" fmla="*/ 730716 h 1042880"/>
              <a:gd name="connsiteX16" fmla="*/ 0 w 2494619"/>
              <a:gd name="connsiteY16" fmla="*/ 608928 h 1042880"/>
              <a:gd name="connsiteX17" fmla="*/ 0 w 2494619"/>
              <a:gd name="connsiteY17" fmla="*/ 608930 h 1042880"/>
              <a:gd name="connsiteX18" fmla="*/ 0 w 2494619"/>
              <a:gd name="connsiteY18" fmla="*/ 426251 h 1042880"/>
              <a:gd name="connsiteX19" fmla="*/ 0 w 2494619"/>
              <a:gd name="connsiteY19" fmla="*/ 426251 h 1042880"/>
              <a:gd name="connsiteX20" fmla="*/ 0 w 2494619"/>
              <a:gd name="connsiteY20" fmla="*/ 121788 h 104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94619" h="1042880">
                <a:moveTo>
                  <a:pt x="0" y="121788"/>
                </a:moveTo>
                <a:cubicBezTo>
                  <a:pt x="0" y="54526"/>
                  <a:pt x="54526" y="0"/>
                  <a:pt x="121788" y="0"/>
                </a:cubicBezTo>
                <a:lnTo>
                  <a:pt x="415770" y="0"/>
                </a:lnTo>
                <a:lnTo>
                  <a:pt x="415770" y="0"/>
                </a:lnTo>
                <a:lnTo>
                  <a:pt x="1039425" y="0"/>
                </a:lnTo>
                <a:lnTo>
                  <a:pt x="2372831" y="0"/>
                </a:lnTo>
                <a:cubicBezTo>
                  <a:pt x="2440093" y="0"/>
                  <a:pt x="2494619" y="54526"/>
                  <a:pt x="2494619" y="121788"/>
                </a:cubicBezTo>
                <a:lnTo>
                  <a:pt x="2494619" y="426251"/>
                </a:lnTo>
                <a:lnTo>
                  <a:pt x="2494619" y="426251"/>
                </a:lnTo>
                <a:lnTo>
                  <a:pt x="2494619" y="608930"/>
                </a:lnTo>
                <a:lnTo>
                  <a:pt x="2494619" y="608928"/>
                </a:lnTo>
                <a:cubicBezTo>
                  <a:pt x="2494619" y="676190"/>
                  <a:pt x="2440093" y="730716"/>
                  <a:pt x="2372831" y="730716"/>
                </a:cubicBezTo>
                <a:lnTo>
                  <a:pt x="1039425" y="730716"/>
                </a:lnTo>
                <a:cubicBezTo>
                  <a:pt x="1039078" y="794546"/>
                  <a:pt x="1400096" y="979050"/>
                  <a:pt x="1399749" y="1042880"/>
                </a:cubicBezTo>
                <a:lnTo>
                  <a:pt x="782526" y="729997"/>
                </a:lnTo>
                <a:lnTo>
                  <a:pt x="121788" y="730716"/>
                </a:lnTo>
                <a:cubicBezTo>
                  <a:pt x="54526" y="730716"/>
                  <a:pt x="0" y="676190"/>
                  <a:pt x="0" y="608928"/>
                </a:cubicBezTo>
                <a:lnTo>
                  <a:pt x="0" y="608930"/>
                </a:lnTo>
                <a:lnTo>
                  <a:pt x="0" y="426251"/>
                </a:lnTo>
                <a:lnTo>
                  <a:pt x="0" y="426251"/>
                </a:lnTo>
                <a:lnTo>
                  <a:pt x="0" y="121788"/>
                </a:lnTo>
                <a:close/>
              </a:path>
            </a:pathLst>
          </a:cu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127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" dirty="0" smtClean="0">
              <a:solidFill>
                <a:schemeClr val="tx1"/>
              </a:solidFill>
              <a:latin typeface="Segoe Print" pitchFamily="2" charset="0"/>
              <a:ea typeface="Meiryo" pitchFamily="34" charset="-128"/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Meiryo" pitchFamily="34" charset="-128"/>
              </a:rPr>
              <a:t>От этой картины очень большая польза: она дырку на обоях загораживает!</a:t>
            </a:r>
          </a:p>
          <a:p>
            <a:pPr algn="ctr"/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  <a:ea typeface="Meiryo" pitchFamily="34" charset="-128"/>
            </a:endParaRPr>
          </a:p>
          <a:p>
            <a:pPr algn="ctr"/>
            <a:endParaRPr lang="ru-RU" sz="1100" dirty="0">
              <a:solidFill>
                <a:schemeClr val="tx1"/>
              </a:solidFill>
              <a:latin typeface="Segoe Print" pitchFamily="2" charset="0"/>
              <a:ea typeface="Meiryo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47565" y="6051392"/>
            <a:ext cx="92645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solidFill>
                  <a:schemeClr val="bg1"/>
                </a:solidFill>
                <a:latin typeface="Cambria" pitchFamily="18" charset="0"/>
              </a:rPr>
              <a:t>Если картина на стене нужна, чтобы только дырку на обоях закрывать, то к </a:t>
            </a:r>
            <a:r>
              <a:rPr lang="ru-RU" sz="2000" dirty="0" smtClean="0">
                <a:latin typeface="Cambria" pitchFamily="18" charset="0"/>
              </a:rPr>
              <a:t>искусству это не имеет отношения</a:t>
            </a:r>
            <a:endParaRPr lang="ru-RU" sz="2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zal\Desktop\Рисунок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15"/>
            <a:ext cx="7884368" cy="591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47565" y="6150114"/>
            <a:ext cx="9191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А для первобытного искусства соединение красивого и полезного было важным, наскальная живопись могла быть частью магических ритуалов</a:t>
            </a:r>
            <a:endParaRPr lang="ru-RU" sz="2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zal\Desktop\Рисунок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4" y="-7334"/>
            <a:ext cx="8737994" cy="6553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47565" y="6457890"/>
            <a:ext cx="9191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Украшения служили оберегами</a:t>
            </a:r>
            <a:endParaRPr lang="ru-RU" sz="2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zal\Desktop\Рисунок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71400"/>
            <a:ext cx="12192000" cy="6410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162959"/>
            <a:ext cx="9191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Так же, как и вышивка на одежде, когда люди научились шить одежду из тканых материалов</a:t>
            </a:r>
            <a:endParaRPr lang="ru-RU" sz="2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zal\Desktop\Рисунок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172" y="0"/>
            <a:ext cx="9247956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162959"/>
            <a:ext cx="91915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Рисунки и татуировки на теле – это фиксация социального статуса или его изменений</a:t>
            </a:r>
            <a:endParaRPr lang="ru-RU" sz="2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5616" y="0"/>
            <a:ext cx="9179615" cy="3820620"/>
          </a:xfrm>
          <a:prstGeom prst="round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Meiryo" pitchFamily="34" charset="-128"/>
              </a:rPr>
              <a:t>Искусство – творчество по законам красоты.</a:t>
            </a:r>
          </a:p>
          <a:p>
            <a:pPr marL="1433513">
              <a:lnSpc>
                <a:spcPct val="130000"/>
              </a:lnSpc>
            </a:pP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Meiryo" pitchFamily="34" charset="-128"/>
              </a:rPr>
              <a:t>Оно создаёт особые, эстетические ценности.</a:t>
            </a:r>
          </a:p>
          <a:p>
            <a:pPr marL="2776538">
              <a:lnSpc>
                <a:spcPct val="130000"/>
              </a:lnSpc>
            </a:pPr>
            <a:r>
              <a:rPr lang="ru-RU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ea typeface="Meiryo" pitchFamily="34" charset="-128"/>
              </a:rPr>
              <a:t>Они не имеют прагматической значимости.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120549" y="6457890"/>
            <a:ext cx="92645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Так что о создании художественных образов речь, скорее всего, не шла</a:t>
            </a:r>
            <a:endParaRPr lang="ru-RU" sz="2000" dirty="0">
              <a:latin typeface="Cambria" pitchFamily="18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 rot="5400000">
            <a:off x="4410727" y="-212991"/>
            <a:ext cx="336196" cy="7983942"/>
          </a:xfrm>
          <a:prstGeom prst="rightBrace">
            <a:avLst>
              <a:gd name="adj1" fmla="val 108933"/>
              <a:gd name="adj2" fmla="val 50000"/>
            </a:avLst>
          </a:prstGeom>
          <a:ln w="146050">
            <a:solidFill>
              <a:schemeClr val="accent5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0" y="4090032"/>
            <a:ext cx="90364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Первобытное искусство – это искусство?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32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Виды искусства по способу материального воплощения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323439"/>
            <a:ext cx="9144000" cy="282630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Форма существования искусства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– художественное произведение: роман, спектакль, кинофильм, картина, песня и т. 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д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457890"/>
            <a:ext cx="91915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Cambria" pitchFamily="18" charset="0"/>
              </a:rPr>
              <a:t>Выделяют различные виды искусства</a:t>
            </a:r>
            <a:endParaRPr lang="ru-RU" sz="20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9603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Виды искусства по способу материального воплощения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4445"/>
            <a:ext cx="3275856" cy="254471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3" b="6379"/>
          <a:stretch/>
        </p:blipFill>
        <p:spPr>
          <a:xfrm>
            <a:off x="3275856" y="2310991"/>
            <a:ext cx="3300408" cy="255816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6264" y="2340509"/>
            <a:ext cx="2852782" cy="253934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1" name="TextBox 20"/>
          <p:cNvSpPr txBox="1"/>
          <p:nvPr/>
        </p:nvSpPr>
        <p:spPr>
          <a:xfrm>
            <a:off x="0" y="905153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1.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ИЗО: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 пластические и 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колористические материалы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60606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Виды искусства по способу материального воплощения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8"/>
          <a:stretch/>
        </p:blipFill>
        <p:spPr>
          <a:xfrm>
            <a:off x="5192273" y="1077217"/>
            <a:ext cx="3976602" cy="302608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84"/>
          <a:stretch/>
        </p:blipFill>
        <p:spPr>
          <a:xfrm>
            <a:off x="2334959" y="3545681"/>
            <a:ext cx="4474082" cy="329978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2" name="TextBox 21"/>
          <p:cNvSpPr txBox="1"/>
          <p:nvPr/>
        </p:nvSpPr>
        <p:spPr>
          <a:xfrm>
            <a:off x="0" y="1077218"/>
            <a:ext cx="648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2.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Литература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: слово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2779866"/>
            <a:ext cx="51922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3.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Музыка: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звуки  и тембры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017557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p"/>
      <p:bldP spid="2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369"/>
          <a:stretch/>
        </p:blipFill>
        <p:spPr>
          <a:xfrm>
            <a:off x="0" y="2277547"/>
            <a:ext cx="3461682" cy="230425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Виды искусства по способу материального воплощения</a:t>
            </a:r>
            <a:endParaRPr lang="ru-RU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0" y="107721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4. </a:t>
            </a: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Архитектура и прикладное искусство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:  пространственные конструкции и вещи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1"/>
          <a:stretch/>
        </p:blipFill>
        <p:spPr>
          <a:xfrm>
            <a:off x="3170035" y="2780928"/>
            <a:ext cx="3712153" cy="265032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106091"/>
            <a:ext cx="3419872" cy="262276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4455450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zal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7" y="12596"/>
            <a:ext cx="9167664" cy="5156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45333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По крайней мере с появлением человека разумного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87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959" y="-163328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Виды искусства по механизму восприятия: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3959" y="1760622"/>
            <a:ext cx="9144000" cy="1590983"/>
            <a:chOff x="373373" y="1247515"/>
            <a:chExt cx="8382362" cy="929587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369"/>
            <a:stretch/>
          </p:blipFill>
          <p:spPr>
            <a:xfrm>
              <a:off x="4550681" y="1250173"/>
              <a:ext cx="1406309" cy="92692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373" y="1247515"/>
              <a:ext cx="1392436" cy="929587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93" b="6379"/>
            <a:stretch/>
          </p:blipFill>
          <p:spPr>
            <a:xfrm>
              <a:off x="1765809" y="1250173"/>
              <a:ext cx="1392436" cy="92692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8245" y="1247515"/>
              <a:ext cx="1392436" cy="929587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9426" y="1250173"/>
              <a:ext cx="1406309" cy="92577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1"/>
            <a:stretch/>
          </p:blipFill>
          <p:spPr>
            <a:xfrm>
              <a:off x="5956990" y="1250174"/>
              <a:ext cx="1392436" cy="92578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10" name="TextBox 9"/>
          <p:cNvSpPr txBox="1"/>
          <p:nvPr/>
        </p:nvSpPr>
        <p:spPr>
          <a:xfrm>
            <a:off x="2483768" y="1052736"/>
            <a:ext cx="39377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1. Зрительное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29093" y="4058503"/>
            <a:ext cx="9144000" cy="2450818"/>
            <a:chOff x="373995" y="2903788"/>
            <a:chExt cx="4191181" cy="927565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2740" y="2903788"/>
              <a:ext cx="1392436" cy="92756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501"/>
            <a:stretch/>
          </p:blipFill>
          <p:spPr>
            <a:xfrm>
              <a:off x="373995" y="2903788"/>
              <a:ext cx="1392435" cy="92756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1" r="1951"/>
            <a:stretch/>
          </p:blipFill>
          <p:spPr>
            <a:xfrm>
              <a:off x="1766431" y="2909503"/>
              <a:ext cx="1392436" cy="92185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16" name="TextBox 15"/>
          <p:cNvSpPr txBox="1"/>
          <p:nvPr/>
        </p:nvSpPr>
        <p:spPr>
          <a:xfrm>
            <a:off x="579556" y="3371382"/>
            <a:ext cx="80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2. Зрительно-слуховое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262058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6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-66137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Виды искусства по механизму восприятия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8"/>
          <a:stretch/>
        </p:blipFill>
        <p:spPr>
          <a:xfrm>
            <a:off x="5522572" y="1865639"/>
            <a:ext cx="3522044" cy="284994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84"/>
          <a:stretch/>
        </p:blipFill>
        <p:spPr>
          <a:xfrm>
            <a:off x="0" y="1958462"/>
            <a:ext cx="3593405" cy="26642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7" name="TextBox 16"/>
          <p:cNvSpPr txBox="1"/>
          <p:nvPr/>
        </p:nvSpPr>
        <p:spPr>
          <a:xfrm>
            <a:off x="0" y="1146694"/>
            <a:ext cx="34706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3. Слуховое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39544" y="1146694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4. Литература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23595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18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" y="0"/>
            <a:ext cx="91440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Виды искусства по средствам выражения</a:t>
            </a:r>
            <a:endParaRPr lang="ru-RU" sz="3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-105548" y="1246181"/>
            <a:ext cx="9574091" cy="1606755"/>
            <a:chOff x="193849" y="1236509"/>
            <a:chExt cx="8509030" cy="945322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193849" y="1244292"/>
              <a:ext cx="4842385" cy="937539"/>
              <a:chOff x="373373" y="1243538"/>
              <a:chExt cx="4842385" cy="937539"/>
            </a:xfrm>
          </p:grpSpPr>
          <p:grpSp>
            <p:nvGrpSpPr>
              <p:cNvPr id="4" name="Группа 3"/>
              <p:cNvGrpSpPr/>
              <p:nvPr/>
            </p:nvGrpSpPr>
            <p:grpSpPr>
              <a:xfrm>
                <a:off x="373373" y="1247515"/>
                <a:ext cx="3612856" cy="929624"/>
                <a:chOff x="373373" y="1247515"/>
                <a:chExt cx="3612856" cy="929624"/>
              </a:xfrm>
            </p:grpSpPr>
            <p:pic>
              <p:nvPicPr>
                <p:cNvPr id="6" name="Рисунок 5"/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15177"/>
                <a:stretch/>
              </p:blipFill>
              <p:spPr>
                <a:xfrm>
                  <a:off x="373373" y="1247515"/>
                  <a:ext cx="1181107" cy="929587"/>
                </a:xfrm>
                <a:prstGeom prst="rect">
                  <a:avLst/>
                </a:prstGeom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</p:pic>
            <p:pic>
              <p:nvPicPr>
                <p:cNvPr id="7" name="Рисунок 6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5393" r="10730" b="6379"/>
                <a:stretch/>
              </p:blipFill>
              <p:spPr>
                <a:xfrm>
                  <a:off x="1554480" y="1250173"/>
                  <a:ext cx="1243029" cy="926929"/>
                </a:xfrm>
                <a:prstGeom prst="rect">
                  <a:avLst/>
                </a:prstGeom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</p:pic>
            <p:pic>
              <p:nvPicPr>
                <p:cNvPr id="8" name="Рисунок 7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5557" r="9074"/>
                <a:stretch/>
              </p:blipFill>
              <p:spPr>
                <a:xfrm>
                  <a:off x="2797509" y="1247552"/>
                  <a:ext cx="1188720" cy="929587"/>
                </a:xfrm>
                <a:prstGeom prst="rect">
                  <a:avLst/>
                </a:prstGeom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</p:pic>
          </p:grpSp>
          <p:pic>
            <p:nvPicPr>
              <p:cNvPr id="11" name="Рисунок 1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2570"/>
              <a:stretch/>
            </p:blipFill>
            <p:spPr>
              <a:xfrm>
                <a:off x="3986229" y="1243538"/>
                <a:ext cx="1229529" cy="937539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</p:pic>
        </p:grpSp>
        <p:grpSp>
          <p:nvGrpSpPr>
            <p:cNvPr id="16" name="Группа 15"/>
            <p:cNvGrpSpPr/>
            <p:nvPr/>
          </p:nvGrpSpPr>
          <p:grpSpPr>
            <a:xfrm>
              <a:off x="5036234" y="1236509"/>
              <a:ext cx="3666645" cy="933563"/>
              <a:chOff x="4818791" y="3118509"/>
              <a:chExt cx="3666645" cy="933563"/>
            </a:xfrm>
          </p:grpSpPr>
          <p:pic>
            <p:nvPicPr>
              <p:cNvPr id="12" name="Рисунок 1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587" r="6043" b="14369"/>
              <a:stretch/>
            </p:blipFill>
            <p:spPr>
              <a:xfrm>
                <a:off x="4818791" y="3125143"/>
                <a:ext cx="1188721" cy="926929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</p:pic>
          <p:pic>
            <p:nvPicPr>
              <p:cNvPr id="13" name="Рисунок 1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56" r="5069"/>
              <a:stretch/>
            </p:blipFill>
            <p:spPr>
              <a:xfrm>
                <a:off x="7210300" y="3118509"/>
                <a:ext cx="1275136" cy="925779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</p:pic>
          <p:pic>
            <p:nvPicPr>
              <p:cNvPr id="14" name="Рисунок 13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242" r="8263"/>
              <a:stretch/>
            </p:blipFill>
            <p:spPr>
              <a:xfrm>
                <a:off x="6007512" y="3118509"/>
                <a:ext cx="1202788" cy="925780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</p:pic>
        </p:grpSp>
      </p:grpSp>
      <p:sp>
        <p:nvSpPr>
          <p:cNvPr id="18" name="TextBox 17"/>
          <p:cNvSpPr txBox="1"/>
          <p:nvPr/>
        </p:nvSpPr>
        <p:spPr>
          <a:xfrm>
            <a:off x="-2" y="615553"/>
            <a:ext cx="91440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1. Пластическое (пространственное)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30617" y="3499267"/>
            <a:ext cx="3591456" cy="1945957"/>
            <a:chOff x="414997" y="3000070"/>
            <a:chExt cx="2424135" cy="934135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32" r="5142"/>
            <a:stretch/>
          </p:blipFill>
          <p:spPr>
            <a:xfrm>
              <a:off x="414997" y="3000070"/>
              <a:ext cx="1181107" cy="929586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20" name="Рисунок 19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45" r="9184"/>
            <a:stretch/>
          </p:blipFill>
          <p:spPr>
            <a:xfrm>
              <a:off x="1596103" y="3000070"/>
              <a:ext cx="1243029" cy="93413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22" name="TextBox 21"/>
          <p:cNvSpPr txBox="1"/>
          <p:nvPr/>
        </p:nvSpPr>
        <p:spPr>
          <a:xfrm>
            <a:off x="-3" y="2852936"/>
            <a:ext cx="6680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2. Временное (динамичное)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1780476" y="4808400"/>
            <a:ext cx="7526897" cy="2049600"/>
            <a:chOff x="3545058" y="2969498"/>
            <a:chExt cx="5373859" cy="941022"/>
          </a:xfrm>
        </p:grpSpPr>
        <p:pic>
          <p:nvPicPr>
            <p:cNvPr id="23" name="Рисунок 22"/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632" r="13106"/>
            <a:stretch/>
          </p:blipFill>
          <p:spPr>
            <a:xfrm>
              <a:off x="3545058" y="2969500"/>
              <a:ext cx="1020118" cy="941020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27" r="15108"/>
            <a:stretch/>
          </p:blipFill>
          <p:spPr>
            <a:xfrm>
              <a:off x="6738425" y="2969498"/>
              <a:ext cx="1083212" cy="929587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15" r="25360"/>
            <a:stretch/>
          </p:blipFill>
          <p:spPr>
            <a:xfrm>
              <a:off x="7821637" y="2969500"/>
              <a:ext cx="1097280" cy="93413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26" name="Рисунок 2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5250"/>
            <a:stretch/>
          </p:blipFill>
          <p:spPr>
            <a:xfrm>
              <a:off x="5625490" y="2969500"/>
              <a:ext cx="1112935" cy="929587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70" r="12113"/>
            <a:stretch/>
          </p:blipFill>
          <p:spPr>
            <a:xfrm>
              <a:off x="4570413" y="2969498"/>
              <a:ext cx="1055077" cy="929589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29" name="TextBox 28"/>
          <p:cNvSpPr txBox="1"/>
          <p:nvPr/>
        </p:nvSpPr>
        <p:spPr>
          <a:xfrm>
            <a:off x="3552666" y="3356992"/>
            <a:ext cx="56095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3. Пространственно-временное (синтетическое, зрелищное)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049983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22" grpId="0" build="p"/>
      <p:bldP spid="29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" y="0"/>
            <a:ext cx="91440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Виды искусства по средствам выражения</a:t>
            </a:r>
            <a:endParaRPr lang="ru-RU" sz="3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751" y="615553"/>
            <a:ext cx="90902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4. По степени применимости в быту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-1" y="2708920"/>
            <a:ext cx="91440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5. По социологическому принципу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6758" y="1666069"/>
            <a:ext cx="4696968" cy="792087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Прикладное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516897" y="1757674"/>
            <a:ext cx="3306789" cy="700481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Изящное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6362" y="3843818"/>
            <a:ext cx="2931462" cy="51581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Элитарное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203848" y="4838422"/>
            <a:ext cx="2864873" cy="51581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Народное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660232" y="4212166"/>
            <a:ext cx="2304256" cy="51581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Массовое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395242" y="1323439"/>
            <a:ext cx="592582" cy="367364"/>
          </a:xfrm>
          <a:prstGeom prst="straightConnector1">
            <a:avLst/>
          </a:prstGeom>
          <a:ln w="139700" cmpd="tri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6068721" y="1323439"/>
            <a:ext cx="591511" cy="367364"/>
          </a:xfrm>
          <a:prstGeom prst="straightConnector1">
            <a:avLst/>
          </a:prstGeom>
          <a:ln w="139700" cmpd="tri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1802660" y="3439256"/>
            <a:ext cx="592582" cy="367364"/>
          </a:xfrm>
          <a:prstGeom prst="straightConnector1">
            <a:avLst/>
          </a:prstGeom>
          <a:ln w="139700" cmpd="tri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4598875" y="4101726"/>
            <a:ext cx="0" cy="736696"/>
          </a:xfrm>
          <a:prstGeom prst="straightConnector1">
            <a:avLst/>
          </a:prstGeom>
          <a:ln w="139700" cmpd="tri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6688848" y="3514188"/>
            <a:ext cx="481443" cy="587538"/>
          </a:xfrm>
          <a:prstGeom prst="straightConnector1">
            <a:avLst/>
          </a:prstGeom>
          <a:ln w="139700" cmpd="tri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17085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Социальные функции искусства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4" y="705595"/>
            <a:ext cx="91397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1. Искусство – один из способов познания действительности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;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8750" y="6504057"/>
            <a:ext cx="913971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Воздействие искусства на духовный мир человека можно через его социальные функции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8923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zal\Desktop\Рисунок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6497"/>
            <a:ext cx="11430000" cy="578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2541" y="5128026"/>
            <a:ext cx="8918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glow rad="127000">
                    <a:schemeClr val="accent1">
                      <a:lumMod val="20000"/>
                      <a:lumOff val="8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В. И. Суриков. Боярыня Морозова</a:t>
            </a:r>
            <a:endParaRPr lang="ru-RU" sz="3600" b="1" dirty="0">
              <a:effectLst>
                <a:glow rad="127000">
                  <a:schemeClr val="accent1">
                    <a:lumMod val="20000"/>
                    <a:lumOff val="8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8750" y="6504057"/>
            <a:ext cx="913971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Причём знание о социальном мире, которое оно даёт, часто более глубокое, чем научное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zal\Desktop\Рисунок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7" y="0"/>
            <a:ext cx="9144857" cy="623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857" y="0"/>
            <a:ext cx="91448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Преступление и наказание. Иллюстрация к роману Ф. М. Достоевского</a:t>
            </a:r>
            <a:endParaRPr lang="ru-RU" sz="3200" b="1" dirty="0">
              <a:solidFill>
                <a:schemeClr val="bg1"/>
              </a:solidFill>
              <a:effectLst>
                <a:glow rad="127000">
                  <a:schemeClr val="tx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8750" y="6294922"/>
            <a:ext cx="913971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Например, литература знает о душе человека гораздо больше, чем психология, та наука, которая специально занимается изучением нашего внутреннего мира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11" b="4580"/>
          <a:stretch/>
        </p:blipFill>
        <p:spPr>
          <a:xfrm>
            <a:off x="-7938" y="-1"/>
            <a:ext cx="4578351" cy="285293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31"/>
          <a:stretch/>
        </p:blipFill>
        <p:spPr>
          <a:xfrm>
            <a:off x="4570413" y="2852936"/>
            <a:ext cx="4583756" cy="30127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68"/>
          <a:stretch/>
        </p:blipFill>
        <p:spPr>
          <a:xfrm>
            <a:off x="4570414" y="-1"/>
            <a:ext cx="4578671" cy="29969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" b="1445"/>
          <a:stretch/>
        </p:blipFill>
        <p:spPr>
          <a:xfrm>
            <a:off x="1" y="2852936"/>
            <a:ext cx="4575497" cy="301272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15527" y="1704974"/>
            <a:ext cx="684076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Звучал булат, картечь визжала,</a:t>
            </a:r>
          </a:p>
          <a:p>
            <a:r>
              <a:rPr lang="ru-RU" sz="4400" b="1" dirty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Рука бойцов колоть устала,</a:t>
            </a:r>
          </a:p>
          <a:p>
            <a:r>
              <a:rPr lang="ru-RU" sz="4400" b="1" dirty="0" smtClean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И ядрам </a:t>
            </a:r>
            <a:r>
              <a:rPr lang="ru-RU" sz="4400" b="1" dirty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пролетать мешала</a:t>
            </a:r>
          </a:p>
          <a:p>
            <a:r>
              <a:rPr lang="ru-RU" sz="4400" b="1" dirty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Гора кровавых тел.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-7938" y="6013146"/>
            <a:ext cx="9139715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Знания, которые мы получаем из художественных произведений, возможно, не так объективны и систематизированы, как научные. Но зато они ценностно окрашены. То есть сразу выделяют наиболее значимое и важное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5693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Социальные функции искусства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4" y="705595"/>
            <a:ext cx="91397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1. Искусство – один из способов познания действительности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20948" y="1772816"/>
            <a:ext cx="9164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2. Искусство способствует духовному общению людей;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44539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zal\Desktop\Рисунок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7424"/>
            <a:ext cx="9190254" cy="69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2662" y="6289575"/>
            <a:ext cx="913971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solidFill>
                  <a:schemeClr val="bg1"/>
                </a:solidFill>
                <a:latin typeface="Cambria" pitchFamily="18" charset="0"/>
              </a:rPr>
              <a:t>Автор хочет донести до нас то, как он видит, слышит, чувствует мир. Зачастую мы </a:t>
            </a:r>
            <a:r>
              <a:rPr lang="ru-RU" sz="1700" dirty="0" smtClean="0">
                <a:latin typeface="Cambria" pitchFamily="18" charset="0"/>
              </a:rPr>
              <a:t>становимся его </a:t>
            </a:r>
            <a:r>
              <a:rPr lang="ru-RU" sz="1700" dirty="0" err="1" smtClean="0">
                <a:latin typeface="Cambria" pitchFamily="18" charset="0"/>
              </a:rPr>
              <a:t>сотворцами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zal\Desktop\Рисунок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9" y="-243408"/>
            <a:ext cx="9199441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27547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Самые древние наскальные рисунки были найдены в одной из пещер индонезийского острова Сулавеси. Им около 40 тысяч лет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87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zal\Desktop\Рисунок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6" y="-704554"/>
            <a:ext cx="9137922" cy="693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426" y="6404"/>
            <a:ext cx="91345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glow rad="127000">
                    <a:srgbClr val="593B1D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«Собачье сердце» (режиссёр В. Бортко)</a:t>
            </a:r>
            <a:endParaRPr lang="ru-RU" sz="3600" b="1" dirty="0">
              <a:solidFill>
                <a:schemeClr val="bg1"/>
              </a:solidFill>
              <a:effectLst>
                <a:glow rad="127000">
                  <a:srgbClr val="593B1D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22662" y="6289575"/>
            <a:ext cx="913971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Новое поколение читателей, зрителей, слушателей может открыть такие смыслы, о которых создатель даже не подозревал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zal\Desktop\Рисунок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79" y="0"/>
            <a:ext cx="9150079" cy="6101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22662" y="6289575"/>
            <a:ext cx="913971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Но общение происходит и на другом уровне. Мы с неподдельным интересом поддерживаем разговор о фильмах, книгах, музыке. Сравниваем свои впечатления от них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42" y="34280"/>
            <a:ext cx="7803115" cy="54005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Скажи мне, что ты читаешь, и я скажу, кто ты!</a:t>
            </a:r>
            <a:endParaRPr lang="ru-RU" sz="44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2662" y="6466546"/>
            <a:ext cx="913971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Это был один из самых простых способов понять внутренний мир человека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79024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Социальные функции искусства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4" y="705595"/>
            <a:ext cx="91397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1. Искусство – один из способов познания действительности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;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8750" y="6504057"/>
            <a:ext cx="913971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Оказывает очень сильное влияние на умы и чувства людей</a:t>
            </a:r>
            <a:endParaRPr lang="ru-RU" sz="17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0948" y="1772816"/>
            <a:ext cx="91649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2. Искусство способствует духовному общению людей;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3" y="2973145"/>
            <a:ext cx="91266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3. Произведения искусства формируют определённые ценности, воспитывают представление о должном положении вещей;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978557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zal\Desktop\Рисунок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31440"/>
            <a:ext cx="9144000" cy="673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96882" y="64358"/>
            <a:ext cx="61471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b="1" dirty="0" smtClean="0">
                <a:solidFill>
                  <a:schemeClr val="bg1"/>
                </a:solidFill>
                <a:effectLst>
                  <a:glow rad="127000">
                    <a:schemeClr val="tx1">
                      <a:lumMod val="85000"/>
                      <a:lumOff val="1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В. Г. Перов. Тройка</a:t>
            </a:r>
            <a:endParaRPr lang="ru-RU" sz="3600" b="1" dirty="0">
              <a:solidFill>
                <a:schemeClr val="bg1"/>
              </a:solidFill>
              <a:effectLst>
                <a:glow rad="127000">
                  <a:schemeClr val="tx1">
                    <a:lumMod val="85000"/>
                    <a:lumOff val="1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82" y="6263948"/>
            <a:ext cx="913971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Искусство может раскрывать уродливые стороны действительности или, какой прекрасной она может быть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Социальные функции искусства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930" y="476672"/>
            <a:ext cx="91397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1. Искусство – один из способов познания действительности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;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-8750" y="6504057"/>
            <a:ext cx="913971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Приблизить его к идеалу</a:t>
            </a:r>
            <a:endParaRPr lang="ru-RU" sz="1700" dirty="0"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5302" y="1322765"/>
            <a:ext cx="91649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2. Искусство способствует духовному общению людей;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7884" y="2132856"/>
            <a:ext cx="91875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3. Произведения искусства формируют определён-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ные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 ценности, воспитывают представление о должном положении вещей;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930" y="3517851"/>
            <a:ext cx="80060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4. Искусство может побудить преобразовать окружающий мир.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5364023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404664"/>
            <a:ext cx="85689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Искусство для общества!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-27784" y="1915091"/>
            <a:ext cx="91717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rPr>
              <a:t>Искусство для искусства!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itchFamily="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87824" y="1268760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или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483" y="129851"/>
            <a:ext cx="1352418" cy="292414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0807" y="6242447"/>
            <a:ext cx="913971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Достаточно распространена точка зрения, что общественно-преобразующая функция – основная для искусства. Его сила должна быть направлена на службу интересам общества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98979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1" b="9824"/>
          <a:stretch/>
        </p:blipFill>
        <p:spPr>
          <a:xfrm>
            <a:off x="0" y="3056391"/>
            <a:ext cx="4588717" cy="31409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2"/>
          <a:stretch/>
        </p:blipFill>
        <p:spPr>
          <a:xfrm>
            <a:off x="-13122" y="-171400"/>
            <a:ext cx="4702073" cy="32277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5" b="18671"/>
          <a:stretch/>
        </p:blipFill>
        <p:spPr>
          <a:xfrm>
            <a:off x="4558383" y="3056391"/>
            <a:ext cx="4573587" cy="31409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2" r="2982"/>
          <a:stretch/>
        </p:blipFill>
        <p:spPr>
          <a:xfrm>
            <a:off x="4561680" y="-171400"/>
            <a:ext cx="4573587" cy="32277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807" y="6242447"/>
            <a:ext cx="913971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Красота соборов и церковных песнопений должны укреплять религиозные чувства верующих и возвышать их душу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0596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68" t="3704" r="9697" b="3205"/>
          <a:stretch/>
        </p:blipFill>
        <p:spPr>
          <a:xfrm>
            <a:off x="6278910" y="1"/>
            <a:ext cx="2865090" cy="60932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9" t="1293" r="1601"/>
          <a:stretch/>
        </p:blipFill>
        <p:spPr>
          <a:xfrm>
            <a:off x="3244044" y="2117"/>
            <a:ext cx="3034866" cy="609117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3"/>
              </a:clrFrom>
              <a:clrTo>
                <a:srgbClr val="FFFF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" r="1600" b="1295"/>
          <a:stretch/>
        </p:blipFill>
        <p:spPr>
          <a:xfrm>
            <a:off x="0" y="0"/>
            <a:ext cx="3244044" cy="60932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8651" y="6493188"/>
            <a:ext cx="913971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Литературное произведение  должно влиять на мировоззрение личности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94948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zal\Desktop\Рисунок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0"/>
            <a:ext cx="9525000" cy="652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8651" y="6493188"/>
            <a:ext cx="913971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Плакаты внушать различные идеи, от патриотических 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zal\Desktop\Рисунок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038" y="-171400"/>
            <a:ext cx="9744076" cy="645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27547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Первобытное искусство представлено не только изображениями животных, сцен охоты, но и скульптурой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87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zal\Desktop\Рисунок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" y="0"/>
            <a:ext cx="9199865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8651" y="6493188"/>
            <a:ext cx="913971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до коммерческих. А безыдейные произведения бесполезны и даже вредны для общества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zal\Desktop\Рисунок3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6" y="-72620"/>
            <a:ext cx="8783960" cy="6587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8651" y="6493188"/>
            <a:ext cx="9139715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Их нельзя допускать до зрителя или читателя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9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zal\Desktop\Рисунок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04" y="292387"/>
            <a:ext cx="9144000" cy="590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0"/>
            <a:ext cx="88907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glow rad="127000">
                    <a:schemeClr val="bg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В. В. Кандинский. Доминирующая кривая</a:t>
            </a:r>
            <a:endParaRPr lang="ru-RU" sz="3200" b="1" dirty="0">
              <a:effectLst>
                <a:glow rad="127000">
                  <a:schemeClr val="bg1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193124"/>
            <a:ext cx="913971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Такое отношение к искусству ограничивает и даже уничтожает свободу творчества. А без свободы это уже не творчество…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zal\Desktop\Рисунок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685" y="0"/>
            <a:ext cx="9215019" cy="6135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193124"/>
            <a:ext cx="913971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Произведения, которые создаются на заказ, могут быть правильными с </a:t>
            </a:r>
            <a:r>
              <a:rPr lang="ru-RU" sz="1700" dirty="0" err="1" smtClean="0">
                <a:latin typeface="Cambria" pitchFamily="18" charset="0"/>
              </a:rPr>
              <a:t>т.зр</a:t>
            </a:r>
            <a:r>
              <a:rPr lang="ru-RU" sz="1700" dirty="0" smtClean="0">
                <a:latin typeface="Cambria" pitchFamily="18" charset="0"/>
              </a:rPr>
              <a:t> государственной пользы, но при этом не оригинальны и мало интересны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7"/>
            <a:ext cx="503377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33772" y="6941"/>
            <a:ext cx="41102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С. Дали. Мягкая конструкция с варёными бобами </a:t>
            </a:r>
            <a:r>
              <a:rPr lang="ru-RU" dirty="0" smtClean="0">
                <a:latin typeface="Meiryo" pitchFamily="34" charset="-128"/>
                <a:ea typeface="Meiryo" pitchFamily="34" charset="-128"/>
              </a:rPr>
              <a:t>(предчувствие гражданской войны)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52886" y="5921237"/>
            <a:ext cx="41102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Cambria" pitchFamily="18" charset="0"/>
                <a:ea typeface="Meiryo" pitchFamily="34" charset="-128"/>
              </a:rPr>
              <a:t>Картина </a:t>
            </a:r>
            <a:r>
              <a:rPr lang="ru-RU" dirty="0" smtClean="0">
                <a:latin typeface="Cambria" pitchFamily="18" charset="0"/>
                <a:ea typeface="Meiryo" pitchFamily="34" charset="-128"/>
              </a:rPr>
              <a:t>написана в </a:t>
            </a:r>
            <a:r>
              <a:rPr lang="ru-RU" dirty="0">
                <a:latin typeface="Cambria" pitchFamily="18" charset="0"/>
                <a:ea typeface="Meiryo" pitchFamily="34" charset="-128"/>
              </a:rPr>
              <a:t>1936 году, </a:t>
            </a:r>
            <a:r>
              <a:rPr lang="ru-RU" dirty="0" smtClean="0">
                <a:latin typeface="Cambria" pitchFamily="18" charset="0"/>
                <a:ea typeface="Meiryo" pitchFamily="34" charset="-128"/>
              </a:rPr>
              <a:t>за </a:t>
            </a:r>
            <a:r>
              <a:rPr lang="ru-RU" dirty="0">
                <a:latin typeface="Cambria" pitchFamily="18" charset="0"/>
                <a:ea typeface="Meiryo" pitchFamily="34" charset="-128"/>
              </a:rPr>
              <a:t>6 месяцев до начала Гражданской войны в </a:t>
            </a:r>
            <a:r>
              <a:rPr lang="ru-RU" dirty="0" smtClean="0">
                <a:latin typeface="Cambria" pitchFamily="18" charset="0"/>
                <a:ea typeface="Meiryo" pitchFamily="34" charset="-128"/>
              </a:rPr>
              <a:t>Испании</a:t>
            </a:r>
            <a:endParaRPr lang="ru-RU" dirty="0"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52886" y="5657671"/>
            <a:ext cx="41102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  <a:ea typeface="Meiryo" pitchFamily="34" charset="-128"/>
              </a:rPr>
              <a:t>Авторы </a:t>
            </a:r>
            <a:r>
              <a:rPr lang="ru-RU" dirty="0" err="1" smtClean="0">
                <a:latin typeface="Cambria" pitchFamily="18" charset="0"/>
                <a:ea typeface="Meiryo" pitchFamily="34" charset="-128"/>
              </a:rPr>
              <a:t>худ.произв-ний</a:t>
            </a:r>
            <a:r>
              <a:rPr lang="ru-RU" dirty="0" smtClean="0">
                <a:latin typeface="Cambria" pitchFamily="18" charset="0"/>
                <a:ea typeface="Meiryo" pitchFamily="34" charset="-128"/>
              </a:rPr>
              <a:t>, если они творческие люди, обычно гораздо тоньше и полнее ощущают окружающую действительность</a:t>
            </a:r>
            <a:endParaRPr lang="ru-RU" dirty="0"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6344" y="5921237"/>
            <a:ext cx="41102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Они могут раньше других заметить то новое в общественных </a:t>
            </a:r>
            <a:r>
              <a:rPr lang="ru-RU" dirty="0" err="1" smtClean="0">
                <a:latin typeface="Cambria" pitchFamily="18" charset="0"/>
              </a:rPr>
              <a:t>отнош</a:t>
            </a:r>
            <a:r>
              <a:rPr lang="ru-RU" dirty="0" smtClean="0">
                <a:latin typeface="Cambria" pitchFamily="18" charset="0"/>
              </a:rPr>
              <a:t>-х, что только начинает зарождаться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80591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7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Социальные функции искусства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930" y="476672"/>
            <a:ext cx="91397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1. Искусство – один из способов познания действительности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5302" y="1322765"/>
            <a:ext cx="91649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2. Искусство способствует духовному общению людей;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7884" y="2132856"/>
            <a:ext cx="91875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3. Произведения искусства формируют определён-</a:t>
            </a: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ные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 ценности, воспитывают представление о должном положении вещей;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930" y="3517851"/>
            <a:ext cx="91397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4. Искусство может побудить преобразовать окружающий мир;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801" y="4471958"/>
            <a:ext cx="91258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5. Искусство может предвосхитить события, предсказать их.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6550589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zal\Desktop\Рисунок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251" y="2172"/>
            <a:ext cx="9144000" cy="575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5536" y="6288650"/>
            <a:ext cx="913971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Проблемы, которые может породить информационная революция,  лавинообразное нарастание информации, характерное для нашего времени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82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zal\Desktop\Рисунок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19532"/>
            <a:ext cx="9525000" cy="5353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465621"/>
            <a:ext cx="917953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Впервые была описана писателями фантастами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9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zal\Desktop\Рисунок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61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465621"/>
            <a:ext cx="917953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Писатели-фантасты явно обладают </a:t>
            </a:r>
            <a:r>
              <a:rPr lang="ru-RU" sz="1700" dirty="0" err="1" smtClean="0">
                <a:latin typeface="Cambria" pitchFamily="18" charset="0"/>
              </a:rPr>
              <a:t>экстросенсорными</a:t>
            </a:r>
            <a:r>
              <a:rPr lang="ru-RU" sz="1700" dirty="0" smtClean="0">
                <a:latin typeface="Cambria" pitchFamily="18" charset="0"/>
              </a:rPr>
              <a:t> способностями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9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Сбывшиеся прогнозы по поводу достижений науки и техники 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72007" y="1323439"/>
            <a:ext cx="2627785" cy="4050526"/>
            <a:chOff x="551330" y="1311574"/>
            <a:chExt cx="2627785" cy="3503713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1330" y="1311574"/>
              <a:ext cx="2627784" cy="3503713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551330" y="4362701"/>
              <a:ext cx="2627785" cy="452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  <a:ea typeface="Meiryo" pitchFamily="34" charset="-128"/>
                </a:rPr>
                <a:t>Жюль Верн</a:t>
              </a:r>
              <a:endPara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272734" y="1196750"/>
            <a:ext cx="2769753" cy="4504806"/>
            <a:chOff x="6708770" y="1311573"/>
            <a:chExt cx="1924242" cy="3089962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8770" y="1311573"/>
              <a:ext cx="1924242" cy="303884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6708770" y="4042645"/>
              <a:ext cx="1924242" cy="358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  <a:ea typeface="Meiryo" pitchFamily="34" charset="-128"/>
                </a:rPr>
                <a:t>Герберт Уэллс</a:t>
              </a:r>
              <a:endPara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691121" y="1323439"/>
            <a:ext cx="23869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98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из 108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95936" y="3534545"/>
            <a:ext cx="22767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77 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из 86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17768" y="6207917"/>
            <a:ext cx="917953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Исследователи подсчитали, например, что из 108 прогнозов по поводу достижений науки и техники, которые есть в романах Жюля Верна Ошибочными оказались лишь 10</a:t>
            </a:r>
            <a:endParaRPr lang="ru-RU" sz="1700" dirty="0">
              <a:latin typeface="Cambr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44515" y="6539120"/>
            <a:ext cx="917953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Герберт Уэллс внёс подобный результат: 77 верных предсказаний из 86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3205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>
            <a:off x="5868144" y="-32274"/>
            <a:ext cx="2961452" cy="529205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89576"/>
            <a:ext cx="2988230" cy="49775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27547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Самые известные объёмные изображения того периода истории – палеолитические Венеры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8199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zal\Desktop\Рисунок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807392" cy="6129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242447"/>
            <a:ext cx="917953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Особый интерес в этом смысле представляет жанр-антиутопия. Авторы подмечают негативные тенденции в развитии современного им общества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9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zal\Desktop\Рисунок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1504" cy="5203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6423" y="6254057"/>
            <a:ext cx="917953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И показывают к каким ужасным последствиям для человека они могут привести, если разовьются до своего логического конца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9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1" y="0"/>
            <a:ext cx="2555775" cy="4437112"/>
            <a:chOff x="0" y="0"/>
            <a:chExt cx="1847629" cy="2969768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847629" cy="2571750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0" y="2260798"/>
              <a:ext cx="1847629" cy="708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  <a:ea typeface="Meiryo" pitchFamily="34" charset="-128"/>
                </a:rPr>
                <a:t>Джордж Оруэлл</a:t>
              </a:r>
              <a:endPara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endParaRPr>
            </a:p>
          </p:txBody>
        </p:sp>
      </p:grpSp>
      <p:pic>
        <p:nvPicPr>
          <p:cNvPr id="1026" name="Picture 2" descr="http://1.bp.blogspot.com/-gj5OIhvsUmg/Uh8sOE4NdeI/AAAAAAAABOI/QohfCESPDN4/s1600/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645" y="-34215"/>
            <a:ext cx="39933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566" y="5914805"/>
            <a:ext cx="5150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mbria" pitchFamily="18" charset="0"/>
              </a:rPr>
              <a:t>В романе Оруэлла «1984-й» описывается мир, разделённый между 3-мя </a:t>
            </a:r>
            <a:r>
              <a:rPr lang="ru-RU" dirty="0" err="1" smtClean="0">
                <a:latin typeface="Cambria" pitchFamily="18" charset="0"/>
              </a:rPr>
              <a:t>супертоталитарными</a:t>
            </a:r>
            <a:r>
              <a:rPr lang="ru-RU" dirty="0" smtClean="0">
                <a:latin typeface="Cambria" pitchFamily="18" charset="0"/>
              </a:rPr>
              <a:t> государствами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25096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zal\Desktop\Рисунок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25572"/>
            <a:ext cx="9213801" cy="518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264" y="6254057"/>
            <a:ext cx="910973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Они научились контролировать не только различные сферы общественной жизни, но и мысли людей, постоянно меняя историю, точнее её официальную версию 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9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zal\Desktop\Рисунок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573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7339" y="6519546"/>
            <a:ext cx="910973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Изымая из языка слова, которые вредны для государственного интереса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9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11975"/>
            <a:ext cx="3131840" cy="3711756"/>
            <a:chOff x="-1" y="8980"/>
            <a:chExt cx="2143307" cy="2758133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" y="8980"/>
              <a:ext cx="1995468" cy="2758133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0" y="2260798"/>
              <a:ext cx="2143306" cy="343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  <a:effectLst>
                    <a:glow rad="127000">
                      <a:schemeClr val="bg2">
                        <a:lumMod val="25000"/>
                      </a:schemeClr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  <a:ea typeface="Meiryo" pitchFamily="34" charset="-128"/>
                </a:rPr>
                <a:t>Евгений Замятин</a:t>
              </a:r>
              <a:endParaRPr lang="ru-RU" sz="2400" b="1" dirty="0">
                <a:solidFill>
                  <a:schemeClr val="bg1"/>
                </a:solidFill>
                <a:effectLst>
                  <a:glow rad="127000">
                    <a:schemeClr val="bg2">
                      <a:lumMod val="2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7078" y="26880"/>
            <a:ext cx="4596922" cy="684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0" y="6211769"/>
            <a:ext cx="455486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 smtClean="0">
                <a:latin typeface="Cambria" pitchFamily="18" charset="0"/>
              </a:rPr>
              <a:t>Один из самых знаменитых антиутопий, роман Замятина «Мы»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8822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zal\Desktop\Рисунок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6" y="1"/>
            <a:ext cx="9108464" cy="596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211769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Люди в романе утратили индивидуальность и различаются по номерам. В обществе провозглашен принцип, что свободный человек не счастлив…</a:t>
            </a:r>
            <a:endParaRPr lang="ru-RU" sz="1700" dirty="0"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536" y="393895"/>
            <a:ext cx="9108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effectLst>
                  <a:glow rad="127000">
                    <a:srgbClr val="00206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Счастье и свобода несовместимы.</a:t>
            </a:r>
          </a:p>
          <a:p>
            <a:r>
              <a:rPr lang="ru-RU" sz="4800" b="1" dirty="0" smtClean="0">
                <a:solidFill>
                  <a:schemeClr val="bg1"/>
                </a:solidFill>
                <a:effectLst>
                  <a:glow rad="127000">
                    <a:srgbClr val="00206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itchFamily="82" charset="0"/>
              </a:rPr>
              <a:t>Свободный человек не может быть счастлив</a:t>
            </a:r>
            <a:endParaRPr lang="ru-RU" sz="4800" b="1" dirty="0">
              <a:solidFill>
                <a:schemeClr val="bg1"/>
              </a:solidFill>
              <a:effectLst>
                <a:glow rad="127000">
                  <a:srgbClr val="002060"/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98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zal\Desktop\Рисунок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09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504057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Те, кто читают, слишком независимы в суждениях…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9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44059"/>
            <a:ext cx="2843808" cy="3963264"/>
            <a:chOff x="0" y="-1"/>
            <a:chExt cx="2843808" cy="3167934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05" r="12456"/>
            <a:stretch/>
          </p:blipFill>
          <p:spPr>
            <a:xfrm>
              <a:off x="7035" y="-1"/>
              <a:ext cx="2836773" cy="3167934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0" y="2821684"/>
              <a:ext cx="2843808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err="1" smtClean="0">
                  <a:solidFill>
                    <a:schemeClr val="bg1"/>
                  </a:solidFill>
                  <a:effectLst>
                    <a:glow rad="127000">
                      <a:schemeClr val="tx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  <a:ea typeface="Meiryo" pitchFamily="34" charset="-128"/>
                </a:rPr>
                <a:t>Кадзуо</a:t>
              </a:r>
              <a:r>
                <a:rPr lang="ru-RU" sz="2400" b="1" dirty="0" smtClean="0">
                  <a:solidFill>
                    <a:schemeClr val="bg1"/>
                  </a:solidFill>
                  <a:effectLst>
                    <a:glow rad="127000">
                      <a:schemeClr val="tx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mbria" pitchFamily="18" charset="0"/>
                  <a:ea typeface="Meiryo" pitchFamily="34" charset="-128"/>
                </a:rPr>
                <a:t> Исигуро</a:t>
              </a:r>
              <a:endParaRPr lang="ru-RU" sz="2400" b="1" dirty="0">
                <a:solidFill>
                  <a:schemeClr val="bg1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4049" y="-4548"/>
            <a:ext cx="4139952" cy="6801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8682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zal\Desktop\Рисунок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338"/>
            <a:ext cx="9243762" cy="6141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504057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Дети рождались как доноры для неизлечимо больных людей…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9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zal\Desktop\Рисунок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26" y="9108"/>
            <a:ext cx="9151410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48133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Повседневные вещи, орудия труда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87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zal\Desktop\Рисунок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9" y="9965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6504057"/>
            <a:ext cx="914400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700" dirty="0" smtClean="0">
                <a:latin typeface="Cambria" pitchFamily="18" charset="0"/>
              </a:rPr>
              <a:t>Искусство-это высшая форма эстетической деятельности человека</a:t>
            </a:r>
            <a:endParaRPr lang="ru-RU" sz="17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598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Социальные функции искусства</a:t>
            </a:r>
            <a:endParaRPr lang="ru-RU" sz="40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" y="671376"/>
            <a:ext cx="91397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4. Искусство может побудить преобразовать окружающий мир;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8699" y="1643428"/>
            <a:ext cx="91258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5. Искусство может предвосхитить события, предсказать их;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4" y="2669311"/>
            <a:ext cx="93922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6. Искусство формирует эстетические потреб-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ности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 человека, стремление к красоте, эсте-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тический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 вкус, то есть умение отличать прекрасное от безобразного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84" y="4731414"/>
            <a:ext cx="91397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Meiryo" pitchFamily="34" charset="-128"/>
              </a:rPr>
              <a:t>7. Произведения искусства способны доставлять наслаждение.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  <a:ea typeface="Meiryo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893833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250027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87682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487682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3271567"/>
              </p:ext>
            </p:extLst>
          </p:nvPr>
        </p:nvGraphicFramePr>
        <p:xfrm>
          <a:off x="0" y="0"/>
          <a:ext cx="9144000" cy="6318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620688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1 вариант</a:t>
                      </a:r>
                      <a:endParaRPr lang="ru-RU" sz="4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2 вариант</a:t>
                      </a:r>
                      <a:endParaRPr lang="ru-RU" sz="4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1123561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1.</a:t>
                      </a:r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4132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1. </a:t>
                      </a:r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Церковь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1123561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2. </a:t>
                      </a:r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46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2. </a:t>
                      </a:r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145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1123561"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3. </a:t>
                      </a:r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4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3. </a:t>
                      </a:r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2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1123561">
                <a:tc>
                  <a:txBody>
                    <a:bodyPr/>
                    <a:lstStyle/>
                    <a:p>
                      <a:pPr algn="just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4. </a:t>
                      </a:r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623751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4. </a:t>
                      </a:r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261537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  <a:tr h="1123561">
                <a:tc>
                  <a:txBody>
                    <a:bodyPr/>
                    <a:lstStyle/>
                    <a:p>
                      <a:pPr algn="just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5. </a:t>
                      </a:r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Одержимость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4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5. </a:t>
                      </a:r>
                      <a:r>
                        <a:rPr lang="ru-RU" sz="4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 pitchFamily="18" charset="0"/>
                        </a:rPr>
                        <a:t>122112</a:t>
                      </a:r>
                      <a:endParaRPr lang="ru-RU" sz="4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4876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AF3ED"/>
              </a:clrFrom>
              <a:clrTo>
                <a:srgbClr val="FAF3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69" b="8590"/>
          <a:stretch/>
        </p:blipFill>
        <p:spPr>
          <a:xfrm>
            <a:off x="1854775" y="21226"/>
            <a:ext cx="5885577" cy="6574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"/>
          </a:effectLst>
        </p:spPr>
      </p:pic>
      <p:sp>
        <p:nvSpPr>
          <p:cNvPr id="4" name="TextBox 3"/>
          <p:cNvSpPr txBox="1"/>
          <p:nvPr/>
        </p:nvSpPr>
        <p:spPr>
          <a:xfrm>
            <a:off x="0" y="648133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latin typeface="Cambria" pitchFamily="18" charset="0"/>
              </a:rPr>
              <a:t>Наши далёкие предки украшали орнаменты</a:t>
            </a: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46509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1650</Words>
  <Application>Microsoft Office PowerPoint</Application>
  <PresentationFormat>Экран (4:3)</PresentationFormat>
  <Paragraphs>189</Paragraphs>
  <Slides>85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85</vt:i4>
      </vt:variant>
    </vt:vector>
  </HeadingPairs>
  <TitlesOfParts>
    <vt:vector size="8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zal</dc:creator>
  <cp:lastModifiedBy>zal</cp:lastModifiedBy>
  <cp:revision>27</cp:revision>
  <dcterms:created xsi:type="dcterms:W3CDTF">2018-12-31T15:04:07Z</dcterms:created>
  <dcterms:modified xsi:type="dcterms:W3CDTF">2019-05-21T16:16:44Z</dcterms:modified>
</cp:coreProperties>
</file>