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6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85;&#1076;&#1088;&#1077;&#1081;%20&#1044;&#1084;&#1080;&#1090;&#1088;&#1080;&#1077;&#1074;&#1080;&#1095;\Desktop\Excel%20&#1076;&#1083;&#1103;%20&#1092;&#1080;&#1079;&#1080;&#1082;&#1080;%20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v>Изотермический процесс</c:v>
          </c:tx>
          <c:marker>
            <c:symbol val="none"/>
          </c:marker>
          <c:cat>
            <c:numRef>
              <c:f>'Изотерма v'!$B$7:$B$26</c:f>
              <c:numCache>
                <c:formatCode>General</c:formatCode>
                <c:ptCount val="20"/>
                <c:pt idx="0">
                  <c:v>1</c:v>
                </c:pt>
                <c:pt idx="1">
                  <c:v>1.2</c:v>
                </c:pt>
                <c:pt idx="2">
                  <c:v>1.4</c:v>
                </c:pt>
                <c:pt idx="3">
                  <c:v>1.5999999999999996</c:v>
                </c:pt>
                <c:pt idx="4">
                  <c:v>1.7999999999999998</c:v>
                </c:pt>
                <c:pt idx="5">
                  <c:v>1.9999999999999996</c:v>
                </c:pt>
                <c:pt idx="6">
                  <c:v>2.1999999999999997</c:v>
                </c:pt>
                <c:pt idx="7">
                  <c:v>2.4</c:v>
                </c:pt>
                <c:pt idx="8">
                  <c:v>2.6</c:v>
                </c:pt>
                <c:pt idx="9">
                  <c:v>2.8000000000000003</c:v>
                </c:pt>
                <c:pt idx="10">
                  <c:v>3.0000000000000004</c:v>
                </c:pt>
                <c:pt idx="11">
                  <c:v>3.2000000000000006</c:v>
                </c:pt>
                <c:pt idx="12">
                  <c:v>3.4000000000000008</c:v>
                </c:pt>
                <c:pt idx="13">
                  <c:v>3.600000000000001</c:v>
                </c:pt>
                <c:pt idx="14">
                  <c:v>3.8000000000000007</c:v>
                </c:pt>
                <c:pt idx="15">
                  <c:v>4.0000000000000009</c:v>
                </c:pt>
                <c:pt idx="16">
                  <c:v>4.2000000000000011</c:v>
                </c:pt>
                <c:pt idx="17">
                  <c:v>4.4000000000000012</c:v>
                </c:pt>
                <c:pt idx="18">
                  <c:v>4.6000000000000005</c:v>
                </c:pt>
                <c:pt idx="19">
                  <c:v>4.8000000000000016</c:v>
                </c:pt>
              </c:numCache>
            </c:numRef>
          </c:cat>
          <c:val>
            <c:numRef>
              <c:f>'Изотерма v'!$C$8:$C$26</c:f>
              <c:numCache>
                <c:formatCode>0.0</c:formatCode>
                <c:ptCount val="19"/>
                <c:pt idx="0">
                  <c:v>11080</c:v>
                </c:pt>
                <c:pt idx="1">
                  <c:v>9497.1428571428587</c:v>
                </c:pt>
                <c:pt idx="2">
                  <c:v>8310</c:v>
                </c:pt>
                <c:pt idx="3">
                  <c:v>7386.6666666666697</c:v>
                </c:pt>
                <c:pt idx="4">
                  <c:v>6648.0000000000009</c:v>
                </c:pt>
                <c:pt idx="5">
                  <c:v>6043.636363636364</c:v>
                </c:pt>
                <c:pt idx="6">
                  <c:v>5540</c:v>
                </c:pt>
                <c:pt idx="7">
                  <c:v>5113.8461538461524</c:v>
                </c:pt>
                <c:pt idx="8">
                  <c:v>4748.5714285714294</c:v>
                </c:pt>
                <c:pt idx="9">
                  <c:v>4431.9999999999991</c:v>
                </c:pt>
                <c:pt idx="10">
                  <c:v>4154.9999999999991</c:v>
                </c:pt>
                <c:pt idx="11">
                  <c:v>3910.5882352941167</c:v>
                </c:pt>
                <c:pt idx="12">
                  <c:v>3693.333333333333</c:v>
                </c:pt>
                <c:pt idx="13">
                  <c:v>3498.9473684210511</c:v>
                </c:pt>
                <c:pt idx="14">
                  <c:v>3323.9999999999991</c:v>
                </c:pt>
                <c:pt idx="15">
                  <c:v>3165.7142857142844</c:v>
                </c:pt>
                <c:pt idx="16">
                  <c:v>3021.8181818181811</c:v>
                </c:pt>
                <c:pt idx="17">
                  <c:v>2890.4347826086946</c:v>
                </c:pt>
                <c:pt idx="18">
                  <c:v>2769.9999999999991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5200640"/>
        <c:axId val="38970112"/>
      </c:lineChart>
      <c:catAx>
        <c:axId val="1052006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8970112"/>
        <c:crosses val="autoZero"/>
        <c:auto val="1"/>
        <c:lblAlgn val="ctr"/>
        <c:lblOffset val="100"/>
        <c:noMultiLvlLbl val="0"/>
      </c:catAx>
      <c:valAx>
        <c:axId val="38970112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052006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24F0-732B-4D98-A48E-4CE0921D40E1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5D6BA-0E53-42DA-A05F-55110E2B0C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041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24F0-732B-4D98-A48E-4CE0921D40E1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5D6BA-0E53-42DA-A05F-55110E2B0C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509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24F0-732B-4D98-A48E-4CE0921D40E1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5D6BA-0E53-42DA-A05F-55110E2B0C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583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24F0-732B-4D98-A48E-4CE0921D40E1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5D6BA-0E53-42DA-A05F-55110E2B0C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586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24F0-732B-4D98-A48E-4CE0921D40E1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5D6BA-0E53-42DA-A05F-55110E2B0C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367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24F0-732B-4D98-A48E-4CE0921D40E1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5D6BA-0E53-42DA-A05F-55110E2B0C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3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24F0-732B-4D98-A48E-4CE0921D40E1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5D6BA-0E53-42DA-A05F-55110E2B0C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961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24F0-732B-4D98-A48E-4CE0921D40E1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5D6BA-0E53-42DA-A05F-55110E2B0C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630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24F0-732B-4D98-A48E-4CE0921D40E1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5D6BA-0E53-42DA-A05F-55110E2B0C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616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24F0-732B-4D98-A48E-4CE0921D40E1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5D6BA-0E53-42DA-A05F-55110E2B0C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658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24F0-732B-4D98-A48E-4CE0921D40E1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F5D6BA-0E53-42DA-A05F-55110E2B0C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733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1D24F0-732B-4D98-A48E-4CE0921D40E1}" type="datetimeFigureOut">
              <a:rPr lang="ru-RU" smtClean="0"/>
              <a:pPr/>
              <a:t>28.03.2018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5D6BA-0E53-42DA-A05F-55110E2B0C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722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60;&#1080;&#1079;&#1080;&#1082;&#1072;%20&#1080;%20&#1084;&#1072;&#1090;&#1077;&#1084;&#1072;&#1090;&#1080;&#1082;&#1072;/Excel%20&#1076;&#1083;&#1103;%20&#1092;&#1080;&#1079;&#1080;&#1082;&#1080;%20&#1083;&#1072;&#1073;%20&#1088;&#1072;&#1073;&#1086;&#1090;&#1099;.xlsx" TargetMode="External"/><Relationship Id="rId2" Type="http://schemas.openxmlformats.org/officeDocument/2006/relationships/hyperlink" Target="&#1060;&#1080;&#1079;&#1080;&#1082;&#1072;%20&#1080;%20&#1084;&#1072;&#1090;&#1077;&#1084;&#1072;&#1090;&#1080;&#1082;&#1072;/Excel%20&#1076;&#1083;&#1103;%20&#1092;&#1080;&#1079;&#1080;&#1082;&#1080;.xls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&#1060;&#1080;&#1079;&#1080;&#1082;&#1072;%20&#1080;%20&#1084;&#1072;&#1090;&#1077;&#1084;&#1072;&#1090;&#1080;&#1082;&#1072;/&#1057;&#1080;&#1083;&#1099;%20&#1040;&#1084;&#1087;&#1077;&#1088;&#1072;%20&#1080;%20&#1051;&#1086;&#1088;&#1077;&#1085;&#1094;&#1072;.xlsx" TargetMode="External"/><Relationship Id="rId4" Type="http://schemas.openxmlformats.org/officeDocument/2006/relationships/hyperlink" Target="&#1060;&#1080;&#1079;&#1080;&#1082;&#1072;%20&#1080;%20&#1084;&#1072;&#1090;&#1077;&#1084;&#1072;&#1090;&#1080;&#1082;&#1072;/Excel%20&#1076;&#1083;&#1103;%20&#1084;&#1072;&#1090;&#1077;&#1084;&#1072;&#1090;&#1080;&#1082;&#1080;.xls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058;&#1077;&#1089;&#1090;&#1099;/&#1090;&#1077;&#1089;&#1090;%20&#1089;%20&#1075;&#1088;&#1091;&#1087;&#1087;&#1086;&#1081;.xlsx" TargetMode="External"/><Relationship Id="rId2" Type="http://schemas.openxmlformats.org/officeDocument/2006/relationships/hyperlink" Target="&#1058;&#1077;&#1089;&#1090;&#1099;/&#1090;&#1077;&#1089;&#1090;%20%20&#1087;&#1086;%20&#1092;&#1080;&#1079;&#1080;&#1082;&#1077;%20&#1080;%20&#1091;&#1084;&#1085;&#1086;&#1078;&#1077;&#1085;&#1080;&#1102;.xls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1058;&#1077;&#1089;&#1090;&#1099;/&#1057;&#1080;&#1083;&#1099;%20&#1040;&#1084;&#1087;&#1077;&#1088;&#1072;%20&#1080;%20&#1051;&#1086;&#1088;&#1077;&#1085;&#1094;&#1072;.xlsx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9;&#1080;&#1093;&#1086;&#1083;&#1086;&#1075;&#1080;&#1095;&#1077;&#1089;&#1082;&#1080;&#1077;%20&#1090;&#1077;&#1089;&#1090;&#1099;%202017/&#1054;&#1087;&#1088;&#1086;&#1089;&#1085;&#1080;&#1082;%20&#1055;&#1086;&#1095;&#1077;&#1073;&#1091;&#1090;%20&#1072;&#1075;&#1088;&#1077;&#1089;&#1089;&#1080;&#1074;&#1085;&#1086;&#1089;&#1090;&#1100;/&#1042;&#1086;&#1087;&#1088;&#1086;&#1089;&#1099;%20&#1080;%20&#1089;&#1074;&#1086;&#1076;&#1085;&#1099;&#1081;.xlsx" TargetMode="External"/><Relationship Id="rId2" Type="http://schemas.openxmlformats.org/officeDocument/2006/relationships/hyperlink" Target="&#1055;&#1089;&#1080;&#1093;&#1086;&#1083;&#1086;&#1075;&#1080;&#1095;&#1077;&#1089;&#1082;&#1080;&#1077;%20&#1090;&#1077;&#1089;&#1090;&#1099;%202017/&#1059;&#1095;&#1080;&#1090;&#1077;&#1083;&#1100;%20&#1075;&#1083;&#1072;&#1079;&#1072;&#1084;&#1080;%20&#1091;&#1095;&#1077;&#1085;&#1080;&#1082;&#1072;/9%20&#1082;&#1083;&#1072;&#1089;&#1089;%20&#1044;&#1100;&#1103;&#1095;&#1082;&#1086;&#1074;&#1089;&#1082;&#1080;&#1081;%20&#1040;.&#1044;..xls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5;&#1089;&#1080;&#1093;&#1086;&#1083;&#1086;&#1075;&#1080;&#1095;&#1077;&#1089;&#1082;&#1080;&#1077;%20&#1090;&#1077;&#1089;&#1090;&#1099;%202017/&#1054;&#1087;&#1088;&#1086;&#1089;&#1085;&#1080;&#1082;%20&#1041;&#1072;&#1089;&#1089;&#1072;-&#1044;&#1072;&#1088;&#1082;&#1080;%20&#1076;&#1083;&#1103;%20&#1076;&#1080;&#1072;&#1075;&#1085;&#1086;&#1089;&#1090;&#1080;&#1082;&#1080;%20&#1072;&#1075;&#1088;&#1077;&#1089;&#1089;&#1080;&#1074;&#1085;&#1099;&#1093;%20&#1088;&#1077;&#1072;&#1082;&#1094;&#1080;&#1081;/2018%20&#1075;.%20%2011%20&#1082;&#1083;.%20&#1041;&#1072;&#1089;&#1089;&#1072;-&#1044;&#1072;&#1088;&#1082;&#1080;.xlsx" TargetMode="External"/><Relationship Id="rId5" Type="http://schemas.openxmlformats.org/officeDocument/2006/relationships/hyperlink" Target="&#1055;&#1089;&#1080;&#1093;&#1086;&#1083;&#1086;&#1075;&#1080;&#1095;&#1077;&#1089;&#1082;&#1080;&#1077;%20&#1090;&#1077;&#1089;&#1090;&#1099;%202017/&#1054;&#1087;&#1088;&#1086;&#1089;&#1085;&#1080;&#1082;%20&#1041;&#1072;&#1089;&#1089;&#1072;-&#1044;&#1072;&#1088;&#1082;&#1080;%20&#1076;&#1083;&#1103;%20&#1076;&#1080;&#1072;&#1075;&#1085;&#1086;&#1089;&#1090;&#1080;&#1082;&#1080;%20&#1072;&#1075;&#1088;&#1077;&#1089;&#1089;&#1080;&#1074;&#1085;&#1099;&#1093;%20&#1088;&#1077;&#1072;&#1082;&#1094;&#1080;&#1081;/&#1042;&#1086;&#1087;&#1088;&#1086;&#1089;&#1099;%20&#1080;%20&#1086;&#1090;&#1074;&#1077;&#1090;&#1099;%20&#1041;&#1072;&#1089;&#1089;&#1072;-&#1044;&#1072;&#1088;&#1082;&#1080;.xlsx" TargetMode="External"/><Relationship Id="rId4" Type="http://schemas.openxmlformats.org/officeDocument/2006/relationships/hyperlink" Target="&#1055;&#1089;&#1080;&#1093;&#1086;&#1083;&#1086;&#1075;&#1080;&#1095;&#1077;&#1089;&#1082;&#1080;&#1077;%20&#1090;&#1077;&#1089;&#1090;&#1099;%202017/&#1054;&#1087;&#1088;&#1086;&#1089;&#1085;&#1080;&#1082;%20&#1055;&#1086;&#1095;&#1077;&#1073;&#1091;&#1090;%20&#1072;&#1075;&#1088;&#1077;&#1089;&#1089;&#1080;&#1074;&#1085;&#1086;&#1089;&#1090;&#1100;/2018%20&#1075;.%209%20&#1082;&#1083;&#1072;&#1089;&#1089;%20&#1040;&#1075;&#1088;&#1077;&#1089;&#1089;&#1080;&#1103;%20&#1055;&#1086;&#1095;&#1077;&#1073;&#1091;&#1090;.xlsx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1470025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Куокуйская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средняя общеобразовательная школа 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углубленным изучением отдельных предметов»</a:t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060848"/>
            <a:ext cx="7016824" cy="1054968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Использование редактора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“EXCEL”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уроках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физики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математики</a:t>
            </a:r>
          </a:p>
          <a:p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340024" y="3382144"/>
            <a:ext cx="7016824" cy="105496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Дьячковский А.Д. – учитель физики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547664" y="5684676"/>
            <a:ext cx="7016824" cy="527484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Аргас</a:t>
            </a: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год.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53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408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Современный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этап развития школьного образования отмечается поисками различных подходов к решению задач обучения в школе с тем, чтобы сделать процесс обучения максимально эффективным, отвечающим требованиям социума и современной эпохи развития общества, технологии обучения с использованием возможностей компьютерных технологий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Цель  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исследования: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Использование информационно – компьютерной технологии на уроках математики и физики.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Предпрофильная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подготовка учащихся в среднем звене с физико-математическими и инженерными уклонами малокомплектной сельской школе.</a:t>
            </a: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повышение интереса и мотивации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 изучению математики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физики и информатики.</a:t>
            </a:r>
          </a:p>
          <a:p>
            <a:pPr marL="0" indent="0"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Объект 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исследования: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Изучение и использование возможностей редактора «Е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XCEL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» при изучении программы обучения в общеобразовательной школе по математике, физике.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Предмет 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исследования</a:t>
            </a: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Использование возможностей редактора «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EXCEL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» на развитие интереса и  мотивации, а также и способностей учащихся среднего звена школы на уроках математики, физики,  и информатики в сельской малокомплектной  школе». </a:t>
            </a: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65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800" b="1" i="1" dirty="0" smtClean="0"/>
              <a:t>	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Разработка учебно-методических комплектов:</a:t>
            </a: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Овладение и применение инновационными технологиями обучения.</a:t>
            </a: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Использование возможностей редактора «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EXCEL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Разработка дидактических материалов, отвечающих новым требованиям физико-математической подготовленности учащихся.</a:t>
            </a:r>
          </a:p>
          <a:p>
            <a:pPr marL="0" indent="0">
              <a:buNone/>
            </a:pP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	Гипотеза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Повышение интереса и мотивации таким предметам, как математика, физика и информатика в связи с переходом на профильное образование в старших классах, создать условия для аргументированного выбора профиля образования.</a:t>
            </a:r>
          </a:p>
          <a:p>
            <a:pPr marL="0" indent="0">
              <a:buNone/>
            </a:pPr>
            <a:r>
              <a:rPr lang="ru-RU" sz="1800" b="1" i="1" dirty="0" smtClean="0"/>
              <a:t>	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идеи: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Научиться самостоятельно решать задачи с использованием редактора «</a:t>
            </a:r>
            <a:r>
              <a:rPr lang="en-US" sz="1800" dirty="0">
                <a:latin typeface="Times New Roman" pitchFamily="18" charset="0"/>
                <a:cs typeface="Times New Roman" pitchFamily="18" charset="0"/>
              </a:rPr>
              <a:t>EXCEL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Расширить знания в области применения компьютерных технологий.</a:t>
            </a: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Компьютеризация обучения всех предметов.</a:t>
            </a:r>
          </a:p>
          <a:p>
            <a:pPr marL="0" indent="0">
              <a:buNone/>
            </a:pPr>
            <a:r>
              <a:rPr lang="ru-RU" sz="1800" b="1" i="1" dirty="0" smtClean="0"/>
              <a:t>	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Перспективы 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работы: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Развитие творческой и исследовательской работы учащихся. Привлечение их к самостоятельной поисковой работе с использованием компьютерных программ.</a:t>
            </a:r>
          </a:p>
          <a:p>
            <a:pPr lvl="0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Подготовка к самостоятельной работе с книгой, литературой и другими источниками информации.</a:t>
            </a:r>
          </a:p>
          <a:p>
            <a:pPr mar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40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125212756"/>
                  </p:ext>
                </p:extLst>
              </p:nvPr>
            </p:nvGraphicFramePr>
            <p:xfrm>
              <a:off x="350448" y="1124744"/>
              <a:ext cx="8640958" cy="310221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880035"/>
                    <a:gridCol w="2880035"/>
                    <a:gridCol w="2880888"/>
                  </a:tblGrid>
                  <a:tr h="363671"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Вычисление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Формула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Командная запись</a:t>
                          </a:r>
                          <a:endParaRPr lang="ru-RU" sz="180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786420"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Перемещения</a:t>
                          </a:r>
                          <a:endParaRPr lang="ru-RU" sz="180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800">
                                    <a:effectLst/>
                                    <a:latin typeface="Cambria Math"/>
                                  </a:rPr>
                                  <m:t>𝑆</m:t>
                                </m:r>
                                <m:r>
                                  <a:rPr lang="ru-RU" sz="1800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ru-RU" sz="1800">
                                        <a:effectLst/>
                                        <a:latin typeface="Cambria Math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ru-RU" sz="1800">
                                        <a:effectLst/>
                                        <a:latin typeface="Cambria Math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ru-RU" sz="1800">
                                    <a:effectLst/>
                                    <a:latin typeface="Cambria Math"/>
                                  </a:rPr>
                                  <m:t>𝑡</m:t>
                                </m:r>
                                <m:r>
                                  <a:rPr lang="ru-RU" sz="1800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>
                                        <a:effectLst/>
                                        <a:latin typeface="Cambria Math"/>
                                      </a:rPr>
                                      <m:t>𝑎</m:t>
                                    </m:r>
                                    <m:sSup>
                                      <m:sSup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ru-RU" sz="1800">
                                            <a:effectLst/>
                                            <a:latin typeface="Cambria Math"/>
                                          </a:rPr>
                                          <m:t>𝑡</m:t>
                                        </m:r>
                                      </m:e>
                                      <m:sup>
                                        <m:r>
                                          <a:rPr lang="ru-RU" sz="1800">
                                            <a:effectLst/>
                                            <a:latin typeface="Cambria Math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ru-RU" sz="1800">
                                        <a:effectLst/>
                                        <a:latin typeface="Cambria Math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E8*C8+(F8*C8^2)/2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Конечная скорость</a:t>
                          </a:r>
                          <a:endParaRPr lang="ru-RU" sz="180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ru-RU" sz="1800">
                                        <a:effectLst/>
                                        <a:latin typeface="Cambria Math"/>
                                      </a:rPr>
                                      <m:t>𝒗</m:t>
                                    </m:r>
                                  </m:e>
                                  <m:sub>
                                    <m:r>
                                      <a:rPr lang="ru-RU" sz="1800">
                                        <a:effectLst/>
                                        <a:latin typeface="Cambria Math"/>
                                      </a:rPr>
                                      <m:t>𝒕</m:t>
                                    </m:r>
                                  </m:sub>
                                </m:sSub>
                                <m:r>
                                  <a:rPr lang="ru-RU" sz="1800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ru-RU" sz="1800">
                                        <a:effectLst/>
                                        <a:latin typeface="Cambria Math"/>
                                      </a:rPr>
                                      <m:t>𝒗</m:t>
                                    </m:r>
                                  </m:e>
                                  <m:sub>
                                    <m:r>
                                      <a:rPr lang="ru-RU" sz="1800">
                                        <a:effectLst/>
                                        <a:latin typeface="Cambria Math"/>
                                      </a:rPr>
                                      <m:t>𝒐</m:t>
                                    </m:r>
                                  </m:sub>
                                </m:sSub>
                                <m:r>
                                  <a:rPr lang="ru-RU" sz="1800">
                                    <a:effectLst/>
                                    <a:latin typeface="Cambria Math"/>
                                  </a:rPr>
                                  <m:t>+</m:t>
                                </m:r>
                                <m:r>
                                  <a:rPr lang="en-US" sz="1800">
                                    <a:effectLst/>
                                    <a:latin typeface="Cambria Math"/>
                                  </a:rPr>
                                  <m:t>𝒂𝒕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E8+F8*C8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423516"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Изотермический процесс</a:t>
                          </a:r>
                          <a:endParaRPr lang="ru-RU" sz="180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>
                                    <a:effectLst/>
                                    <a:latin typeface="Cambria Math"/>
                                  </a:rPr>
                                  <m:t>𝑝𝑉</m:t>
                                </m:r>
                                <m:r>
                                  <a:rPr lang="ru-RU" sz="1800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r>
                                  <a:rPr lang="en-US" sz="1800">
                                    <a:effectLst/>
                                    <a:latin typeface="Cambria Math"/>
                                  </a:rPr>
                                  <m:t>𝜈</m:t>
                                </m:r>
                                <m:r>
                                  <a:rPr lang="en-US" sz="1800">
                                    <a:effectLst/>
                                    <a:latin typeface="Cambria Math"/>
                                  </a:rPr>
                                  <m:t>𝑅𝑇</m:t>
                                </m:r>
                              </m:oMath>
                            </m:oMathPara>
                          </a14:m>
                          <a:endParaRPr lang="ru-RU" sz="180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=(D7*8,31*E7)/B7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1005723"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Изобарический процесс</a:t>
                          </a:r>
                          <a:endParaRPr lang="ru-RU" sz="180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>
                                            <a:effectLst/>
                                            <a:latin typeface="Cambria Math"/>
                                          </a:rPr>
                                          <m:t>𝑉</m:t>
                                        </m:r>
                                      </m:e>
                                      <m:sub>
                                        <m:r>
                                          <a:rPr lang="ru-RU" sz="1800">
                                            <a:effectLst/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>
                                            <a:effectLst/>
                                            <a:latin typeface="Cambria Math"/>
                                          </a:rPr>
                                          <m:t>𝑇</m:t>
                                        </m:r>
                                      </m:e>
                                      <m:sub>
                                        <m:r>
                                          <a:rPr lang="ru-RU" sz="1800">
                                            <a:effectLst/>
                                            <a:latin typeface="Cambria Math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ru-RU" sz="1800">
                                    <a:effectLst/>
                                    <a:latin typeface="Cambria Math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>
                                            <a:effectLst/>
                                            <a:latin typeface="Cambria Math"/>
                                          </a:rPr>
                                          <m:t>𝑉</m:t>
                                        </m:r>
                                      </m:e>
                                      <m:sub>
                                        <m:r>
                                          <a:rPr lang="ru-RU" sz="1800">
                                            <a:effectLst/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ru-RU" sz="18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800">
                                            <a:effectLst/>
                                            <a:latin typeface="Cambria Math"/>
                                          </a:rPr>
                                          <m:t>𝑇</m:t>
                                        </m:r>
                                      </m:e>
                                      <m:sub>
                                        <m:r>
                                          <a:rPr lang="ru-RU" sz="1800">
                                            <a:effectLst/>
                                            <a:latin typeface="Cambria Math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den>
                                </m:f>
                              </m:oMath>
                            </m:oMathPara>
                          </a14:m>
                          <a:endParaRPr lang="ru-RU" sz="180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=(D7*8,31*B7)/(E7*F7)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2125212756"/>
                  </p:ext>
                </p:extLst>
              </p:nvPr>
            </p:nvGraphicFramePr>
            <p:xfrm>
              <a:off x="350448" y="1124744"/>
              <a:ext cx="8640958" cy="3102218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880035"/>
                    <a:gridCol w="2880035"/>
                    <a:gridCol w="2880888"/>
                  </a:tblGrid>
                  <a:tr h="363671"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Вычисление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Формула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Командная запись</a:t>
                          </a:r>
                          <a:endParaRPr lang="ru-RU" sz="180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786420"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Перемещения</a:t>
                          </a:r>
                          <a:endParaRPr lang="ru-RU" sz="180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100212" t="-54688" r="-100212" b="-2476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E8*C8+(F8*C8^2)/2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315468"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Конечная скорость</a:t>
                          </a:r>
                          <a:endParaRPr lang="ru-RU" sz="180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100212" t="-380769" r="-100212" b="-5096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E8+F8*C8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605663"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Изотермический процесс</a:t>
                          </a:r>
                          <a:endParaRPr lang="ru-RU" sz="180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100212" t="-252525" r="-100212" b="-1676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=(D7*8,31*E7)/B7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1005723"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Изобарический процесс</a:t>
                          </a:r>
                          <a:endParaRPr lang="ru-RU" sz="180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2"/>
                          <a:stretch>
                            <a:fillRect l="-100212" t="-211515" r="-100212" b="-6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=(D7*8,31*B7)/(E7*F7)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35696" y="188640"/>
            <a:ext cx="5670463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Физические формулы для вычисления 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командная запись на редакторе “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EXCEL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”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4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6085345"/>
              </p:ext>
            </p:extLst>
          </p:nvPr>
        </p:nvGraphicFramePr>
        <p:xfrm>
          <a:off x="457202" y="260647"/>
          <a:ext cx="8229596" cy="51125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6084"/>
                <a:gridCol w="586084"/>
                <a:gridCol w="891336"/>
                <a:gridCol w="891336"/>
                <a:gridCol w="586084"/>
                <a:gridCol w="586084"/>
                <a:gridCol w="586084"/>
                <a:gridCol w="586084"/>
                <a:gridCol w="586084"/>
                <a:gridCol w="586084"/>
                <a:gridCol w="586084"/>
                <a:gridCol w="586084"/>
                <a:gridCol w="586084"/>
              </a:tblGrid>
              <a:tr h="336993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ru-RU" sz="1700" u="none" strike="noStrike" dirty="0">
                          <a:effectLst/>
                        </a:rPr>
                        <a:t>Изотермический процесс</a:t>
                      </a:r>
                      <a:endParaRPr lang="ru-RU" sz="1700" b="1" i="1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При постоянной температуре  (T=</a:t>
                      </a:r>
                      <a:r>
                        <a:rPr lang="ru-RU" sz="1100" u="none" strike="noStrike" dirty="0" err="1">
                          <a:effectLst/>
                        </a:rPr>
                        <a:t>const</a:t>
                      </a:r>
                      <a:r>
                        <a:rPr lang="ru-RU" sz="1100" u="none" strike="noStrike" dirty="0">
                          <a:effectLst/>
                        </a:rPr>
                        <a:t>) по количеству вещества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199002"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445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Объем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Давление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Количество вещества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Температура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V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P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l-GR" sz="1100" u="none" strike="noStrike" dirty="0">
                          <a:effectLst/>
                        </a:rPr>
                        <a:t>ν</a:t>
                      </a:r>
                      <a:endParaRPr lang="el-GR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0,2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13296,0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1,2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11080,0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 smtClean="0">
                          <a:effectLst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1,4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9497,1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1,6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8310,0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1,8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7386,7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6648,0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2,2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6043,6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400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2,4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5540,0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 dirty="0">
                          <a:effectLst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2,6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5113,8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2,8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4748,6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4432,0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3,2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4155,0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3,4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3910,6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3,6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3693,3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3,8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3498,9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174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3324,0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u="none" strike="noStrike">
                          <a:effectLst/>
                        </a:rPr>
                        <a:t>400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251808145"/>
              </p:ext>
            </p:extLst>
          </p:nvPr>
        </p:nvGraphicFramePr>
        <p:xfrm>
          <a:off x="3779912" y="1412776"/>
          <a:ext cx="4572000" cy="2609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5" y="4329819"/>
            <a:ext cx="1238250" cy="78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952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Практические задачи редакторе «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EXCEL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на уроках физики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1"/>
            <a:ext cx="8964488" cy="168478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800" dirty="0" smtClean="0">
                <a:hlinkClick r:id="rId2" action="ppaction://hlinkfile"/>
              </a:rPr>
              <a:t>Физика и математика\</a:t>
            </a:r>
            <a:r>
              <a:rPr lang="ru-RU" sz="2800" dirty="0" err="1" smtClean="0">
                <a:hlinkClick r:id="rId2" action="ppaction://hlinkfile"/>
              </a:rPr>
              <a:t>Excel</a:t>
            </a:r>
            <a:r>
              <a:rPr lang="ru-RU" sz="2800" dirty="0" smtClean="0">
                <a:hlinkClick r:id="rId2" action="ppaction://hlinkfile"/>
              </a:rPr>
              <a:t> для физики.xlsx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>
                <a:hlinkClick r:id="rId3" action="ppaction://hlinkfile"/>
              </a:rPr>
              <a:t>Физика и математика\</a:t>
            </a:r>
            <a:r>
              <a:rPr lang="ru-RU" sz="2800" dirty="0" err="1" smtClean="0">
                <a:hlinkClick r:id="rId3" action="ppaction://hlinkfile"/>
              </a:rPr>
              <a:t>Excel</a:t>
            </a:r>
            <a:r>
              <a:rPr lang="ru-RU" sz="2800" dirty="0" smtClean="0">
                <a:hlinkClick r:id="rId3" action="ppaction://hlinkfile"/>
              </a:rPr>
              <a:t> для физики </a:t>
            </a:r>
            <a:r>
              <a:rPr lang="ru-RU" sz="2800" dirty="0" err="1" smtClean="0">
                <a:hlinkClick r:id="rId3" action="ppaction://hlinkfile"/>
              </a:rPr>
              <a:t>лаб</a:t>
            </a:r>
            <a:r>
              <a:rPr lang="ru-RU" sz="2800" dirty="0" smtClean="0">
                <a:hlinkClick r:id="rId3" action="ppaction://hlinkfile"/>
              </a:rPr>
              <a:t> работы.xlsx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>
                <a:hlinkClick r:id="rId4" action="ppaction://hlinkfile"/>
              </a:rPr>
              <a:t>Физика и математика\</a:t>
            </a:r>
            <a:r>
              <a:rPr lang="ru-RU" sz="2800" dirty="0" err="1" smtClean="0">
                <a:hlinkClick r:id="rId4" action="ppaction://hlinkfile"/>
              </a:rPr>
              <a:t>Excel</a:t>
            </a:r>
            <a:r>
              <a:rPr lang="ru-RU" sz="2800" dirty="0" smtClean="0">
                <a:hlinkClick r:id="rId4" action="ppaction://hlinkfile"/>
              </a:rPr>
              <a:t> для математики.xlsx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>
                <a:hlinkClick r:id="rId5" action="ppaction://hlinkfile"/>
              </a:rPr>
              <a:t>Физика и математика\Силы Ампера и Лоренца.xlsx</a:t>
            </a:r>
            <a:endParaRPr lang="ru-RU" sz="2800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Практические задачи редакторе «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EXCEL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на уроках физики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79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Практические задачи редакторе «</a:t>
            </a:r>
            <a:r>
              <a:rPr lang="en-US" sz="3100" b="1" dirty="0">
                <a:latin typeface="Times New Roman" pitchFamily="18" charset="0"/>
                <a:cs typeface="Times New Roman" pitchFamily="18" charset="0"/>
              </a:rPr>
              <a:t>EXCEL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на уроках физики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hlinkClick r:id="rId2" action="ppaction://hlinkfile"/>
              </a:rPr>
              <a:t>Тесты\тест  по физике и умножению.xlsx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hlinkClick r:id="rId3" action="ppaction://hlinkfile"/>
              </a:rPr>
              <a:t>Тесты\тест с группой.</a:t>
            </a:r>
            <a:r>
              <a:rPr lang="en-US" dirty="0" err="1" smtClean="0">
                <a:hlinkClick r:id="rId3" action="ppaction://hlinkfile"/>
              </a:rPr>
              <a:t>xlsx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>
                <a:hlinkClick r:id="rId4" action="ppaction://hlinkfile"/>
              </a:rPr>
              <a:t>Тесты\Силы Ампера и Лоренца.</a:t>
            </a:r>
            <a:r>
              <a:rPr lang="en-US" dirty="0" err="1" smtClean="0">
                <a:hlinkClick r:id="rId4" action="ppaction://hlinkfile"/>
              </a:rPr>
              <a:t>xlsx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214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Практические задачи редакторе «</a:t>
            </a:r>
            <a:r>
              <a:rPr lang="en-US" sz="3100" b="1" dirty="0">
                <a:latin typeface="Times New Roman" pitchFamily="18" charset="0"/>
                <a:cs typeface="Times New Roman" pitchFamily="18" charset="0"/>
              </a:rPr>
              <a:t>EXCEL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по психологии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hlinkClick r:id="rId2" action="ppaction://hlinkfile"/>
              </a:rPr>
              <a:t>Психологические тесты 2017\Учитель глазами ученика\9 класс Дьячковский А.Д..</a:t>
            </a:r>
            <a:r>
              <a:rPr lang="ru-RU" sz="2400" dirty="0" err="1" smtClean="0">
                <a:hlinkClick r:id="rId2" action="ppaction://hlinkfile"/>
              </a:rPr>
              <a:t>xlsx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>
                <a:hlinkClick r:id="rId3" action="ppaction://hlinkfile"/>
              </a:rPr>
              <a:t>Психологические тесты 2017\Опросник </a:t>
            </a:r>
            <a:r>
              <a:rPr lang="ru-RU" sz="2400" dirty="0" err="1" smtClean="0">
                <a:hlinkClick r:id="rId3" action="ppaction://hlinkfile"/>
              </a:rPr>
              <a:t>Почебут</a:t>
            </a:r>
            <a:r>
              <a:rPr lang="ru-RU" sz="2400" dirty="0" smtClean="0">
                <a:hlinkClick r:id="rId3" action="ppaction://hlinkfile"/>
              </a:rPr>
              <a:t> агрессивность\Вопросы и сводный.xlsx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>
                <a:hlinkClick r:id="rId4" action="ppaction://hlinkfile"/>
              </a:rPr>
              <a:t>Психологические тесты 2017\Опросник </a:t>
            </a:r>
            <a:r>
              <a:rPr lang="ru-RU" sz="2400" dirty="0" err="1" smtClean="0">
                <a:hlinkClick r:id="rId4" action="ppaction://hlinkfile"/>
              </a:rPr>
              <a:t>Почебут</a:t>
            </a:r>
            <a:r>
              <a:rPr lang="ru-RU" sz="2400" dirty="0" smtClean="0">
                <a:hlinkClick r:id="rId4" action="ppaction://hlinkfile"/>
              </a:rPr>
              <a:t> агрессивность\2018 г. 9 класс Агрессия Почебут.xlsx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>
                <a:hlinkClick r:id="rId5" action="ppaction://hlinkfile"/>
              </a:rPr>
              <a:t>Психологические тесты 2017\Опросник </a:t>
            </a:r>
            <a:r>
              <a:rPr lang="ru-RU" sz="2400" dirty="0" err="1" smtClean="0">
                <a:hlinkClick r:id="rId5" action="ppaction://hlinkfile"/>
              </a:rPr>
              <a:t>Басса-Дарки</a:t>
            </a:r>
            <a:r>
              <a:rPr lang="ru-RU" sz="2400" dirty="0" smtClean="0">
                <a:hlinkClick r:id="rId5" action="ppaction://hlinkfile"/>
              </a:rPr>
              <a:t> для диагностики агрессивных реакций\Вопросы и ответы </a:t>
            </a:r>
            <a:r>
              <a:rPr lang="ru-RU" sz="2400" dirty="0" err="1" smtClean="0">
                <a:hlinkClick r:id="rId5" action="ppaction://hlinkfile"/>
              </a:rPr>
              <a:t>Басса-Дарки.xlsx</a:t>
            </a:r>
            <a:r>
              <a:rPr lang="ru-RU" sz="2400" dirty="0" err="1" smtClean="0">
                <a:hlinkClick r:id="rId6" action="ppaction://hlinkfile"/>
              </a:rPr>
              <a:t>Психологические</a:t>
            </a:r>
            <a:r>
              <a:rPr lang="ru-RU" sz="2400" dirty="0" smtClean="0">
                <a:hlinkClick r:id="rId6" action="ppaction://hlinkfile"/>
              </a:rPr>
              <a:t> тесты 2017\Опросник </a:t>
            </a:r>
            <a:r>
              <a:rPr lang="ru-RU" sz="2400" dirty="0" err="1" smtClean="0">
                <a:hlinkClick r:id="rId6" action="ppaction://hlinkfile"/>
              </a:rPr>
              <a:t>Басса-Дарки</a:t>
            </a:r>
            <a:r>
              <a:rPr lang="ru-RU" sz="2400" dirty="0" smtClean="0">
                <a:hlinkClick r:id="rId6" action="ppaction://hlinkfile"/>
              </a:rPr>
              <a:t> для диагностики агрессивных реакций\2018 г.  11 </a:t>
            </a:r>
            <a:r>
              <a:rPr lang="ru-RU" sz="2400" dirty="0" err="1" smtClean="0">
                <a:hlinkClick r:id="rId6" action="ppaction://hlinkfile"/>
              </a:rPr>
              <a:t>кл</a:t>
            </a:r>
            <a:r>
              <a:rPr lang="ru-RU" sz="2400" dirty="0" smtClean="0">
                <a:hlinkClick r:id="rId6" action="ppaction://hlinkfile"/>
              </a:rPr>
              <a:t>. Басса-Дарки.xlsx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9038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52639" y="2967335"/>
            <a:ext cx="68387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491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315</Words>
  <Application>Microsoft Office PowerPoint</Application>
  <PresentationFormat>Экран (4:3)</PresentationFormat>
  <Paragraphs>137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Муниципальное бюджетное общеобразовательное учреждение «Куокуйская средняя общеобразовательная школа  с углубленным изучением отдельных предметов»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Практические задачи редакторе «EXCEL»  на уроках физики</vt:lpstr>
      <vt:lpstr>Практические задачи редакторе «EXCEL»  на уроках физики </vt:lpstr>
      <vt:lpstr>Практические задачи редакторе «EXCEL»  по психологии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«Куокуйская средняя общеобразовательная школа  с углубленным изучением отдельных предметов»</dc:title>
  <dc:creator>Андрей Дмитриевич</dc:creator>
  <cp:lastModifiedBy>Андрей</cp:lastModifiedBy>
  <cp:revision>11</cp:revision>
  <dcterms:created xsi:type="dcterms:W3CDTF">2015-12-03T06:02:16Z</dcterms:created>
  <dcterms:modified xsi:type="dcterms:W3CDTF">2018-03-28T11:26:01Z</dcterms:modified>
</cp:coreProperties>
</file>